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0" r:id="rId5"/>
    <p:sldId id="259" r:id="rId6"/>
    <p:sldId id="262" r:id="rId7"/>
    <p:sldId id="264" r:id="rId8"/>
    <p:sldId id="265" r:id="rId9"/>
    <p:sldId id="266" r:id="rId10"/>
    <p:sldId id="269" r:id="rId11"/>
    <p:sldId id="271" r:id="rId12"/>
    <p:sldId id="272" r:id="rId13"/>
    <p:sldId id="273" r:id="rId14"/>
    <p:sldId id="27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7892F-E41E-811D-15F8-28FDD2E1DB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7B2586-07AC-E249-A4B1-BFDE6A6CD1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14E757-AA95-BAE7-A9E1-750A1E90737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B70312B8-C44A-A255-30A3-EFCE365AC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641723-D766-ED03-303E-BFAE52909942}"/>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8892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1356-FEA0-0A75-1DDA-CFE0751130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707936-C8DB-3F8A-2D78-8F96B8AF1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3F6FF-AE67-3B92-8B81-E315C45AACF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0845096C-FA2A-CC06-B326-684E17F44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29008D-9FE4-4291-4A05-CE18ADE6A065}"/>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155248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A5901-B085-DD23-522A-BC75FBE03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43195A-4477-A5E2-A1E9-FE5547309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C343DA-60A6-9C0D-D1D7-34F306D12980}"/>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71A026BC-390B-839B-8028-9352FBA22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806F0-D138-E7AE-C27C-AC0F447BB894}"/>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84886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455C-0D79-E8C9-D10D-C5471A775E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F81D2E-7C8B-A465-289A-35CB42F529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CF282-A321-207D-6FEA-97C9F6AD9F4C}"/>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A82AFFA4-21CC-A956-7954-F2CE1F9E4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AB1CA-4531-5BB1-2F57-5C1D34CA73B6}"/>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422196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D9FA-4D30-2988-C227-18B09B435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CD3489-30D9-1C0D-9E21-B7D3007E1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576490-197A-07FB-01D0-07A6A9673C18}"/>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AAE84A6A-4703-0296-65F9-23E616150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6CB9A-C3D5-EAC6-F8BF-1266374EA1C6}"/>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276375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8005-C07E-8DB7-F2C9-3729688B0D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3AFF8-2004-DF4C-7658-6434482E64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52728D-ACDA-0A2A-17F6-0DA43565F6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FCD91D-4A9F-8DC4-B15A-2FAA6CA741D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6" name="Footer Placeholder 5">
            <a:extLst>
              <a:ext uri="{FF2B5EF4-FFF2-40B4-BE49-F238E27FC236}">
                <a16:creationId xmlns:a16="http://schemas.microsoft.com/office/drawing/2014/main" id="{28535325-A052-60FD-72F4-E7520D8BCB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B0D09-4748-7CCC-AA40-C0E23595AB17}"/>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56298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83A0-0BB9-98CB-498C-F852CC8AC3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A7C102-64D8-A4D1-744C-A8126D2D9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711B3-B360-E578-790D-012E87AFA6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DFBB30-C94F-843D-310A-D24A99C1D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E9223-C437-0199-A9B7-6E9DCCE89F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3CC607-D6E9-AAE6-193F-19C10E2EFB8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8" name="Footer Placeholder 7">
            <a:extLst>
              <a:ext uri="{FF2B5EF4-FFF2-40B4-BE49-F238E27FC236}">
                <a16:creationId xmlns:a16="http://schemas.microsoft.com/office/drawing/2014/main" id="{FA0366A6-8A16-55E0-3794-9E8A1D6D23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974C53-DB94-E0DC-A5E2-3118A58C411C}"/>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279989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5BBD-2336-1E14-4020-372E4E35A8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E200E0-657C-2A58-FDD7-7AAA6C6D709D}"/>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4" name="Footer Placeholder 3">
            <a:extLst>
              <a:ext uri="{FF2B5EF4-FFF2-40B4-BE49-F238E27FC236}">
                <a16:creationId xmlns:a16="http://schemas.microsoft.com/office/drawing/2014/main" id="{8A4C2551-996E-0D08-EEA3-E539CAA2DB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CDD2F9-3236-0453-62BA-CB65BFA0B87E}"/>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03363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68C5F-6711-1654-BF62-B96F1FD4A176}"/>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3" name="Footer Placeholder 2">
            <a:extLst>
              <a:ext uri="{FF2B5EF4-FFF2-40B4-BE49-F238E27FC236}">
                <a16:creationId xmlns:a16="http://schemas.microsoft.com/office/drawing/2014/main" id="{429B2AE3-4E9C-4A1C-8945-BBBCEEA79A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DE3933-B138-F40C-0FF0-CFB9B92294C5}"/>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264672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E877-7719-9F62-D2BD-83F77E588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E7C51A-D135-9AF3-C1E6-27532DA48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440D9A-6C71-A03C-BD84-DAC4DC6D2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328B73-722C-49BA-04D3-52BF26F6DDC3}"/>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6" name="Footer Placeholder 5">
            <a:extLst>
              <a:ext uri="{FF2B5EF4-FFF2-40B4-BE49-F238E27FC236}">
                <a16:creationId xmlns:a16="http://schemas.microsoft.com/office/drawing/2014/main" id="{537B1BCD-B667-EEA9-264D-812BA720C7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B02216-4613-7068-8066-CAA6483CEB48}"/>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42584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9B94-B514-7589-0B5E-2023A9958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AF94EF-AA20-3E3D-11B3-84D4CF2A08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988467-B833-CC6A-1221-855ED01B7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BE355-14D3-FB67-B644-39793F2F5747}"/>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6" name="Footer Placeholder 5">
            <a:extLst>
              <a:ext uri="{FF2B5EF4-FFF2-40B4-BE49-F238E27FC236}">
                <a16:creationId xmlns:a16="http://schemas.microsoft.com/office/drawing/2014/main" id="{90FD8030-A137-40D4-0B26-1E88FFA04D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AAE327-6D96-CA3D-D4D4-FF06F39D22F5}"/>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57486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49670B-188E-BF32-1C5D-12A43CA61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F78015-E615-C3F4-9430-5037AAEA9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0920A-F91B-643A-8B5D-BE16AF1E3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B6ACA92A-8D92-FA59-1B7F-7417139D3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0633D7-D730-8041-E473-AC4A2E4933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FD06D-56A9-46E4-BFD4-E2218302C161}" type="slidenum">
              <a:rPr lang="en-IN" smtClean="0"/>
              <a:t>‹#›</a:t>
            </a:fld>
            <a:endParaRPr lang="en-IN"/>
          </a:p>
        </p:txBody>
      </p:sp>
    </p:spTree>
    <p:extLst>
      <p:ext uri="{BB962C8B-B14F-4D97-AF65-F5344CB8AC3E}">
        <p14:creationId xmlns:p14="http://schemas.microsoft.com/office/powerpoint/2010/main" val="1981591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ytorch.org/docs/stable/index.html" TargetMode="External"/><Relationship Id="rId2" Type="http://schemas.openxmlformats.org/officeDocument/2006/relationships/hyperlink" Target="https://youtu.be/aircAruvnKk?feature=shared"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8445-C6EF-F785-8E31-E6ADF95D8AE5}"/>
              </a:ext>
            </a:extLst>
          </p:cNvPr>
          <p:cNvSpPr>
            <a:spLocks noGrp="1"/>
          </p:cNvSpPr>
          <p:nvPr>
            <p:ph type="ctrTitle"/>
          </p:nvPr>
        </p:nvSpPr>
        <p:spPr/>
        <p:txBody>
          <a:bodyPr/>
          <a:lstStyle/>
          <a:p>
            <a:r>
              <a:rPr lang="en-US" dirty="0"/>
              <a:t>DCD Mini-Project</a:t>
            </a:r>
            <a:br>
              <a:rPr lang="en-US" dirty="0"/>
            </a:br>
            <a:endParaRPr lang="en-IN" dirty="0"/>
          </a:p>
        </p:txBody>
      </p:sp>
      <p:sp>
        <p:nvSpPr>
          <p:cNvPr id="3" name="Subtitle 2">
            <a:extLst>
              <a:ext uri="{FF2B5EF4-FFF2-40B4-BE49-F238E27FC236}">
                <a16:creationId xmlns:a16="http://schemas.microsoft.com/office/drawing/2014/main" id="{A5B5F481-BFE6-CE57-EDD8-08D5478C1A24}"/>
              </a:ext>
            </a:extLst>
          </p:cNvPr>
          <p:cNvSpPr>
            <a:spLocks noGrp="1"/>
          </p:cNvSpPr>
          <p:nvPr>
            <p:ph type="subTitle" idx="1"/>
          </p:nvPr>
        </p:nvSpPr>
        <p:spPr/>
        <p:txBody>
          <a:bodyPr>
            <a:normAutofit/>
          </a:bodyPr>
          <a:lstStyle/>
          <a:p>
            <a:pPr marL="0" marR="0" algn="ct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Digital electronic implementation of multi-layer perceptron</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r>
              <a:rPr lang="en-IN" kern="100" dirty="0">
                <a:effectLst/>
                <a:latin typeface="Calibri" panose="020F0502020204030204" pitchFamily="34" charset="0"/>
                <a:ea typeface="Calibri" panose="020F0502020204030204" pitchFamily="34" charset="0"/>
                <a:cs typeface="Times New Roman" panose="02020603050405020304" pitchFamily="18" charset="0"/>
              </a:rPr>
              <a:t>Application in brain tumour detection</a:t>
            </a:r>
          </a:p>
        </p:txBody>
      </p:sp>
      <p:sp>
        <p:nvSpPr>
          <p:cNvPr id="4" name="TextBox 3">
            <a:extLst>
              <a:ext uri="{FF2B5EF4-FFF2-40B4-BE49-F238E27FC236}">
                <a16:creationId xmlns:a16="http://schemas.microsoft.com/office/drawing/2014/main" id="{763CDFBB-35D3-E5DC-632A-418808272802}"/>
              </a:ext>
            </a:extLst>
          </p:cNvPr>
          <p:cNvSpPr txBox="1"/>
          <p:nvPr/>
        </p:nvSpPr>
        <p:spPr>
          <a:xfrm>
            <a:off x="10540181" y="5349875"/>
            <a:ext cx="1260794" cy="1200329"/>
          </a:xfrm>
          <a:prstGeom prst="rect">
            <a:avLst/>
          </a:prstGeom>
          <a:noFill/>
        </p:spPr>
        <p:txBody>
          <a:bodyPr wrap="none" rtlCol="0">
            <a:spAutoFit/>
          </a:bodyPr>
          <a:lstStyle/>
          <a:p>
            <a:r>
              <a:rPr lang="en-US" dirty="0"/>
              <a:t>Batch 1 :-</a:t>
            </a:r>
          </a:p>
          <a:p>
            <a:r>
              <a:rPr lang="en-US" dirty="0"/>
              <a:t>23ECB0A01</a:t>
            </a:r>
          </a:p>
          <a:p>
            <a:r>
              <a:rPr lang="en-US" dirty="0"/>
              <a:t>23ECB0A02</a:t>
            </a:r>
          </a:p>
          <a:p>
            <a:r>
              <a:rPr lang="en-US" dirty="0"/>
              <a:t>23ECB0A03</a:t>
            </a:r>
            <a:endParaRPr lang="en-IN" dirty="0"/>
          </a:p>
        </p:txBody>
      </p:sp>
    </p:spTree>
    <p:extLst>
      <p:ext uri="{BB962C8B-B14F-4D97-AF65-F5344CB8AC3E}">
        <p14:creationId xmlns:p14="http://schemas.microsoft.com/office/powerpoint/2010/main" val="215673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D04D2-A903-5AAA-AD50-860BD2799BE1}"/>
            </a:ext>
          </a:extLst>
        </p:cNvPr>
        <p:cNvGrpSpPr/>
        <p:nvPr/>
      </p:nvGrpSpPr>
      <p:grpSpPr>
        <a:xfrm>
          <a:off x="0" y="0"/>
          <a:ext cx="0" cy="0"/>
          <a:chOff x="0" y="0"/>
          <a:chExt cx="0" cy="0"/>
        </a:xfrm>
      </p:grpSpPr>
      <p:sp>
        <p:nvSpPr>
          <p:cNvPr id="3" name="Rectangle 3">
            <a:extLst>
              <a:ext uri="{FF2B5EF4-FFF2-40B4-BE49-F238E27FC236}">
                <a16:creationId xmlns:a16="http://schemas.microsoft.com/office/drawing/2014/main" id="{E9ED071F-60F5-1A1E-02CF-57624FA8B5E7}"/>
              </a:ext>
            </a:extLst>
          </p:cNvPr>
          <p:cNvSpPr>
            <a:spLocks noChangeArrowheads="1"/>
          </p:cNvSpPr>
          <p:nvPr/>
        </p:nvSpPr>
        <p:spPr bwMode="auto">
          <a:xfrm flipV="1">
            <a:off x="3299382" y="1992420"/>
            <a:ext cx="994989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E5CBCFC6-FDF6-8079-CE46-600F4D708E31}"/>
              </a:ext>
            </a:extLst>
          </p:cNvPr>
          <p:cNvSpPr>
            <a:spLocks noGrp="1"/>
          </p:cNvSpPr>
          <p:nvPr>
            <p:ph type="title"/>
          </p:nvPr>
        </p:nvSpPr>
        <p:spPr/>
        <p:txBody>
          <a:bodyPr/>
          <a:lstStyle/>
          <a:p>
            <a:r>
              <a:rPr kumimoji="0" lang="en-US" altLang="en-US" sz="3200" b="0" i="0" u="none" strike="noStrike" cap="none" normalizeH="0" baseline="0" dirty="0">
                <a:ln>
                  <a:noFill/>
                </a:ln>
                <a:solidFill>
                  <a:schemeClr val="tx1">
                    <a:lumMod val="50000"/>
                    <a:lumOff val="50000"/>
                  </a:schemeClr>
                </a:solidFill>
                <a:effectLst/>
                <a:latin typeface="+mj-lt"/>
                <a:ea typeface="Calibri" panose="020F0502020204030204" pitchFamily="34" charset="0"/>
                <a:cs typeface="Times New Roman" panose="02020603050405020304" pitchFamily="18" charset="0"/>
              </a:rPr>
              <a:t>Workflow </a:t>
            </a:r>
            <a:br>
              <a:rPr kumimoji="0" lang="en-US" altLang="en-US" sz="3200" b="0" i="0" u="none" strike="noStrike" cap="none" normalizeH="0" baseline="0" dirty="0">
                <a:ln>
                  <a:noFill/>
                </a:ln>
                <a:solidFill>
                  <a:schemeClr val="tx1">
                    <a:lumMod val="50000"/>
                    <a:lumOff val="50000"/>
                  </a:schemeClr>
                </a:solidFill>
                <a:effectLst/>
                <a:latin typeface="+mj-lt"/>
                <a:ea typeface="Calibri" panose="020F0502020204030204" pitchFamily="34" charset="0"/>
                <a:cs typeface="Times New Roman" panose="02020603050405020304" pitchFamily="18" charset="0"/>
              </a:rPr>
            </a:br>
            <a:endParaRPr lang="en-IN" dirty="0"/>
          </a:p>
        </p:txBody>
      </p:sp>
      <p:sp>
        <p:nvSpPr>
          <p:cNvPr id="6" name="Text Placeholder 5">
            <a:extLst>
              <a:ext uri="{FF2B5EF4-FFF2-40B4-BE49-F238E27FC236}">
                <a16:creationId xmlns:a16="http://schemas.microsoft.com/office/drawing/2014/main" id="{5DE362E5-335F-614A-7493-828D75F4D887}"/>
              </a:ext>
            </a:extLst>
          </p:cNvPr>
          <p:cNvSpPr>
            <a:spLocks noGrp="1"/>
          </p:cNvSpPr>
          <p:nvPr>
            <p:ph type="body" sz="half" idx="2"/>
          </p:nvPr>
        </p:nvSpPr>
        <p:spPr>
          <a:xfrm>
            <a:off x="721800" y="1592826"/>
            <a:ext cx="6613066" cy="454250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lumMod val="50000"/>
                  <a:lumOff val="50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Take MRI scan images.</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Resize the images (By applying nearest </a:t>
            </a:r>
            <a:r>
              <a:rPr kumimoji="0" lang="en-US" altLang="en-US" sz="2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neighbour</a:t>
            </a: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interpolation).</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Apply convolution and generate feature map. (optional)</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Pass the feature map/image through multi-layer perceptron.</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Apply SoftMax function on the output to calculate probability of different types of cancer from the image.</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Give the output to the user.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sz="2000" dirty="0"/>
          </a:p>
        </p:txBody>
      </p:sp>
      <p:pic>
        <p:nvPicPr>
          <p:cNvPr id="7" name="Picture 9">
            <a:extLst>
              <a:ext uri="{FF2B5EF4-FFF2-40B4-BE49-F238E27FC236}">
                <a16:creationId xmlns:a16="http://schemas.microsoft.com/office/drawing/2014/main" id="{412BAC79-F426-5B79-6717-3CC870DD3B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1618" y="457200"/>
            <a:ext cx="4043993" cy="5678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57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4065FC-EC79-8C0A-9FC0-90C13F4CF7AB}"/>
              </a:ext>
            </a:extLst>
          </p:cNvPr>
          <p:cNvSpPr>
            <a:spLocks noGrp="1"/>
          </p:cNvSpPr>
          <p:nvPr>
            <p:ph type="title"/>
          </p:nvPr>
        </p:nvSpPr>
        <p:spPr>
          <a:xfrm>
            <a:off x="831850" y="1709738"/>
            <a:ext cx="10515600" cy="1849539"/>
          </a:xfrm>
        </p:spPr>
        <p:txBody>
          <a:bodyPr/>
          <a:lstStyle/>
          <a:p>
            <a:pPr algn="ctr"/>
            <a:r>
              <a:rPr lang="en-US" dirty="0"/>
              <a:t>Code</a:t>
            </a:r>
            <a:endParaRPr lang="en-IN" dirty="0"/>
          </a:p>
        </p:txBody>
      </p:sp>
      <p:sp>
        <p:nvSpPr>
          <p:cNvPr id="6" name="Text Placeholder 5">
            <a:extLst>
              <a:ext uri="{FF2B5EF4-FFF2-40B4-BE49-F238E27FC236}">
                <a16:creationId xmlns:a16="http://schemas.microsoft.com/office/drawing/2014/main" id="{E7C7A390-A24A-BB25-123A-E96EA46827D0}"/>
              </a:ext>
            </a:extLst>
          </p:cNvPr>
          <p:cNvSpPr>
            <a:spLocks noGrp="1"/>
          </p:cNvSpPr>
          <p:nvPr>
            <p:ph type="body" idx="1"/>
          </p:nvPr>
        </p:nvSpPr>
        <p:spPr/>
        <p:txBody>
          <a:bodyPr/>
          <a:lstStyle/>
          <a:p>
            <a:r>
              <a:rPr lang="en-US" dirty="0"/>
              <a:t>(refer to pdf file/word file for code)</a:t>
            </a:r>
            <a:endParaRPr lang="en-IN" dirty="0"/>
          </a:p>
        </p:txBody>
      </p:sp>
    </p:spTree>
    <p:extLst>
      <p:ext uri="{BB962C8B-B14F-4D97-AF65-F5344CB8AC3E}">
        <p14:creationId xmlns:p14="http://schemas.microsoft.com/office/powerpoint/2010/main" val="55852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3D79A-5396-950A-02C3-B788354207A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83DD292-54A5-762A-3262-47D21757C4B2}"/>
              </a:ext>
            </a:extLst>
          </p:cNvPr>
          <p:cNvSpPr>
            <a:spLocks noGrp="1"/>
          </p:cNvSpPr>
          <p:nvPr>
            <p:ph type="title"/>
          </p:nvPr>
        </p:nvSpPr>
        <p:spPr/>
        <p:txBody>
          <a:bodyPr/>
          <a:lstStyle/>
          <a:p>
            <a:r>
              <a:rPr lang="en-US" dirty="0"/>
              <a:t>Output</a:t>
            </a:r>
            <a:endParaRPr lang="en-IN" dirty="0"/>
          </a:p>
        </p:txBody>
      </p:sp>
      <p:sp>
        <p:nvSpPr>
          <p:cNvPr id="6" name="Text Placeholder 5">
            <a:extLst>
              <a:ext uri="{FF2B5EF4-FFF2-40B4-BE49-F238E27FC236}">
                <a16:creationId xmlns:a16="http://schemas.microsoft.com/office/drawing/2014/main" id="{A30210CF-A757-DFBA-AEAE-514395B188DB}"/>
              </a:ext>
            </a:extLst>
          </p:cNvPr>
          <p:cNvSpPr>
            <a:spLocks noGrp="1"/>
          </p:cNvSpPr>
          <p:nvPr>
            <p:ph idx="1"/>
          </p:nvPr>
        </p:nvSpPr>
        <p:spPr>
          <a:xfrm>
            <a:off x="1294171" y="1787012"/>
            <a:ext cx="9603658" cy="3748549"/>
          </a:xfrm>
        </p:spPr>
        <p:txBody>
          <a:bodyPr>
            <a:normAutofit/>
          </a:bodyPr>
          <a:lstStyle/>
          <a:p>
            <a:r>
              <a:rPr lang="en-US" sz="2000" dirty="0"/>
              <a:t>Output is of two types </a:t>
            </a:r>
          </a:p>
          <a:p>
            <a:pPr marL="0" indent="0">
              <a:buNone/>
            </a:pPr>
            <a:r>
              <a:rPr lang="en-US" sz="2000" dirty="0"/>
              <a:t>	1.TCL Console</a:t>
            </a:r>
          </a:p>
          <a:p>
            <a:pPr marL="0" indent="0">
              <a:buNone/>
            </a:pPr>
            <a:r>
              <a:rPr lang="en-US" sz="2000" dirty="0"/>
              <a:t>	2.Waveform simulation</a:t>
            </a:r>
          </a:p>
          <a:p>
            <a:r>
              <a:rPr lang="en-US" sz="2000" dirty="0"/>
              <a:t>At each </a:t>
            </a:r>
            <a:r>
              <a:rPr lang="en-US" sz="2000" dirty="0" err="1"/>
              <a:t>posedge</a:t>
            </a:r>
            <a:r>
              <a:rPr lang="en-US" sz="2000" dirty="0"/>
              <a:t> of </a:t>
            </a:r>
            <a:r>
              <a:rPr lang="en-US" sz="2000" dirty="0" err="1"/>
              <a:t>clk</a:t>
            </a:r>
            <a:r>
              <a:rPr lang="en-US" sz="2000" dirty="0"/>
              <a:t>, the TCL console outputs the chance percentage of each type of cancer in the image</a:t>
            </a:r>
          </a:p>
          <a:p>
            <a:pPr marL="0" indent="0">
              <a:buNone/>
            </a:pPr>
            <a:endParaRPr lang="en-US" sz="2000" dirty="0"/>
          </a:p>
          <a:p>
            <a:r>
              <a:rPr lang="en-US" sz="2000" dirty="0"/>
              <a:t>At each </a:t>
            </a:r>
            <a:r>
              <a:rPr lang="en-US" sz="2000" dirty="0" err="1"/>
              <a:t>posedge</a:t>
            </a:r>
            <a:r>
              <a:rPr lang="en-US" sz="2000" dirty="0"/>
              <a:t> of </a:t>
            </a:r>
            <a:r>
              <a:rPr lang="en-US" sz="2000" dirty="0" err="1"/>
              <a:t>clk</a:t>
            </a:r>
            <a:r>
              <a:rPr lang="en-US" sz="2000" dirty="0"/>
              <a:t>, the output array in wave form simulation gives the probability of each specific type of </a:t>
            </a:r>
            <a:r>
              <a:rPr lang="en-US" sz="2000" dirty="0" err="1"/>
              <a:t>tumour</a:t>
            </a:r>
            <a:r>
              <a:rPr lang="en-US" sz="2000" dirty="0"/>
              <a:t> in the input array image. In the output array, index 0 denotes the probability of no cancer, 1 denotes probability of glioma, 2 denotes probability of meningioma, 3 denotes the probability of pituitary </a:t>
            </a:r>
            <a:r>
              <a:rPr lang="en-US" sz="2000" dirty="0" err="1"/>
              <a:t>tumours</a:t>
            </a:r>
            <a:r>
              <a:rPr lang="en-US" sz="2000" dirty="0"/>
              <a:t>.</a:t>
            </a:r>
          </a:p>
          <a:p>
            <a:endParaRPr lang="en-US" sz="2000" dirty="0"/>
          </a:p>
        </p:txBody>
      </p:sp>
    </p:spTree>
    <p:extLst>
      <p:ext uri="{BB962C8B-B14F-4D97-AF65-F5344CB8AC3E}">
        <p14:creationId xmlns:p14="http://schemas.microsoft.com/office/powerpoint/2010/main" val="175685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8546-07D0-BEEE-644A-693688E27EAF}"/>
              </a:ext>
            </a:extLst>
          </p:cNvPr>
          <p:cNvSpPr>
            <a:spLocks noGrp="1"/>
          </p:cNvSpPr>
          <p:nvPr>
            <p:ph type="title"/>
          </p:nvPr>
        </p:nvSpPr>
        <p:spPr/>
        <p:txBody>
          <a:bodyPr/>
          <a:lstStyle/>
          <a:p>
            <a:r>
              <a:rPr lang="en-US" dirty="0"/>
              <a:t>1.TCL Console output</a:t>
            </a:r>
            <a:endParaRPr lang="en-IN" dirty="0"/>
          </a:p>
        </p:txBody>
      </p:sp>
      <p:pic>
        <p:nvPicPr>
          <p:cNvPr id="17" name="Content Placeholder 16">
            <a:extLst>
              <a:ext uri="{FF2B5EF4-FFF2-40B4-BE49-F238E27FC236}">
                <a16:creationId xmlns:a16="http://schemas.microsoft.com/office/drawing/2014/main" id="{E52D691D-83A7-8756-1960-568593E10D54}"/>
              </a:ext>
            </a:extLst>
          </p:cNvPr>
          <p:cNvPicPr>
            <a:picLocks noGrp="1" noChangeAspect="1"/>
          </p:cNvPicPr>
          <p:nvPr>
            <p:ph idx="1"/>
          </p:nvPr>
        </p:nvPicPr>
        <p:blipFill>
          <a:blip r:embed="rId2"/>
          <a:stretch>
            <a:fillRect/>
          </a:stretch>
        </p:blipFill>
        <p:spPr>
          <a:xfrm>
            <a:off x="838200" y="2060242"/>
            <a:ext cx="10515600" cy="3882103"/>
          </a:xfrm>
        </p:spPr>
      </p:pic>
    </p:spTree>
    <p:extLst>
      <p:ext uri="{BB962C8B-B14F-4D97-AF65-F5344CB8AC3E}">
        <p14:creationId xmlns:p14="http://schemas.microsoft.com/office/powerpoint/2010/main" val="174609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8B3A6-41F5-01B8-5E34-CB153DF88A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A5DF4-41E2-FC9E-3A92-AF32B6D606B8}"/>
              </a:ext>
            </a:extLst>
          </p:cNvPr>
          <p:cNvSpPr>
            <a:spLocks noGrp="1"/>
          </p:cNvSpPr>
          <p:nvPr>
            <p:ph type="title"/>
          </p:nvPr>
        </p:nvSpPr>
        <p:spPr/>
        <p:txBody>
          <a:bodyPr/>
          <a:lstStyle/>
          <a:p>
            <a:r>
              <a:rPr lang="en-US" dirty="0"/>
              <a:t>2.Wave form output</a:t>
            </a:r>
            <a:endParaRPr lang="en-IN" dirty="0"/>
          </a:p>
        </p:txBody>
      </p:sp>
      <p:pic>
        <p:nvPicPr>
          <p:cNvPr id="6" name="Content Placeholder 5">
            <a:extLst>
              <a:ext uri="{FF2B5EF4-FFF2-40B4-BE49-F238E27FC236}">
                <a16:creationId xmlns:a16="http://schemas.microsoft.com/office/drawing/2014/main" id="{F416CAAD-C441-8E78-64AE-3295E3A0AF01}"/>
              </a:ext>
            </a:extLst>
          </p:cNvPr>
          <p:cNvPicPr>
            <a:picLocks noGrp="1" noChangeAspect="1"/>
          </p:cNvPicPr>
          <p:nvPr>
            <p:ph idx="1"/>
          </p:nvPr>
        </p:nvPicPr>
        <p:blipFill>
          <a:blip r:embed="rId2"/>
          <a:stretch>
            <a:fillRect/>
          </a:stretch>
        </p:blipFill>
        <p:spPr>
          <a:xfrm>
            <a:off x="1093492" y="1363679"/>
            <a:ext cx="10005015" cy="5307507"/>
          </a:xfrm>
        </p:spPr>
      </p:pic>
    </p:spTree>
    <p:extLst>
      <p:ext uri="{BB962C8B-B14F-4D97-AF65-F5344CB8AC3E}">
        <p14:creationId xmlns:p14="http://schemas.microsoft.com/office/powerpoint/2010/main" val="3238785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45FFFF-7B23-4E68-05C0-D3A414E1DA10}"/>
              </a:ext>
            </a:extLst>
          </p:cNvPr>
          <p:cNvSpPr txBox="1"/>
          <p:nvPr/>
        </p:nvSpPr>
        <p:spPr>
          <a:xfrm>
            <a:off x="527901" y="254524"/>
            <a:ext cx="11180190" cy="2470420"/>
          </a:xfrm>
          <a:prstGeom prst="rect">
            <a:avLst/>
          </a:prstGeom>
          <a:noFill/>
        </p:spPr>
        <p:txBody>
          <a:bodyPr wrap="square">
            <a:spAutoFit/>
          </a:bodyPr>
          <a:lstStyle/>
          <a:p>
            <a:pPr>
              <a:lnSpc>
                <a:spcPct val="107000"/>
              </a:lnSpc>
              <a:spcAft>
                <a:spcPts val="800"/>
              </a:spcAft>
            </a:pPr>
            <a:r>
              <a:rPr lang="en-IN" sz="280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Results and conclusions: -</a:t>
            </a:r>
            <a:endParaRPr lang="en-IN" sz="16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Reached moderately high accuracy in detecting exact type of cancer from MRI image.</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Reached very high accuracy in determining whether the person has cancer or not from the MRI image</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Unlike traditional methods which have a fixed accuracy, the accuracy of this system will increase as it gets more and more data over time. </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7000"/>
              </a:lnSpc>
              <a:spcAft>
                <a:spcPts val="800"/>
              </a:spcAft>
            </a:pP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5" name="TextBox 4">
            <a:extLst>
              <a:ext uri="{FF2B5EF4-FFF2-40B4-BE49-F238E27FC236}">
                <a16:creationId xmlns:a16="http://schemas.microsoft.com/office/drawing/2014/main" id="{74BBC7EE-C8B0-596F-CF33-924B21B6497A}"/>
              </a:ext>
            </a:extLst>
          </p:cNvPr>
          <p:cNvSpPr txBox="1"/>
          <p:nvPr/>
        </p:nvSpPr>
        <p:spPr>
          <a:xfrm>
            <a:off x="483909" y="2059348"/>
            <a:ext cx="8387499" cy="4147417"/>
          </a:xfrm>
          <a:prstGeom prst="rect">
            <a:avLst/>
          </a:prstGeom>
          <a:noFill/>
        </p:spPr>
        <p:txBody>
          <a:bodyPr wrap="square">
            <a:spAutoFit/>
          </a:bodyPr>
          <a:lstStyle/>
          <a:p>
            <a:pPr>
              <a:lnSpc>
                <a:spcPct val="107000"/>
              </a:lnSpc>
              <a:spcAft>
                <a:spcPts val="800"/>
              </a:spcAft>
            </a:pP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7000"/>
              </a:lnSpc>
              <a:spcAft>
                <a:spcPts val="800"/>
              </a:spcAft>
            </a:pPr>
            <a:r>
              <a:rPr lang="en-IN" sz="280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References: -</a:t>
            </a:r>
            <a:endParaRPr lang="en-IN" sz="16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Neural networks and deep learning from 3Blue1Brown </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a:lnSpc>
                <a:spcPct val="107000"/>
              </a:lnSpc>
              <a:spcAft>
                <a:spcPts val="1000"/>
              </a:spcAft>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https://youtu.be/aircAruvnKk?feature=shared</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System Verilog reference 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chipVerify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a:lnSpc>
                <a:spcPct val="107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https://www.chipverify.com/tutorials/systemverilog</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Mathematical algorithm inspiration etc 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pyTorch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documentation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https://pytorch.org/docs/stable/index.html</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Nearest neighbour interpolation from Wikipedia</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a:lnSpc>
                <a:spcPct val="107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https://en.wikipedia.org/wiki/Nearest-neighbor_interpolation</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76596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C9AE-6BB4-ACF1-B10F-FBCA41E2625D}"/>
              </a:ext>
            </a:extLst>
          </p:cNvPr>
          <p:cNvSpPr>
            <a:spLocks noGrp="1"/>
          </p:cNvSpPr>
          <p:nvPr>
            <p:ph type="title"/>
          </p:nvPr>
        </p:nvSpPr>
        <p:spPr/>
        <p:txBody>
          <a:bodyPr/>
          <a:lstStyle/>
          <a:p>
            <a:r>
              <a:rPr lang="en-US" dirty="0">
                <a:solidFill>
                  <a:schemeClr val="tx1">
                    <a:lumMod val="50000"/>
                    <a:lumOff val="50000"/>
                  </a:schemeClr>
                </a:solidFill>
              </a:rPr>
              <a:t>INDEX</a:t>
            </a:r>
            <a:r>
              <a:rPr lang="en-US" dirty="0"/>
              <a:t> :</a:t>
            </a:r>
            <a:endParaRPr lang="en-IN" dirty="0"/>
          </a:p>
        </p:txBody>
      </p:sp>
      <p:sp>
        <p:nvSpPr>
          <p:cNvPr id="3" name="Content Placeholder 2">
            <a:extLst>
              <a:ext uri="{FF2B5EF4-FFF2-40B4-BE49-F238E27FC236}">
                <a16:creationId xmlns:a16="http://schemas.microsoft.com/office/drawing/2014/main" id="{946E34C7-16CF-CA11-1215-11D24C08797A}"/>
              </a:ext>
            </a:extLst>
          </p:cNvPr>
          <p:cNvSpPr>
            <a:spLocks noGrp="1"/>
          </p:cNvSpPr>
          <p:nvPr>
            <p:ph idx="1"/>
          </p:nvPr>
        </p:nvSpPr>
        <p:spPr/>
        <p:txBody>
          <a:bodyPr>
            <a:normAutofit fontScale="85000" lnSpcReduction="20000"/>
          </a:bodyPr>
          <a:lstStyle/>
          <a:p>
            <a:pPr marL="571500" indent="-571500">
              <a:buAutoNum type="romanUcPeriod"/>
            </a:pPr>
            <a:r>
              <a:rPr lang="en-US" dirty="0"/>
              <a:t>Abstract/Introduction</a:t>
            </a:r>
          </a:p>
          <a:p>
            <a:pPr marL="571500" indent="-571500">
              <a:buAutoNum type="romanUcPeriod"/>
            </a:pPr>
            <a:r>
              <a:rPr lang="en-US" dirty="0"/>
              <a:t>Motivation &amp; Why hardware implementation</a:t>
            </a:r>
          </a:p>
          <a:p>
            <a:pPr marL="571500" indent="-571500">
              <a:buAutoNum type="romanUcPeriod"/>
            </a:pPr>
            <a:r>
              <a:rPr lang="en-US" dirty="0"/>
              <a:t>Theory  -&gt; 1.MLP</a:t>
            </a:r>
          </a:p>
          <a:p>
            <a:pPr marL="0" indent="0">
              <a:buNone/>
            </a:pPr>
            <a:r>
              <a:rPr lang="en-US" dirty="0"/>
              <a:t>		  2.Activation functions</a:t>
            </a:r>
          </a:p>
          <a:p>
            <a:pPr marL="0" indent="0">
              <a:buNone/>
            </a:pPr>
            <a:r>
              <a:rPr lang="en-US" dirty="0"/>
              <a:t>		  3.Feature map generation</a:t>
            </a:r>
          </a:p>
          <a:p>
            <a:pPr marL="0" indent="0">
              <a:buNone/>
            </a:pPr>
            <a:r>
              <a:rPr lang="en-US" dirty="0"/>
              <a:t>		  4.Nearest Neighbor interpolation</a:t>
            </a:r>
          </a:p>
          <a:p>
            <a:pPr marL="0" indent="0">
              <a:buNone/>
            </a:pPr>
            <a:r>
              <a:rPr lang="en-US" dirty="0"/>
              <a:t>IV. Workflow</a:t>
            </a:r>
          </a:p>
          <a:p>
            <a:pPr marL="0" indent="0">
              <a:buNone/>
            </a:pPr>
            <a:r>
              <a:rPr lang="en-US" dirty="0"/>
              <a:t>V. Code (in external document/pdf)</a:t>
            </a:r>
          </a:p>
          <a:p>
            <a:pPr marL="0" indent="0">
              <a:buNone/>
            </a:pPr>
            <a:r>
              <a:rPr lang="en-US" dirty="0"/>
              <a:t>VI. Output</a:t>
            </a:r>
          </a:p>
          <a:p>
            <a:pPr marL="0" indent="0">
              <a:buNone/>
            </a:pPr>
            <a:r>
              <a:rPr lang="en-US" dirty="0"/>
              <a:t>VII. Results and conclusions</a:t>
            </a:r>
          </a:p>
          <a:p>
            <a:pPr marL="0" indent="0">
              <a:buNone/>
            </a:pPr>
            <a:r>
              <a:rPr lang="en-US" dirty="0"/>
              <a:t>VIII. References</a:t>
            </a:r>
          </a:p>
          <a:p>
            <a:pPr marL="571500" indent="-571500">
              <a:buAutoNum type="romanUcPeriod"/>
            </a:pPr>
            <a:endParaRPr lang="en-US" dirty="0"/>
          </a:p>
          <a:p>
            <a:pPr marL="571500" indent="-571500">
              <a:buAutoNum type="romanUcPeriod"/>
            </a:pPr>
            <a:endParaRPr lang="en-US" dirty="0"/>
          </a:p>
          <a:p>
            <a:pPr marL="571500" indent="-571500">
              <a:buAutoNum type="romanUcPeriod"/>
            </a:pPr>
            <a:endParaRPr lang="en-US" dirty="0"/>
          </a:p>
          <a:p>
            <a:pPr marL="0" indent="0">
              <a:buNone/>
            </a:pPr>
            <a:endParaRPr lang="en-US" dirty="0"/>
          </a:p>
          <a:p>
            <a:endParaRPr lang="en-IN" dirty="0"/>
          </a:p>
        </p:txBody>
      </p:sp>
    </p:spTree>
    <p:extLst>
      <p:ext uri="{BB962C8B-B14F-4D97-AF65-F5344CB8AC3E}">
        <p14:creationId xmlns:p14="http://schemas.microsoft.com/office/powerpoint/2010/main" val="321912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2351-0939-CE15-4248-7FC55E29612B}"/>
              </a:ext>
            </a:extLst>
          </p:cNvPr>
          <p:cNvSpPr>
            <a:spLocks noGrp="1"/>
          </p:cNvSpPr>
          <p:nvPr>
            <p:ph type="title"/>
          </p:nvPr>
        </p:nvSpPr>
        <p:spPr/>
        <p:txBody>
          <a:bodyPr/>
          <a:lstStyle/>
          <a:p>
            <a:r>
              <a:rPr lang="en-IN" dirty="0">
                <a:solidFill>
                  <a:schemeClr val="tx1">
                    <a:lumMod val="50000"/>
                    <a:lumOff val="50000"/>
                  </a:schemeClr>
                </a:solidFill>
              </a:rPr>
              <a:t>Abstract/Introduction</a:t>
            </a:r>
            <a:endParaRPr lang="en-IN" dirty="0"/>
          </a:p>
        </p:txBody>
      </p:sp>
      <p:sp>
        <p:nvSpPr>
          <p:cNvPr id="3" name="Content Placeholder 2">
            <a:extLst>
              <a:ext uri="{FF2B5EF4-FFF2-40B4-BE49-F238E27FC236}">
                <a16:creationId xmlns:a16="http://schemas.microsoft.com/office/drawing/2014/main" id="{CF6A3FD4-58D6-71A4-D061-41750715F87D}"/>
              </a:ext>
            </a:extLst>
          </p:cNvPr>
          <p:cNvSpPr>
            <a:spLocks noGrp="1"/>
          </p:cNvSpPr>
          <p:nvPr>
            <p:ph idx="1"/>
          </p:nvPr>
        </p:nvSpPr>
        <p:spPr>
          <a:xfrm>
            <a:off x="838200" y="1680395"/>
            <a:ext cx="10515600" cy="4351338"/>
          </a:xfrm>
        </p:spPr>
        <p:txBody>
          <a:bodyPr>
            <a:normAutofit/>
          </a:bodyPr>
          <a:lstStyle/>
          <a:p>
            <a:pPr marL="0" marR="0" indent="0">
              <a:lnSpc>
                <a:spcPct val="115000"/>
              </a:lnSpc>
              <a:spcAft>
                <a:spcPts val="1000"/>
              </a:spcAft>
              <a:buNone/>
            </a:pPr>
            <a:r>
              <a:rPr lang="en-IN" sz="2400" dirty="0">
                <a:effectLst/>
                <a:latin typeface="Calibri" panose="020F0502020204030204" pitchFamily="34" charset="0"/>
                <a:ea typeface="MS Mincho" panose="02020609040205080304" pitchFamily="49" charset="-128"/>
                <a:cs typeface="Times New Roman" panose="02020603050405020304" pitchFamily="18" charset="0"/>
              </a:rPr>
              <a:t>The early detection of brain cancer significantly influences treatment efficacy and patient survival rates. This project presents an innovative approach using Multi-Layer Perceptron (MLPs) to analyse MRI brain scans, effectively classifying them into categories with or without tumours. </a:t>
            </a:r>
          </a:p>
          <a:p>
            <a:pPr marL="0" marR="0" indent="0">
              <a:lnSpc>
                <a:spcPct val="115000"/>
              </a:lnSpc>
              <a:spcAft>
                <a:spcPts val="1000"/>
              </a:spcAft>
              <a:buNone/>
            </a:pPr>
            <a:r>
              <a:rPr lang="en-IN" sz="2400" dirty="0">
                <a:latin typeface="Calibri" panose="020F0502020204030204" pitchFamily="34" charset="0"/>
                <a:ea typeface="MS Mincho" panose="02020609040205080304" pitchFamily="49" charset="-128"/>
                <a:cs typeface="Times New Roman" panose="02020603050405020304" pitchFamily="18" charset="0"/>
              </a:rPr>
              <a:t>This project aims to design a hardware system to classify brain tumours from MRI scan images among multiple types of tumours.</a:t>
            </a:r>
            <a:endParaRPr lang="en-IN" sz="2400" dirty="0">
              <a:latin typeface="Cambria" panose="02040503050406030204" pitchFamily="18" charset="0"/>
              <a:ea typeface="MS Mincho" panose="02020609040205080304" pitchFamily="49" charset="-128"/>
              <a:cs typeface="Times New Roman" panose="02020603050405020304" pitchFamily="18" charset="0"/>
            </a:endParaRPr>
          </a:p>
          <a:p>
            <a:pPr marL="0" marR="0" indent="0">
              <a:lnSpc>
                <a:spcPct val="115000"/>
              </a:lnSpc>
              <a:spcAft>
                <a:spcPts val="1000"/>
              </a:spcAft>
              <a:buNone/>
            </a:pPr>
            <a:endParaRPr lang="en-IN" sz="2400" dirty="0">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82683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ACB8C-31B4-976B-4B64-6A08343DE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B3059-55C4-AC5D-C3FF-DAF3D4982058}"/>
              </a:ext>
            </a:extLst>
          </p:cNvPr>
          <p:cNvSpPr>
            <a:spLocks noGrp="1"/>
          </p:cNvSpPr>
          <p:nvPr>
            <p:ph type="title"/>
          </p:nvPr>
        </p:nvSpPr>
        <p:spPr/>
        <p:txBody>
          <a:bodyPr/>
          <a:lstStyle/>
          <a:p>
            <a:r>
              <a:rPr lang="en-US" dirty="0">
                <a:solidFill>
                  <a:schemeClr val="tx1">
                    <a:lumMod val="50000"/>
                    <a:lumOff val="50000"/>
                  </a:schemeClr>
                </a:solidFill>
              </a:rPr>
              <a:t>Motivation &amp; Why hardware implementation</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C07AC956-6AEE-051F-B08C-F5BFB27A37CE}"/>
              </a:ext>
            </a:extLst>
          </p:cNvPr>
          <p:cNvSpPr>
            <a:spLocks noGrp="1"/>
          </p:cNvSpPr>
          <p:nvPr>
            <p:ph idx="1"/>
          </p:nvPr>
        </p:nvSpPr>
        <p:spPr/>
        <p:txBody>
          <a:bodyPr>
            <a:normAutofit fontScale="92500" lnSpcReduction="20000"/>
          </a:bodyPr>
          <a:lstStyle/>
          <a:p>
            <a:pPr marL="0" indent="0">
              <a:buNone/>
            </a:pPr>
            <a:r>
              <a:rPr lang="en-US" dirty="0"/>
              <a:t>Training doctors is a costly process that requires significant resources, and India faces a shortage of medical facilities. This system aims to mitigate these challenges by providing a simple and automated solution for detecting brain </a:t>
            </a:r>
            <a:r>
              <a:rPr lang="en-US" dirty="0" err="1"/>
              <a:t>tumours</a:t>
            </a:r>
            <a:r>
              <a:rPr lang="en-US" dirty="0"/>
              <a:t> from MRI images.</a:t>
            </a:r>
          </a:p>
          <a:p>
            <a:pPr marL="0" indent="0">
              <a:buNone/>
            </a:pPr>
            <a:r>
              <a:rPr lang="en-US" dirty="0"/>
              <a:t>This project has potential in increasing the medical facilities available in our country.</a:t>
            </a:r>
          </a:p>
          <a:p>
            <a:pPr marL="0" indent="0">
              <a:buNone/>
            </a:pPr>
            <a:r>
              <a:rPr lang="en-US" dirty="0"/>
              <a:t>Implementing this project using a basic hardware language such as </a:t>
            </a:r>
            <a:r>
              <a:rPr lang="en-US" dirty="0" err="1"/>
              <a:t>systemVerilog</a:t>
            </a:r>
            <a:r>
              <a:rPr lang="en-US" dirty="0"/>
              <a:t> not only enhances processing speed but also reduces the computational power and energy consumption required for this task.</a:t>
            </a:r>
          </a:p>
          <a:p>
            <a:pPr marL="0" indent="0">
              <a:buNone/>
            </a:pPr>
            <a:r>
              <a:rPr lang="en-US" dirty="0"/>
              <a:t>Developing such systems from low level components (I.e. on FPGA boards/Basic languages such as Verilog/VHDL/</a:t>
            </a:r>
            <a:r>
              <a:rPr lang="en-US" dirty="0" err="1"/>
              <a:t>SystemVerilog</a:t>
            </a:r>
            <a:r>
              <a:rPr lang="en-US" dirty="0"/>
              <a:t>) helps increase the speed and decreases computation power required as well as decrease the power consumption</a:t>
            </a:r>
          </a:p>
          <a:p>
            <a:pPr marL="0" indent="0">
              <a:buNone/>
            </a:pPr>
            <a:endParaRPr lang="en-US" dirty="0"/>
          </a:p>
          <a:p>
            <a:pPr marL="0" indent="0">
              <a:buNone/>
            </a:pPr>
            <a:endParaRPr lang="en-US" dirty="0"/>
          </a:p>
          <a:p>
            <a:pPr marL="0" indent="0">
              <a:buNone/>
            </a:pP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196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6A8C-BD20-8837-FE97-5B7B9323C547}"/>
              </a:ext>
            </a:extLst>
          </p:cNvPr>
          <p:cNvSpPr>
            <a:spLocks noGrp="1"/>
          </p:cNvSpPr>
          <p:nvPr>
            <p:ph type="title"/>
          </p:nvPr>
        </p:nvSpPr>
        <p:spPr/>
        <p:txBody>
          <a:bodyPr/>
          <a:lstStyle/>
          <a:p>
            <a:r>
              <a:rPr lang="en-US" dirty="0">
                <a:solidFill>
                  <a:schemeClr val="tx1">
                    <a:lumMod val="50000"/>
                    <a:lumOff val="50000"/>
                  </a:schemeClr>
                </a:solidFill>
              </a:rPr>
              <a:t>Theory</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0C2BF2DC-2175-B997-0C28-7A4F0FD8427F}"/>
              </a:ext>
            </a:extLst>
          </p:cNvPr>
          <p:cNvSpPr>
            <a:spLocks noGrp="1"/>
          </p:cNvSpPr>
          <p:nvPr>
            <p:ph idx="1"/>
          </p:nvPr>
        </p:nvSpPr>
        <p:spPr/>
        <p:txBody>
          <a:bodyPr/>
          <a:lstStyle/>
          <a:p>
            <a:pPr marL="514350" indent="-514350">
              <a:buFont typeface="+mj-lt"/>
              <a:buAutoNum type="arabicPeriod"/>
            </a:pPr>
            <a:r>
              <a:rPr lang="en-US" dirty="0"/>
              <a:t>Multi-Layer perceptrons</a:t>
            </a:r>
          </a:p>
          <a:p>
            <a:pPr marL="514350" indent="-514350">
              <a:buFont typeface="+mj-lt"/>
              <a:buAutoNum type="arabicPeriod"/>
            </a:pPr>
            <a:r>
              <a:rPr lang="en-US" dirty="0"/>
              <a:t>Activation functions</a:t>
            </a:r>
          </a:p>
          <a:p>
            <a:pPr marL="514350" indent="-514350">
              <a:buFont typeface="+mj-lt"/>
              <a:buAutoNum type="arabicPeriod"/>
            </a:pPr>
            <a:r>
              <a:rPr lang="en-US" dirty="0"/>
              <a:t>Feature map generation</a:t>
            </a:r>
          </a:p>
          <a:p>
            <a:pPr marL="514350" indent="-514350">
              <a:buFont typeface="+mj-lt"/>
              <a:buAutoNum type="arabicPeriod"/>
            </a:pPr>
            <a:r>
              <a:rPr lang="en-US" dirty="0"/>
              <a:t>Nearest neighbor interpolation</a:t>
            </a:r>
          </a:p>
          <a:p>
            <a:pPr marL="514350" indent="-514350">
              <a:buFont typeface="+mj-lt"/>
              <a:buAutoNum type="arabicPeriod"/>
            </a:pPr>
            <a:endParaRPr lang="en-IN" dirty="0"/>
          </a:p>
        </p:txBody>
      </p:sp>
    </p:spTree>
    <p:extLst>
      <p:ext uri="{BB962C8B-B14F-4D97-AF65-F5344CB8AC3E}">
        <p14:creationId xmlns:p14="http://schemas.microsoft.com/office/powerpoint/2010/main" val="152687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D40EA-C5C3-6A93-A1DE-C8307DEB16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A5C14-6D76-AEAB-CC65-ACC372238B94}"/>
              </a:ext>
            </a:extLst>
          </p:cNvPr>
          <p:cNvSpPr>
            <a:spLocks noGrp="1"/>
          </p:cNvSpPr>
          <p:nvPr>
            <p:ph type="title"/>
          </p:nvPr>
        </p:nvSpPr>
        <p:spPr>
          <a:xfrm>
            <a:off x="826243" y="216310"/>
            <a:ext cx="3932237" cy="1022555"/>
          </a:xfrm>
        </p:spPr>
        <p:txBody>
          <a:bodyPr/>
          <a:lstStyle/>
          <a:p>
            <a:r>
              <a:rPr lang="en-US" dirty="0">
                <a:solidFill>
                  <a:schemeClr val="tx1">
                    <a:lumMod val="50000"/>
                    <a:lumOff val="50000"/>
                  </a:schemeClr>
                </a:solidFill>
              </a:rPr>
              <a:t>1.Multi-Layer perceptron</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B6D63E4D-E53B-3D03-A0D2-37E8A4779949}"/>
              </a:ext>
            </a:extLst>
          </p:cNvPr>
          <p:cNvSpPr>
            <a:spLocks noGrp="1"/>
          </p:cNvSpPr>
          <p:nvPr>
            <p:ph type="body" sz="half" idx="2"/>
          </p:nvPr>
        </p:nvSpPr>
        <p:spPr>
          <a:xfrm>
            <a:off x="560440" y="1455174"/>
            <a:ext cx="6145160" cy="5034117"/>
          </a:xfrm>
        </p:spPr>
        <p:txBody>
          <a:bodyPr>
            <a:normAutofit fontScale="92500"/>
          </a:bodyPr>
          <a:lstStyle/>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Multi-layer perceptrons are feed forward neural networks containing generally 3 or more layers.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They are fully connected in nature (i.e. each node in previous layer is connected to every other node in the next later)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Each node in multi-layer perceptron contains a value that is obtained as a summation of the activation of the nodes in the previous layer multiplied with a certain value.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Multi-layer perceptrons are the most popular type of networks used in deep learning.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Generally, non-linear functions are used in multi-layer perceptrons.</a:t>
            </a:r>
          </a:p>
          <a:p>
            <a:pPr marL="457200" marR="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Multi-layer perceptrons can be trained mathematically via back propagation.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pic>
        <p:nvPicPr>
          <p:cNvPr id="8" name="Content Placeholder 7" descr="Multilayer Perceptrons in Machine Learning: A Comprehensive Guide | DataCamp">
            <a:extLst>
              <a:ext uri="{FF2B5EF4-FFF2-40B4-BE49-F238E27FC236}">
                <a16:creationId xmlns:a16="http://schemas.microsoft.com/office/drawing/2014/main" id="{197A9BF5-0BC9-9B03-EC96-054579C45A3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192531" y="1455174"/>
            <a:ext cx="3954389" cy="3526889"/>
          </a:xfrm>
          <a:prstGeom prst="rect">
            <a:avLst/>
          </a:prstGeom>
          <a:noFill/>
          <a:ln>
            <a:noFill/>
          </a:ln>
        </p:spPr>
      </p:pic>
      <p:sp>
        <p:nvSpPr>
          <p:cNvPr id="9" name="TextBox 8">
            <a:extLst>
              <a:ext uri="{FF2B5EF4-FFF2-40B4-BE49-F238E27FC236}">
                <a16:creationId xmlns:a16="http://schemas.microsoft.com/office/drawing/2014/main" id="{4B862B43-3A48-C42B-86CC-09726AD4DD83}"/>
              </a:ext>
            </a:extLst>
          </p:cNvPr>
          <p:cNvSpPr txBox="1"/>
          <p:nvPr/>
        </p:nvSpPr>
        <p:spPr>
          <a:xfrm>
            <a:off x="7192531" y="5322048"/>
            <a:ext cx="3954389" cy="1167243"/>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Fig1.Multi-Layer perceptron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DataCamp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286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9EEB8-25A1-9F5D-FD04-05364DBF3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529BE-C4B4-8AD5-F61F-9F076D5AAD57}"/>
              </a:ext>
            </a:extLst>
          </p:cNvPr>
          <p:cNvSpPr>
            <a:spLocks noGrp="1"/>
          </p:cNvSpPr>
          <p:nvPr>
            <p:ph type="title"/>
          </p:nvPr>
        </p:nvSpPr>
        <p:spPr>
          <a:xfrm>
            <a:off x="826243" y="216310"/>
            <a:ext cx="3932237" cy="1022555"/>
          </a:xfrm>
        </p:spPr>
        <p:txBody>
          <a:bodyPr/>
          <a:lstStyle/>
          <a:p>
            <a:r>
              <a:rPr lang="en-US" dirty="0">
                <a:solidFill>
                  <a:schemeClr val="tx1">
                    <a:lumMod val="50000"/>
                    <a:lumOff val="50000"/>
                  </a:schemeClr>
                </a:solidFill>
              </a:rPr>
              <a:t>2.Activation functions</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93D555EF-EA2C-E6FB-CE2D-4497C4237F38}"/>
              </a:ext>
            </a:extLst>
          </p:cNvPr>
          <p:cNvSpPr>
            <a:spLocks noGrp="1"/>
          </p:cNvSpPr>
          <p:nvPr>
            <p:ph type="body" sz="half" idx="2"/>
          </p:nvPr>
        </p:nvSpPr>
        <p:spPr>
          <a:xfrm>
            <a:off x="644248" y="2283541"/>
            <a:ext cx="6145160" cy="2475271"/>
          </a:xfrm>
        </p:spPr>
        <p:txBody>
          <a:bodyPr>
            <a:normAutofit/>
          </a:bodyPr>
          <a:lstStyle/>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An activation function is a function in a neural network that calculates the outputs based on the input. </a:t>
            </a:r>
          </a:p>
          <a:p>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Generally,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is used as the activation function for MLPs.</a:t>
            </a:r>
          </a:p>
          <a:p>
            <a:endParaRPr lang="en-IN" sz="2000" dirty="0"/>
          </a:p>
          <a:p>
            <a:r>
              <a:rPr lang="en-IN" sz="2000" dirty="0" err="1"/>
              <a:t>Relu</a:t>
            </a:r>
            <a:r>
              <a:rPr lang="en-IN" sz="2000" dirty="0"/>
              <a:t> helps add non-linearity to the model.</a:t>
            </a:r>
          </a:p>
        </p:txBody>
      </p:sp>
      <p:sp>
        <p:nvSpPr>
          <p:cNvPr id="9" name="TextBox 8">
            <a:extLst>
              <a:ext uri="{FF2B5EF4-FFF2-40B4-BE49-F238E27FC236}">
                <a16:creationId xmlns:a16="http://schemas.microsoft.com/office/drawing/2014/main" id="{9B6BDFB5-3D46-5CC6-CE0D-A26893356255}"/>
              </a:ext>
            </a:extLst>
          </p:cNvPr>
          <p:cNvSpPr txBox="1"/>
          <p:nvPr/>
        </p:nvSpPr>
        <p:spPr>
          <a:xfrm>
            <a:off x="7192531" y="5322048"/>
            <a:ext cx="3954389" cy="1167243"/>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Fig2.ReLU activation function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a:t>
            </a:r>
            <a:r>
              <a:rPr lang="en-IN" sz="1800" dirty="0">
                <a:effectLst/>
                <a:latin typeface="Calibri" panose="020F0502020204030204" pitchFamily="34" charset="0"/>
                <a:ea typeface="Calibri" panose="020F0502020204030204" pitchFamily="34" charset="0"/>
                <a:cs typeface="Times New Roman" panose="02020603050405020304" pitchFamily="18" charset="0"/>
              </a:rPr>
              <a:t>Machine learning Mastery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Content Placeholder 5" descr="A Gentle Introduction to the Rectified Linear Unit (ReLU) -  MachineLearningMastery.com">
            <a:extLst>
              <a:ext uri="{FF2B5EF4-FFF2-40B4-BE49-F238E27FC236}">
                <a16:creationId xmlns:a16="http://schemas.microsoft.com/office/drawing/2014/main" id="{08949312-CD19-D2AF-0ADC-89D1C51C6D4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89408" y="1238865"/>
            <a:ext cx="4999469" cy="3749602"/>
          </a:xfrm>
          <a:prstGeom prst="rect">
            <a:avLst/>
          </a:prstGeom>
          <a:noFill/>
          <a:ln>
            <a:noFill/>
          </a:ln>
        </p:spPr>
      </p:pic>
    </p:spTree>
    <p:extLst>
      <p:ext uri="{BB962C8B-B14F-4D97-AF65-F5344CB8AC3E}">
        <p14:creationId xmlns:p14="http://schemas.microsoft.com/office/powerpoint/2010/main" val="210541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9E45D-4980-79C2-6987-18C421BA62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5AE6A-4E0B-6AC2-272D-F6FA9877FFD4}"/>
              </a:ext>
            </a:extLst>
          </p:cNvPr>
          <p:cNvSpPr>
            <a:spLocks noGrp="1"/>
          </p:cNvSpPr>
          <p:nvPr>
            <p:ph type="title"/>
          </p:nvPr>
        </p:nvSpPr>
        <p:spPr>
          <a:xfrm>
            <a:off x="826243" y="216310"/>
            <a:ext cx="4424183" cy="1022555"/>
          </a:xfrm>
        </p:spPr>
        <p:txBody>
          <a:bodyPr/>
          <a:lstStyle/>
          <a:p>
            <a:r>
              <a:rPr lang="en-US" dirty="0">
                <a:solidFill>
                  <a:schemeClr val="tx1">
                    <a:lumMod val="50000"/>
                    <a:lumOff val="50000"/>
                  </a:schemeClr>
                </a:solidFill>
              </a:rPr>
              <a:t>3.Feature map generation</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A57DA2F8-07E4-C384-6146-A348C1029E4A}"/>
              </a:ext>
            </a:extLst>
          </p:cNvPr>
          <p:cNvSpPr>
            <a:spLocks noGrp="1"/>
          </p:cNvSpPr>
          <p:nvPr>
            <p:ph type="body" sz="half" idx="2"/>
          </p:nvPr>
        </p:nvSpPr>
        <p:spPr>
          <a:xfrm>
            <a:off x="521110" y="1779639"/>
            <a:ext cx="6341805" cy="4263336"/>
          </a:xfrm>
        </p:spPr>
        <p:txBody>
          <a:bodyPr>
            <a:normAutofit/>
          </a:bodyPr>
          <a:lstStyle/>
          <a:p>
            <a:pPr marL="457200" marR="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 map (also called activation map) is the output array of images generated when an array of kernels/filters is passed over the original image.</a:t>
            </a: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 maps help highlight various elements of the image such as edges, diagonals, lights and shadows, certain shapes etc.</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our application, ideally, the generated kernels for the feature map will be able to determine the shape of various types of brain tumours.</a:t>
            </a:r>
          </a:p>
        </p:txBody>
      </p:sp>
      <p:sp>
        <p:nvSpPr>
          <p:cNvPr id="9" name="TextBox 8">
            <a:extLst>
              <a:ext uri="{FF2B5EF4-FFF2-40B4-BE49-F238E27FC236}">
                <a16:creationId xmlns:a16="http://schemas.microsoft.com/office/drawing/2014/main" id="{43CF864C-E0A4-8B58-AC81-341C814328B9}"/>
              </a:ext>
            </a:extLst>
          </p:cNvPr>
          <p:cNvSpPr txBox="1"/>
          <p:nvPr/>
        </p:nvSpPr>
        <p:spPr>
          <a:xfrm>
            <a:off x="7192531" y="5322048"/>
            <a:ext cx="3954389" cy="1759969"/>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Fig3. Feature map generation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a:t>
            </a: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https://www.jeremyjordan.me/convolutional-neural-networks/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074" name="Picture 2" descr="Convolutional neural networks.">
            <a:extLst>
              <a:ext uri="{FF2B5EF4-FFF2-40B4-BE49-F238E27FC236}">
                <a16:creationId xmlns:a16="http://schemas.microsoft.com/office/drawing/2014/main" id="{9A821F6B-4FEA-7B01-722F-43625E4526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0402" y="1779639"/>
            <a:ext cx="5066096" cy="2871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792CF-8CDA-57A2-114B-D8D2620D6C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764B4-85DC-1481-1DFF-5C8B1E482447}"/>
              </a:ext>
            </a:extLst>
          </p:cNvPr>
          <p:cNvSpPr>
            <a:spLocks noGrp="1"/>
          </p:cNvSpPr>
          <p:nvPr>
            <p:ph type="title"/>
          </p:nvPr>
        </p:nvSpPr>
        <p:spPr>
          <a:xfrm>
            <a:off x="826243" y="216310"/>
            <a:ext cx="5554892" cy="1170038"/>
          </a:xfrm>
        </p:spPr>
        <p:txBody>
          <a:bodyPr/>
          <a:lstStyle/>
          <a:p>
            <a:r>
              <a:rPr lang="en-US" dirty="0">
                <a:solidFill>
                  <a:schemeClr val="tx1">
                    <a:lumMod val="50000"/>
                    <a:lumOff val="50000"/>
                  </a:schemeClr>
                </a:solidFill>
              </a:rPr>
              <a:t>4.Nearest neighbor interpolation</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EA42ED09-6257-5957-EFE0-09F1F2E63888}"/>
              </a:ext>
            </a:extLst>
          </p:cNvPr>
          <p:cNvSpPr>
            <a:spLocks noGrp="1"/>
          </p:cNvSpPr>
          <p:nvPr>
            <p:ph type="body" sz="half" idx="2"/>
          </p:nvPr>
        </p:nvSpPr>
        <p:spPr>
          <a:xfrm>
            <a:off x="673676" y="2369574"/>
            <a:ext cx="5860025" cy="2448232"/>
          </a:xfrm>
        </p:spPr>
        <p:txBody>
          <a:bodyPr>
            <a:normAutofit/>
          </a:bodyPr>
          <a:lstStyle/>
          <a:p>
            <a:pPr marL="457200" marR="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To put simply, Nearest neighbour interpolation is an image resize technique. It works by finding the position of the nearest neighbouring pixel and setting the intensity value of the image to be scaled to that value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AFFA477-7FE8-23D2-D19D-1B67D6F63E80}"/>
              </a:ext>
            </a:extLst>
          </p:cNvPr>
          <p:cNvSpPr txBox="1"/>
          <p:nvPr/>
        </p:nvSpPr>
        <p:spPr>
          <a:xfrm>
            <a:off x="7192531" y="5322048"/>
            <a:ext cx="3954389" cy="1070871"/>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Fig4.Nearest neighbour interpolation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ResearchGate)</a:t>
            </a:r>
          </a:p>
        </p:txBody>
      </p:sp>
      <p:pic>
        <p:nvPicPr>
          <p:cNvPr id="4" name="Content Placeholder 3" descr="The nearest-neighbor interpolation for Up-sampling. | Download Scientific  Diagram">
            <a:extLst>
              <a:ext uri="{FF2B5EF4-FFF2-40B4-BE49-F238E27FC236}">
                <a16:creationId xmlns:a16="http://schemas.microsoft.com/office/drawing/2014/main" id="{11A8C2FF-9292-BC2F-A0F6-9DAAC88AF25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6886" y="2159240"/>
            <a:ext cx="5417609" cy="2539519"/>
          </a:xfrm>
          <a:prstGeom prst="rect">
            <a:avLst/>
          </a:prstGeom>
          <a:noFill/>
          <a:ln>
            <a:noFill/>
          </a:ln>
        </p:spPr>
      </p:pic>
    </p:spTree>
    <p:extLst>
      <p:ext uri="{BB962C8B-B14F-4D97-AF65-F5344CB8AC3E}">
        <p14:creationId xmlns:p14="http://schemas.microsoft.com/office/powerpoint/2010/main" val="1107995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946</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Mincho</vt:lpstr>
      <vt:lpstr>Arial</vt:lpstr>
      <vt:lpstr>Calibri</vt:lpstr>
      <vt:lpstr>Calibri Light</vt:lpstr>
      <vt:lpstr>Cambria</vt:lpstr>
      <vt:lpstr>Symbol</vt:lpstr>
      <vt:lpstr>Office Theme</vt:lpstr>
      <vt:lpstr>DCD Mini-Project </vt:lpstr>
      <vt:lpstr>INDEX :</vt:lpstr>
      <vt:lpstr>Abstract/Introduction</vt:lpstr>
      <vt:lpstr>Motivation &amp; Why hardware implementation</vt:lpstr>
      <vt:lpstr>Theory</vt:lpstr>
      <vt:lpstr>1.Multi-Layer perceptron</vt:lpstr>
      <vt:lpstr>2.Activation functions</vt:lpstr>
      <vt:lpstr>3.Feature map generation</vt:lpstr>
      <vt:lpstr>4.Nearest neighbor interpolation</vt:lpstr>
      <vt:lpstr>Workflow  </vt:lpstr>
      <vt:lpstr>Code</vt:lpstr>
      <vt:lpstr>Output</vt:lpstr>
      <vt:lpstr>1.TCL Console output</vt:lpstr>
      <vt:lpstr>2.Wave form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 manu</dc:creator>
  <cp:lastModifiedBy>manu manu</cp:lastModifiedBy>
  <cp:revision>39</cp:revision>
  <dcterms:created xsi:type="dcterms:W3CDTF">2024-11-03T04:24:03Z</dcterms:created>
  <dcterms:modified xsi:type="dcterms:W3CDTF">2024-11-03T15:46:28Z</dcterms:modified>
</cp:coreProperties>
</file>