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71" r:id="rId4"/>
    <p:sldId id="276" r:id="rId5"/>
    <p:sldId id="266" r:id="rId6"/>
    <p:sldId id="280" r:id="rId7"/>
    <p:sldId id="281" r:id="rId8"/>
    <p:sldId id="278" r:id="rId9"/>
    <p:sldId id="277" r:id="rId10"/>
    <p:sldId id="288" r:id="rId11"/>
    <p:sldId id="279" r:id="rId12"/>
    <p:sldId id="293" r:id="rId13"/>
    <p:sldId id="284" r:id="rId14"/>
    <p:sldId id="282" r:id="rId15"/>
    <p:sldId id="285" r:id="rId16"/>
    <p:sldId id="286" r:id="rId17"/>
    <p:sldId id="290" r:id="rId18"/>
    <p:sldId id="291" r:id="rId19"/>
    <p:sldId id="292" r:id="rId20"/>
    <p:sldId id="287" r:id="rId21"/>
    <p:sldId id="295" r:id="rId22"/>
    <p:sldId id="289" r:id="rId23"/>
    <p:sldId id="294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21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 http://www.infosectoday.com/Articles/Securing_SaaS_Applications.htm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8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Cookie attacks - https://github.com/blog/1466-yummy-cookies-across-domains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7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 - http://brionas.github.io/2013/11/15/share-django/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2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Structure based on https://docs.djangoproject.com/en/1.9/intro/tutorial01/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49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click Databases to create a new database</a:t>
            </a:r>
          </a:p>
          <a:p>
            <a:endParaRPr lang="en-US" dirty="0" smtClean="0"/>
          </a:p>
          <a:p>
            <a:r>
              <a:rPr lang="en-US" dirty="0" smtClean="0"/>
              <a:t>Open Plugins&gt;</a:t>
            </a:r>
            <a:r>
              <a:rPr lang="en-US" dirty="0" err="1" smtClean="0"/>
              <a:t>PostGIS</a:t>
            </a:r>
            <a:r>
              <a:rPr lang="en-US" dirty="0" smtClean="0"/>
              <a:t> Shapefile Import/Export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1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ushamc/foss4guk-django-tenants/master/multi_county/public_app/models.py" TargetMode="External"/><Relationship Id="rId2" Type="http://schemas.openxmlformats.org/officeDocument/2006/relationships/hyperlink" Target="https://raw.githubusercontent.com/anushamc/foss4guk-django-tenants/master/multi_county/multi_county/settings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shamc/foss4guk-django-tenants/blob/master/multi_county/tenant_app/models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shamc/foss4guk-django-tenants/tree/master/dat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ushamc/foss4guk-django-tenants/master/multi_county/tenant_app/templates/index.html" TargetMode="External"/><Relationship Id="rId2" Type="http://schemas.openxmlformats.org/officeDocument/2006/relationships/hyperlink" Target="https://github.com/anushamc/foss4guk-django-tenants/blob/master/javascript-libraries.zip?ra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anushamc/foss4guk-django-tenants/master/multi_county/tenant_app/static/js/accidents.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ushamc/foss4guk-django-tenants/master/multi_county/tenant_app/static/css/accidents.css" TargetMode="External"/><Relationship Id="rId2" Type="http://schemas.openxmlformats.org/officeDocument/2006/relationships/hyperlink" Target="https://raw.githubusercontent.com/anushamc/foss4guk-django-tenants/master/multi_county/tenant_app/static/css/theme.min.c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ushamc/foss4guk-django-tenants/master/multi_county/multi_county/urls.py" TargetMode="External"/><Relationship Id="rId2" Type="http://schemas.openxmlformats.org/officeDocument/2006/relationships/hyperlink" Target="https://raw.githubusercontent.com/anushamc/foss4guk-django-tenants/master/multi_county/tenant_app/views.p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SaaSy</a:t>
            </a:r>
            <a:r>
              <a:rPr lang="en-GB" b="1" dirty="0"/>
              <a:t> </a:t>
            </a:r>
            <a:r>
              <a:rPr lang="en-GB" b="1" dirty="0" smtClean="0"/>
              <a:t>maps - Using </a:t>
            </a:r>
            <a:r>
              <a:rPr lang="en-GB" b="1" dirty="0" err="1"/>
              <a:t>django</a:t>
            </a:r>
            <a:r>
              <a:rPr lang="en-GB" b="1" dirty="0"/>
              <a:t>-tenants and </a:t>
            </a:r>
            <a:r>
              <a:rPr lang="en-GB" b="1" dirty="0" err="1"/>
              <a:t>Geodjango</a:t>
            </a:r>
            <a:r>
              <a:rPr lang="en-GB" b="1" dirty="0"/>
              <a:t> to provide web-GIS </a:t>
            </a:r>
            <a:r>
              <a:rPr lang="en-GB" b="1" dirty="0" smtClean="0"/>
              <a:t>Software-as-a-Service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Anusha Chickermane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34161"/>
          </a:xfrm>
        </p:spPr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/>
          <a:lstStyle/>
          <a:p>
            <a:r>
              <a:rPr lang="en-GB" dirty="0" smtClean="0"/>
              <a:t>Boot from OS-Geo-Live </a:t>
            </a:r>
          </a:p>
          <a:p>
            <a:pPr lvl="1"/>
            <a:r>
              <a:rPr lang="en-GB" dirty="0" smtClean="0"/>
              <a:t>Insert disk into CD drive, restart system and hold down F12 to access boot options</a:t>
            </a:r>
          </a:p>
          <a:p>
            <a:pPr lvl="1"/>
            <a:r>
              <a:rPr lang="en-GB" dirty="0" smtClean="0"/>
              <a:t>For windows 8 and above – </a:t>
            </a:r>
            <a:r>
              <a:rPr lang="en-GB" dirty="0"/>
              <a:t>Click on the power option (either on the Start Screen or the Charms Bar) and then hold down the shift key while clicking on Restart.</a:t>
            </a:r>
            <a:endParaRPr lang="en-GB" dirty="0"/>
          </a:p>
        </p:txBody>
      </p:sp>
      <p:pic>
        <p:nvPicPr>
          <p:cNvPr id="5122" name="Picture 2" descr="Windows 8 Restart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42" y="3284984"/>
            <a:ext cx="3378701" cy="31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ndows 8 Reboot Choose O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4" y="3280222"/>
            <a:ext cx="4654622" cy="332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806380" y="4725144"/>
            <a:ext cx="187220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5150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Modifying the hosts file to simulate different tenants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the </a:t>
            </a:r>
            <a:r>
              <a:rPr lang="en-GB" b="1" dirty="0" smtClean="0"/>
              <a:t>terminal </a:t>
            </a:r>
            <a:r>
              <a:rPr lang="en-GB" dirty="0" smtClean="0"/>
              <a:t>and run the following command:</a:t>
            </a:r>
          </a:p>
          <a:p>
            <a:pPr marL="45720" indent="0">
              <a:buNone/>
            </a:pPr>
            <a:r>
              <a:rPr lang="en-GB" dirty="0"/>
              <a:t>	</a:t>
            </a:r>
            <a:r>
              <a:rPr lang="en-GB" dirty="0" err="1" smtClean="0"/>
              <a:t>sudo</a:t>
            </a:r>
            <a:r>
              <a:rPr lang="en-GB" dirty="0" smtClean="0"/>
              <a:t> vim /</a:t>
            </a:r>
            <a:r>
              <a:rPr lang="en-GB" dirty="0" err="1" smtClean="0"/>
              <a:t>etc</a:t>
            </a:r>
            <a:r>
              <a:rPr lang="en-GB" dirty="0" smtClean="0"/>
              <a:t>/hosts</a:t>
            </a:r>
          </a:p>
          <a:p>
            <a:r>
              <a:rPr lang="en-GB" dirty="0" smtClean="0"/>
              <a:t>Near the top of the file, add the following lines:</a:t>
            </a:r>
            <a:endParaRPr lang="en-GB" dirty="0"/>
          </a:p>
          <a:p>
            <a:pPr marL="274320" lvl="1" indent="0">
              <a:buNone/>
            </a:pPr>
            <a:r>
              <a:rPr lang="en-GB" dirty="0" smtClean="0"/>
              <a:t>	127.0.0.1</a:t>
            </a:r>
            <a:r>
              <a:rPr lang="en-GB" dirty="0"/>
              <a:t>	</a:t>
            </a:r>
            <a:r>
              <a:rPr lang="en-GB" dirty="0" smtClean="0"/>
              <a:t>mainsite.com</a:t>
            </a:r>
            <a:endParaRPr lang="en-GB" dirty="0"/>
          </a:p>
          <a:p>
            <a:pPr marL="274320" lvl="1" indent="0">
              <a:buNone/>
            </a:pPr>
            <a:r>
              <a:rPr lang="en-GB" dirty="0"/>
              <a:t>	127.0.0.1	</a:t>
            </a:r>
            <a:r>
              <a:rPr lang="en-GB" dirty="0" smtClean="0"/>
              <a:t>cumbria.mainsite.com</a:t>
            </a:r>
            <a:endParaRPr lang="en-GB" dirty="0"/>
          </a:p>
          <a:p>
            <a:pPr marL="274320" lvl="1" indent="0">
              <a:buNone/>
            </a:pPr>
            <a:r>
              <a:rPr lang="en-GB" dirty="0"/>
              <a:t>	127.0.0.1	l</a:t>
            </a:r>
            <a:r>
              <a:rPr lang="en-GB" dirty="0" smtClean="0"/>
              <a:t>ancashire.mainsite.com</a:t>
            </a:r>
            <a:endParaRPr lang="en-GB" dirty="0"/>
          </a:p>
          <a:p>
            <a:pPr marL="274320" lvl="1" indent="0">
              <a:buNone/>
            </a:pPr>
            <a:r>
              <a:rPr lang="en-GB" dirty="0"/>
              <a:t>	127.0.0.1	</a:t>
            </a:r>
            <a:r>
              <a:rPr lang="en-GB" dirty="0" smtClean="0"/>
              <a:t>london.mainsite.com</a:t>
            </a:r>
          </a:p>
          <a:p>
            <a:r>
              <a:rPr lang="en-GB" dirty="0" smtClean="0"/>
              <a:t>To exit the editor, press ESC and then type </a:t>
            </a:r>
            <a:r>
              <a:rPr lang="en-GB" b="1" dirty="0" smtClean="0"/>
              <a:t>:</a:t>
            </a:r>
            <a:r>
              <a:rPr lang="en-GB" b="1" dirty="0" err="1" smtClean="0"/>
              <a:t>wq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42271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pgAdmin</a:t>
            </a:r>
            <a:r>
              <a:rPr lang="en-US" dirty="0" smtClean="0"/>
              <a:t> III.</a:t>
            </a:r>
          </a:p>
          <a:p>
            <a:r>
              <a:rPr lang="en-US" dirty="0"/>
              <a:t>C</a:t>
            </a:r>
            <a:r>
              <a:rPr lang="en-US" dirty="0" smtClean="0"/>
              <a:t>reate a new database called </a:t>
            </a:r>
            <a:r>
              <a:rPr lang="en-US" dirty="0" smtClean="0"/>
              <a:t>‘</a:t>
            </a:r>
            <a:r>
              <a:rPr lang="en-US" dirty="0" err="1" smtClean="0"/>
              <a:t>multi_county_db</a:t>
            </a:r>
            <a:r>
              <a:rPr lang="en-US" dirty="0" smtClean="0"/>
              <a:t>’.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 smtClean="0"/>
              <a:t>postgis</a:t>
            </a:r>
            <a:r>
              <a:rPr lang="en-US" dirty="0" smtClean="0"/>
              <a:t> extension.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941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Installing Django, </a:t>
            </a:r>
            <a:r>
              <a:rPr lang="en-GB" dirty="0" err="1" smtClean="0"/>
              <a:t>Geodjango</a:t>
            </a:r>
            <a:r>
              <a:rPr lang="en-GB" dirty="0" smtClean="0"/>
              <a:t> and Django-tenants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484784"/>
            <a:ext cx="9753600" cy="4687416"/>
          </a:xfrm>
        </p:spPr>
        <p:txBody>
          <a:bodyPr/>
          <a:lstStyle/>
          <a:p>
            <a:r>
              <a:rPr lang="en-GB" dirty="0" smtClean="0"/>
              <a:t>Open the </a:t>
            </a:r>
            <a:r>
              <a:rPr lang="en-GB" b="1" dirty="0" smtClean="0"/>
              <a:t>terminal </a:t>
            </a:r>
            <a:r>
              <a:rPr lang="en-GB" dirty="0" smtClean="0"/>
              <a:t>and run</a:t>
            </a:r>
            <a:endParaRPr lang="en-GB" b="1" dirty="0" smtClean="0"/>
          </a:p>
          <a:p>
            <a:r>
              <a:rPr lang="en-GB" dirty="0"/>
              <a:t>I</a:t>
            </a:r>
            <a:r>
              <a:rPr lang="en-GB" dirty="0" smtClean="0"/>
              <a:t>nstall pip and </a:t>
            </a:r>
            <a:r>
              <a:rPr lang="en-GB" dirty="0" err="1" smtClean="0"/>
              <a:t>django</a:t>
            </a:r>
            <a:r>
              <a:rPr lang="en-GB" dirty="0" smtClean="0"/>
              <a:t>: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python3-pip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sudo</a:t>
            </a:r>
            <a:r>
              <a:rPr lang="en-US" dirty="0" smtClean="0"/>
              <a:t> pip3 install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Install python bindings for </a:t>
            </a:r>
            <a:r>
              <a:rPr lang="en-US" dirty="0" err="1" smtClean="0"/>
              <a:t>postgres</a:t>
            </a:r>
            <a:r>
              <a:rPr lang="en-US" dirty="0" smtClean="0"/>
              <a:t>:</a:t>
            </a:r>
          </a:p>
          <a:p>
            <a:pPr marL="502920" lvl="2" indent="0">
              <a:buNone/>
            </a:pPr>
            <a:r>
              <a:rPr lang="en-US" dirty="0"/>
              <a:t>	 </a:t>
            </a:r>
            <a:r>
              <a:rPr lang="en-US" dirty="0" err="1"/>
              <a:t>sudo</a:t>
            </a:r>
            <a:r>
              <a:rPr lang="en-US" dirty="0"/>
              <a:t> apt-get install python3-psycopg2</a:t>
            </a:r>
          </a:p>
          <a:p>
            <a:r>
              <a:rPr lang="en-GB" dirty="0" smtClean="0"/>
              <a:t>Install Django-tenants: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django</a:t>
            </a:r>
            <a:r>
              <a:rPr lang="en-US" dirty="0"/>
              <a:t>-tenants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54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 the </a:t>
            </a:r>
            <a:r>
              <a:rPr lang="en-US" b="1" dirty="0" smtClean="0"/>
              <a:t>terminal</a:t>
            </a:r>
            <a:r>
              <a:rPr lang="en-US" dirty="0" smtClean="0"/>
              <a:t> and run</a:t>
            </a:r>
          </a:p>
          <a:p>
            <a:r>
              <a:rPr lang="en-US" dirty="0" smtClean="0"/>
              <a:t>Create </a:t>
            </a:r>
            <a:r>
              <a:rPr lang="en-US" dirty="0"/>
              <a:t>the project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2400" dirty="0" err="1"/>
              <a:t>django</a:t>
            </a:r>
            <a:r>
              <a:rPr lang="en-US" sz="2400" dirty="0"/>
              <a:t>-admin </a:t>
            </a:r>
            <a:r>
              <a:rPr lang="en-US" sz="2400" dirty="0" err="1"/>
              <a:t>startproject</a:t>
            </a:r>
            <a:r>
              <a:rPr lang="en-US" sz="2400" dirty="0"/>
              <a:t> </a:t>
            </a:r>
            <a:r>
              <a:rPr lang="en-US" sz="2400" dirty="0" err="1" smtClean="0"/>
              <a:t>multi_county</a:t>
            </a:r>
            <a:endParaRPr lang="en-US" sz="2400" dirty="0"/>
          </a:p>
          <a:p>
            <a:r>
              <a:rPr lang="en-US" dirty="0"/>
              <a:t>Open the project and </a:t>
            </a:r>
            <a:r>
              <a:rPr lang="en-US" dirty="0" smtClean="0"/>
              <a:t>create apps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2400" dirty="0"/>
              <a:t>cd </a:t>
            </a:r>
            <a:r>
              <a:rPr lang="en-US" sz="2400" dirty="0" err="1" smtClean="0"/>
              <a:t>multi_county</a:t>
            </a:r>
            <a:endParaRPr lang="en-US" sz="2400" dirty="0"/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python3 </a:t>
            </a:r>
            <a:r>
              <a:rPr lang="en-US" sz="2400" dirty="0"/>
              <a:t>manage.py </a:t>
            </a:r>
            <a:r>
              <a:rPr lang="en-US" sz="2400" dirty="0" err="1"/>
              <a:t>startapp</a:t>
            </a:r>
            <a:r>
              <a:rPr lang="en-US" sz="2400" dirty="0"/>
              <a:t> </a:t>
            </a:r>
            <a:r>
              <a:rPr lang="en-US" sz="2400" dirty="0" err="1" smtClean="0"/>
              <a:t>public_app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python3 </a:t>
            </a:r>
            <a:r>
              <a:rPr lang="en-US" sz="2400" dirty="0"/>
              <a:t>manage.py </a:t>
            </a:r>
            <a:r>
              <a:rPr lang="en-US" sz="2400" dirty="0" err="1"/>
              <a:t>startapp</a:t>
            </a:r>
            <a:r>
              <a:rPr lang="en-US" sz="2400" dirty="0"/>
              <a:t> </a:t>
            </a:r>
            <a:r>
              <a:rPr lang="en-US" sz="2400" dirty="0" err="1" smtClean="0"/>
              <a:t>tenant_app</a:t>
            </a:r>
            <a:endParaRPr lang="en-US" sz="2400" dirty="0" smtClean="0"/>
          </a:p>
          <a:p>
            <a:r>
              <a:rPr lang="en-US" dirty="0" smtClean="0"/>
              <a:t>Replace contents of </a:t>
            </a:r>
            <a:r>
              <a:rPr lang="en-US" b="1" dirty="0" smtClean="0"/>
              <a:t>multi_county\settings.py</a:t>
            </a:r>
            <a:r>
              <a:rPr lang="en-US" dirty="0" smtClean="0"/>
              <a:t> with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://raw.githubusercontent.com/anushamc/foss4guk-django-tenants/master/multi_county/multi_county/settings.py</a:t>
            </a:r>
            <a:endParaRPr lang="en-US" dirty="0" smtClean="0"/>
          </a:p>
          <a:p>
            <a:r>
              <a:rPr lang="en-US" dirty="0" smtClean="0"/>
              <a:t>Replace contents of </a:t>
            </a:r>
            <a:r>
              <a:rPr lang="en-US" b="1" dirty="0" smtClean="0"/>
              <a:t>public_app\models.py</a:t>
            </a:r>
            <a:r>
              <a:rPr lang="en-US" dirty="0" smtClean="0"/>
              <a:t> with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raw.githubusercontent.com/anushamc/foss4guk-django-tenants/master/multi_county/public_app/models.py</a:t>
            </a:r>
            <a:r>
              <a:rPr lang="en-US" dirty="0" smtClean="0"/>
              <a:t>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3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the </a:t>
            </a:r>
            <a:r>
              <a:rPr lang="en-GB" b="1" dirty="0" smtClean="0"/>
              <a:t>terminal</a:t>
            </a:r>
            <a:r>
              <a:rPr lang="en-GB" dirty="0" smtClean="0"/>
              <a:t> and run</a:t>
            </a:r>
          </a:p>
          <a:p>
            <a:pPr marL="45720" indent="0">
              <a:buNone/>
            </a:pPr>
            <a:r>
              <a:rPr lang="en-GB" dirty="0"/>
              <a:t>	</a:t>
            </a:r>
            <a:r>
              <a:rPr lang="en-GB" dirty="0" smtClean="0"/>
              <a:t>python3 </a:t>
            </a:r>
            <a:r>
              <a:rPr lang="en-GB" dirty="0"/>
              <a:t>manage.py </a:t>
            </a:r>
            <a:r>
              <a:rPr lang="en-GB" dirty="0" err="1"/>
              <a:t>migrate_schemas</a:t>
            </a:r>
            <a:r>
              <a:rPr lang="en-GB" dirty="0"/>
              <a:t> </a:t>
            </a:r>
            <a:r>
              <a:rPr lang="en-GB" dirty="0" smtClean="0"/>
              <a:t>–-shared</a:t>
            </a:r>
          </a:p>
          <a:p>
            <a:r>
              <a:rPr lang="en-GB" dirty="0" smtClean="0"/>
              <a:t>Replace contents of </a:t>
            </a:r>
            <a:r>
              <a:rPr lang="en-GB" b="1" dirty="0" smtClean="0"/>
              <a:t>tenant_app\models.py </a:t>
            </a:r>
            <a:r>
              <a:rPr lang="en-GB" dirty="0"/>
              <a:t>with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github.com/anushamc/foss4guk-django-tenants/blob/master/multi_county/tenant_app/models.py</a:t>
            </a:r>
            <a:r>
              <a:rPr lang="en-GB" dirty="0" smtClean="0"/>
              <a:t> </a:t>
            </a:r>
            <a:endParaRPr lang="en-GB" b="1" dirty="0" smtClean="0"/>
          </a:p>
          <a:p>
            <a:r>
              <a:rPr lang="en-GB" dirty="0"/>
              <a:t>Open the </a:t>
            </a:r>
            <a:r>
              <a:rPr lang="en-GB" b="1" dirty="0"/>
              <a:t>terminal</a:t>
            </a:r>
            <a:r>
              <a:rPr lang="en-GB" dirty="0"/>
              <a:t> and run</a:t>
            </a:r>
          </a:p>
          <a:p>
            <a:pPr marL="45720" indent="0">
              <a:buNone/>
            </a:pPr>
            <a:r>
              <a:rPr lang="en-GB" dirty="0"/>
              <a:t>	python3 manage.py </a:t>
            </a:r>
            <a:r>
              <a:rPr lang="en-GB" dirty="0" err="1" smtClean="0"/>
              <a:t>makemigrations</a:t>
            </a:r>
            <a:endParaRPr lang="en-GB" dirty="0" smtClean="0"/>
          </a:p>
          <a:p>
            <a:pPr marL="45720" indent="0">
              <a:buNone/>
            </a:pPr>
            <a:r>
              <a:rPr lang="en-GB" dirty="0"/>
              <a:t>	python3 manage.py </a:t>
            </a:r>
            <a:r>
              <a:rPr lang="en-GB" dirty="0" err="1" smtClean="0"/>
              <a:t>migrate_schemas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97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tenants********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same folder as manage.py, download the file create_tenants.py from </a:t>
            </a:r>
          </a:p>
          <a:p>
            <a:r>
              <a:rPr lang="en-GB" dirty="0" smtClean="0"/>
              <a:t>Open the </a:t>
            </a:r>
            <a:r>
              <a:rPr lang="en-GB" b="1" dirty="0" smtClean="0"/>
              <a:t>terminal</a:t>
            </a:r>
            <a:r>
              <a:rPr lang="en-GB" dirty="0" smtClean="0"/>
              <a:t> and run</a:t>
            </a:r>
          </a:p>
          <a:p>
            <a:pPr marL="45720" indent="0">
              <a:buNone/>
            </a:pPr>
            <a:r>
              <a:rPr lang="en-GB" dirty="0"/>
              <a:t>	</a:t>
            </a:r>
            <a:r>
              <a:rPr lang="en-GB" dirty="0" smtClean="0"/>
              <a:t>python3 manage.py shell &lt; create_tenants.py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70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Importing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340768"/>
            <a:ext cx="9753600" cy="4831432"/>
          </a:xfrm>
        </p:spPr>
        <p:txBody>
          <a:bodyPr>
            <a:normAutofit/>
          </a:bodyPr>
          <a:lstStyle/>
          <a:p>
            <a:r>
              <a:rPr lang="en-GB" dirty="0" smtClean="0"/>
              <a:t>Download the data for the schemas </a:t>
            </a:r>
            <a:r>
              <a:rPr lang="en-GB" dirty="0"/>
              <a:t>from </a:t>
            </a:r>
            <a:r>
              <a:rPr lang="en-GB" dirty="0">
                <a:hlinkClick r:id="rId2"/>
              </a:rPr>
              <a:t>https://github.com/anushamc/foss4guk-django-tenants/tree/master/data</a:t>
            </a:r>
            <a:endParaRPr lang="en-GB" dirty="0" smtClean="0"/>
          </a:p>
          <a:p>
            <a:r>
              <a:rPr lang="en-GB" dirty="0" smtClean="0"/>
              <a:t>Go to </a:t>
            </a:r>
            <a:r>
              <a:rPr lang="en-GB" b="1" dirty="0" smtClean="0"/>
              <a:t>PG Admin III </a:t>
            </a:r>
            <a:r>
              <a:rPr lang="en-GB" dirty="0" smtClean="0"/>
              <a:t>and expand the schemas Lancashire, </a:t>
            </a:r>
            <a:r>
              <a:rPr lang="en-GB" dirty="0" err="1" smtClean="0"/>
              <a:t>cumbria</a:t>
            </a:r>
            <a:r>
              <a:rPr lang="en-GB" dirty="0" smtClean="0"/>
              <a:t> and </a:t>
            </a:r>
            <a:r>
              <a:rPr lang="en-GB" dirty="0" err="1" smtClean="0"/>
              <a:t>london</a:t>
            </a:r>
            <a:endParaRPr lang="en-GB" dirty="0" smtClean="0"/>
          </a:p>
          <a:p>
            <a:r>
              <a:rPr lang="en-GB" dirty="0" smtClean="0"/>
              <a:t>Right-click the </a:t>
            </a:r>
            <a:r>
              <a:rPr lang="en-GB" b="1" dirty="0" err="1" smtClean="0"/>
              <a:t>tenant_app_accident</a:t>
            </a:r>
            <a:r>
              <a:rPr lang="en-GB" b="1" dirty="0" smtClean="0"/>
              <a:t> </a:t>
            </a:r>
            <a:r>
              <a:rPr lang="en-GB" dirty="0" smtClean="0"/>
              <a:t>table for each county schema, and select </a:t>
            </a:r>
            <a:r>
              <a:rPr lang="en-GB" b="1" dirty="0" smtClean="0"/>
              <a:t>Import…</a:t>
            </a:r>
            <a:endParaRPr lang="en-GB" dirty="0"/>
          </a:p>
          <a:p>
            <a:pPr lvl="1"/>
            <a:r>
              <a:rPr lang="en-GB" dirty="0" smtClean="0"/>
              <a:t>In </a:t>
            </a:r>
            <a:r>
              <a:rPr lang="en-GB" b="1" dirty="0" smtClean="0"/>
              <a:t>File Options</a:t>
            </a:r>
            <a:r>
              <a:rPr lang="en-GB" dirty="0" smtClean="0"/>
              <a:t> tab, change type to </a:t>
            </a:r>
            <a:r>
              <a:rPr lang="en-GB" b="1" dirty="0" smtClean="0"/>
              <a:t>csv</a:t>
            </a:r>
            <a:r>
              <a:rPr lang="en-GB" dirty="0" smtClean="0"/>
              <a:t> and choose the relevant csv file </a:t>
            </a:r>
          </a:p>
          <a:p>
            <a:pPr lvl="1"/>
            <a:r>
              <a:rPr lang="en-GB" dirty="0" smtClean="0"/>
              <a:t>In </a:t>
            </a:r>
            <a:r>
              <a:rPr lang="en-GB" b="1" dirty="0" smtClean="0"/>
              <a:t>Columns</a:t>
            </a:r>
            <a:r>
              <a:rPr lang="en-GB" dirty="0" smtClean="0"/>
              <a:t> uncheck </a:t>
            </a:r>
            <a:r>
              <a:rPr lang="en-GB" b="1" dirty="0" smtClean="0"/>
              <a:t>id</a:t>
            </a:r>
            <a:r>
              <a:rPr lang="en-GB" dirty="0" smtClean="0"/>
              <a:t> and </a:t>
            </a:r>
            <a:r>
              <a:rPr lang="en-GB" b="1" dirty="0" err="1" smtClean="0"/>
              <a:t>geom</a:t>
            </a:r>
            <a:endParaRPr lang="en-GB" dirty="0" smtClean="0"/>
          </a:p>
          <a:p>
            <a:pPr lvl="1"/>
            <a:r>
              <a:rPr lang="en-GB" dirty="0" smtClean="0"/>
              <a:t>In </a:t>
            </a:r>
            <a:r>
              <a:rPr lang="en-GB" b="1" dirty="0" smtClean="0"/>
              <a:t>Misc. Options</a:t>
            </a:r>
            <a:r>
              <a:rPr lang="en-GB" dirty="0" smtClean="0"/>
              <a:t> check </a:t>
            </a:r>
            <a:r>
              <a:rPr lang="en-GB" b="1" dirty="0" smtClean="0"/>
              <a:t>header</a:t>
            </a:r>
          </a:p>
          <a:p>
            <a:pPr lvl="1"/>
            <a:r>
              <a:rPr lang="en-GB" dirty="0" smtClean="0"/>
              <a:t>Click </a:t>
            </a:r>
            <a:r>
              <a:rPr lang="en-GB" b="1" dirty="0" smtClean="0"/>
              <a:t>Import </a:t>
            </a:r>
            <a:r>
              <a:rPr lang="en-GB" dirty="0" smtClean="0"/>
              <a:t>button</a:t>
            </a:r>
          </a:p>
          <a:p>
            <a:r>
              <a:rPr lang="en-GB" dirty="0" smtClean="0"/>
              <a:t>Do this for all 3 county schemas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9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r>
              <a:rPr lang="en-GB" dirty="0" smtClean="0"/>
              <a:t>From </a:t>
            </a:r>
            <a:r>
              <a:rPr lang="en-GB" b="1" dirty="0" smtClean="0"/>
              <a:t>PG Admin III </a:t>
            </a:r>
            <a:r>
              <a:rPr lang="en-GB" dirty="0" smtClean="0"/>
              <a:t>Run </a:t>
            </a:r>
            <a:r>
              <a:rPr lang="en-GB" dirty="0"/>
              <a:t>the following </a:t>
            </a:r>
            <a:r>
              <a:rPr lang="en-GB" dirty="0" err="1"/>
              <a:t>sql</a:t>
            </a:r>
            <a:r>
              <a:rPr lang="en-GB" dirty="0"/>
              <a:t> command on the </a:t>
            </a:r>
            <a:r>
              <a:rPr lang="en-GB" dirty="0" smtClean="0"/>
              <a:t>database:</a:t>
            </a:r>
            <a:endParaRPr lang="en-GB" dirty="0"/>
          </a:p>
          <a:p>
            <a:pPr marL="502920" lvl="2" indent="0">
              <a:buNone/>
            </a:pPr>
            <a:r>
              <a:rPr lang="en-GB" dirty="0"/>
              <a:t>UPDATE </a:t>
            </a:r>
            <a:r>
              <a:rPr lang="en-GB" dirty="0" err="1"/>
              <a:t>antrim.tenant_app_accident</a:t>
            </a:r>
            <a:r>
              <a:rPr lang="en-GB" dirty="0"/>
              <a:t> SET </a:t>
            </a:r>
            <a:r>
              <a:rPr lang="en-GB" dirty="0" err="1"/>
              <a:t>geom</a:t>
            </a:r>
            <a:r>
              <a:rPr lang="en-GB" dirty="0"/>
              <a:t>=</a:t>
            </a:r>
            <a:r>
              <a:rPr lang="en-GB" dirty="0" err="1"/>
              <a:t>ST_GeomFromText</a:t>
            </a:r>
            <a:r>
              <a:rPr lang="en-GB" dirty="0"/>
              <a:t>('POINT(' || </a:t>
            </a:r>
            <a:r>
              <a:rPr lang="en-GB" dirty="0" err="1"/>
              <a:t>location_easting_osgr</a:t>
            </a:r>
            <a:r>
              <a:rPr lang="en-GB" dirty="0"/>
              <a:t> || ' ' || </a:t>
            </a:r>
            <a:r>
              <a:rPr lang="en-GB" dirty="0" err="1"/>
              <a:t>location_northing_osgr</a:t>
            </a:r>
            <a:r>
              <a:rPr lang="en-GB" dirty="0"/>
              <a:t> || ')',27700);</a:t>
            </a:r>
          </a:p>
          <a:p>
            <a:pPr marL="502920" lvl="2" indent="0">
              <a:buNone/>
            </a:pPr>
            <a:r>
              <a:rPr lang="en-GB" dirty="0"/>
              <a:t>UPDATE </a:t>
            </a:r>
            <a:r>
              <a:rPr lang="en-GB" dirty="0" err="1"/>
              <a:t>lancashire.tenant_app_accident</a:t>
            </a:r>
            <a:r>
              <a:rPr lang="en-GB" dirty="0"/>
              <a:t> SET </a:t>
            </a:r>
            <a:r>
              <a:rPr lang="en-GB" dirty="0" err="1"/>
              <a:t>geom</a:t>
            </a:r>
            <a:r>
              <a:rPr lang="en-GB" dirty="0"/>
              <a:t>=</a:t>
            </a:r>
            <a:r>
              <a:rPr lang="en-GB" dirty="0" err="1"/>
              <a:t>ST_GeomFromText</a:t>
            </a:r>
            <a:r>
              <a:rPr lang="en-GB" dirty="0"/>
              <a:t>('POINT(' || </a:t>
            </a:r>
            <a:r>
              <a:rPr lang="en-GB" dirty="0" err="1"/>
              <a:t>location_easting_osgr</a:t>
            </a:r>
            <a:r>
              <a:rPr lang="en-GB" dirty="0"/>
              <a:t> || ' ' || </a:t>
            </a:r>
            <a:r>
              <a:rPr lang="en-GB" dirty="0" err="1"/>
              <a:t>location_northing_osgr</a:t>
            </a:r>
            <a:r>
              <a:rPr lang="en-GB" dirty="0"/>
              <a:t> || ')',27700);</a:t>
            </a:r>
          </a:p>
          <a:p>
            <a:pPr marL="502920" lvl="2" indent="0">
              <a:buNone/>
            </a:pPr>
            <a:r>
              <a:rPr lang="en-GB" dirty="0"/>
              <a:t>UPDATE </a:t>
            </a:r>
            <a:r>
              <a:rPr lang="en-GB" dirty="0" err="1"/>
              <a:t>london.tenant_app_accident</a:t>
            </a:r>
            <a:r>
              <a:rPr lang="en-GB" dirty="0"/>
              <a:t> SET </a:t>
            </a:r>
            <a:r>
              <a:rPr lang="en-GB" dirty="0" err="1"/>
              <a:t>geom</a:t>
            </a:r>
            <a:r>
              <a:rPr lang="en-GB" dirty="0"/>
              <a:t>=</a:t>
            </a:r>
            <a:r>
              <a:rPr lang="en-GB" dirty="0" err="1"/>
              <a:t>ST_GeomFromText</a:t>
            </a:r>
            <a:r>
              <a:rPr lang="en-GB" dirty="0"/>
              <a:t>('POINT(' || </a:t>
            </a:r>
            <a:r>
              <a:rPr lang="en-GB" dirty="0" err="1"/>
              <a:t>location_easting_osgr</a:t>
            </a:r>
            <a:r>
              <a:rPr lang="en-GB" dirty="0"/>
              <a:t> || ' ' || </a:t>
            </a:r>
            <a:r>
              <a:rPr lang="en-GB" dirty="0" err="1"/>
              <a:t>location_northing_osgr</a:t>
            </a:r>
            <a:r>
              <a:rPr lang="en-GB" dirty="0"/>
              <a:t> || ')',27700);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Create a new folder called </a:t>
            </a:r>
            <a:r>
              <a:rPr lang="en-GB" b="1" dirty="0" smtClean="0"/>
              <a:t>static </a:t>
            </a:r>
            <a:r>
              <a:rPr lang="en-GB" dirty="0" smtClean="0"/>
              <a:t>in </a:t>
            </a:r>
            <a:r>
              <a:rPr lang="en-GB" b="1" dirty="0" err="1" smtClean="0"/>
              <a:t>tenant_app</a:t>
            </a:r>
            <a:r>
              <a:rPr lang="en-GB" b="1" dirty="0" smtClean="0"/>
              <a:t>\ </a:t>
            </a:r>
            <a:r>
              <a:rPr lang="en-GB" dirty="0" smtClean="0"/>
              <a:t>folder, and  extract into it javascript-libraries.zip </a:t>
            </a:r>
            <a:r>
              <a:rPr lang="en-GB" dirty="0"/>
              <a:t>from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github.com/anushamc/foss4guk-django-tenants/blob/master/javascript-libraries.zip?raw=true</a:t>
            </a:r>
            <a:endParaRPr lang="en-GB" dirty="0" smtClean="0"/>
          </a:p>
          <a:p>
            <a:r>
              <a:rPr lang="en-GB" dirty="0" smtClean="0"/>
              <a:t>Create a new folder called </a:t>
            </a:r>
            <a:r>
              <a:rPr lang="en-GB" b="1" dirty="0" smtClean="0"/>
              <a:t>templates</a:t>
            </a:r>
            <a:r>
              <a:rPr lang="en-GB" dirty="0" smtClean="0"/>
              <a:t> in </a:t>
            </a:r>
            <a:r>
              <a:rPr lang="en-GB" b="1" dirty="0" err="1" smtClean="0"/>
              <a:t>tenant_app</a:t>
            </a:r>
            <a:r>
              <a:rPr lang="en-GB" b="1" dirty="0" smtClean="0"/>
              <a:t>\ </a:t>
            </a:r>
            <a:r>
              <a:rPr lang="en-GB" dirty="0" smtClean="0"/>
              <a:t>folder and place file index.html </a:t>
            </a:r>
            <a:r>
              <a:rPr lang="en-GB" dirty="0"/>
              <a:t>from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raw.githubusercontent.com/anushamc/foss4guk-django-tenants/master/multi_county/tenant_app/templates/index.html</a:t>
            </a:r>
            <a:r>
              <a:rPr lang="en-GB" dirty="0" smtClean="0"/>
              <a:t> </a:t>
            </a:r>
          </a:p>
          <a:p>
            <a:r>
              <a:rPr lang="en-GB" dirty="0" smtClean="0"/>
              <a:t>Create a new folder called </a:t>
            </a:r>
            <a:r>
              <a:rPr lang="en-GB" b="1" dirty="0" err="1" smtClean="0"/>
              <a:t>js</a:t>
            </a:r>
            <a:r>
              <a:rPr lang="en-GB" dirty="0" smtClean="0"/>
              <a:t> in </a:t>
            </a:r>
            <a:r>
              <a:rPr lang="en-GB" b="1" dirty="0" err="1" smtClean="0"/>
              <a:t>tenant_app</a:t>
            </a:r>
            <a:r>
              <a:rPr lang="en-GB" b="1" dirty="0" smtClean="0"/>
              <a:t>\static\ </a:t>
            </a:r>
            <a:r>
              <a:rPr lang="en-GB" dirty="0" smtClean="0"/>
              <a:t>folder and place file </a:t>
            </a:r>
            <a:r>
              <a:rPr lang="en-GB" dirty="0"/>
              <a:t>accidents.js from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raw.githubusercontent.com/anushamc/foss4guk-django-tenants/master/multi_county/tenant_app/static/js/accidents.js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3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/>
              <a:t>a semi-isolated multi-tenant architecture using </a:t>
            </a:r>
            <a:r>
              <a:rPr lang="en-GB" dirty="0" err="1" smtClean="0"/>
              <a:t>django-tenants+postgresql</a:t>
            </a:r>
            <a:endParaRPr lang="en-GB" dirty="0" smtClean="0"/>
          </a:p>
          <a:p>
            <a:r>
              <a:rPr lang="en-GB" dirty="0" smtClean="0"/>
              <a:t>build </a:t>
            </a:r>
            <a:r>
              <a:rPr lang="en-GB" dirty="0"/>
              <a:t>on top of it using </a:t>
            </a:r>
            <a:r>
              <a:rPr lang="en-GB" dirty="0" err="1"/>
              <a:t>geodjango+postgis+openlayers</a:t>
            </a:r>
            <a:r>
              <a:rPr lang="en-GB" dirty="0"/>
              <a:t> to provide individualised web mapping services to different </a:t>
            </a:r>
            <a:r>
              <a:rPr lang="en-GB" dirty="0" smtClean="0"/>
              <a:t>clients</a:t>
            </a:r>
          </a:p>
          <a:p>
            <a:r>
              <a:rPr lang="en-GB" dirty="0" smtClean="0"/>
              <a:t>performance </a:t>
            </a:r>
            <a:r>
              <a:rPr lang="en-GB" dirty="0"/>
              <a:t>and security implications of this </a:t>
            </a:r>
            <a:r>
              <a:rPr lang="en-GB" dirty="0" smtClean="0"/>
              <a:t>approach</a:t>
            </a:r>
          </a:p>
          <a:p>
            <a:r>
              <a:rPr lang="en-GB" dirty="0" smtClean="0"/>
              <a:t>We achieve this </a:t>
            </a:r>
            <a:r>
              <a:rPr lang="en-GB" smtClean="0"/>
              <a:t>by creating a </a:t>
            </a:r>
            <a:r>
              <a:rPr lang="en-GB" dirty="0" smtClean="0"/>
              <a:t>website that shows accident point locations for three different counties and brings up the associated attributes of </a:t>
            </a:r>
            <a:r>
              <a:rPr lang="en-GB" dirty="0" err="1" smtClean="0"/>
              <a:t>date_of_accident</a:t>
            </a:r>
            <a:r>
              <a:rPr lang="en-GB" dirty="0" smtClean="0"/>
              <a:t> and </a:t>
            </a:r>
            <a:r>
              <a:rPr lang="en-GB" dirty="0" err="1" smtClean="0"/>
              <a:t>number_of_vehicles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folder called </a:t>
            </a:r>
            <a:r>
              <a:rPr lang="en-GB" b="1" dirty="0" err="1"/>
              <a:t>css</a:t>
            </a:r>
            <a:r>
              <a:rPr lang="en-GB" dirty="0"/>
              <a:t> in </a:t>
            </a:r>
            <a:r>
              <a:rPr lang="en-GB" b="1" dirty="0" err="1"/>
              <a:t>tenant_app</a:t>
            </a:r>
            <a:r>
              <a:rPr lang="en-GB" b="1" dirty="0"/>
              <a:t>\static\ </a:t>
            </a:r>
            <a:r>
              <a:rPr lang="en-GB" dirty="0"/>
              <a:t>folder and place files themes.min.css and accidents.css from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raw.githubusercontent.com/anushamc/foss4guk-django-tenants/master/multi_county/tenant_app/static/css/theme.min.css</a:t>
            </a:r>
            <a:r>
              <a:rPr lang="en-GB" dirty="0" smtClean="0"/>
              <a:t> and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raw.githubusercontent.com/anushamc/foss4guk-django-tenants/master/multi_county/tenant_app/static/css/accidents.css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65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Replace the contents of the </a:t>
            </a:r>
            <a:r>
              <a:rPr lang="en-GB" b="1" dirty="0" smtClean="0"/>
              <a:t>tenant_app/views.py</a:t>
            </a:r>
            <a:r>
              <a:rPr lang="en-GB" dirty="0" smtClean="0"/>
              <a:t> file </a:t>
            </a:r>
            <a:r>
              <a:rPr lang="en-GB" dirty="0"/>
              <a:t>with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raw.githubusercontent.com/anushamc/foss4guk-django-tenants/master/multi_county/tenant_app/views.py</a:t>
            </a:r>
            <a:r>
              <a:rPr lang="en-GB" dirty="0" smtClean="0"/>
              <a:t> </a:t>
            </a:r>
          </a:p>
          <a:p>
            <a:r>
              <a:rPr lang="en-GB" dirty="0" smtClean="0"/>
              <a:t>Replace the contents of the </a:t>
            </a:r>
            <a:r>
              <a:rPr lang="en-GB" b="1" dirty="0" smtClean="0"/>
              <a:t>multi_county/urls.py </a:t>
            </a:r>
            <a:r>
              <a:rPr lang="en-GB" dirty="0"/>
              <a:t>file with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raw.githubusercontent.com/anushamc/foss4guk-django-tenants/master/multi_county/multi_county/urls.py</a:t>
            </a:r>
            <a:r>
              <a:rPr lang="en-GB" dirty="0" smtClean="0"/>
              <a:t> </a:t>
            </a:r>
          </a:p>
          <a:p>
            <a:r>
              <a:rPr lang="en-GB" dirty="0" smtClean="0"/>
              <a:t>Open the </a:t>
            </a:r>
            <a:r>
              <a:rPr lang="en-GB" b="1" dirty="0" smtClean="0"/>
              <a:t>terminal</a:t>
            </a:r>
            <a:r>
              <a:rPr lang="en-GB" dirty="0" smtClean="0"/>
              <a:t> and run</a:t>
            </a:r>
          </a:p>
          <a:p>
            <a:pPr marL="45720" indent="0">
              <a:buNone/>
            </a:pPr>
            <a:r>
              <a:rPr lang="en-GB" dirty="0"/>
              <a:t>	</a:t>
            </a:r>
            <a:r>
              <a:rPr lang="en-GB" dirty="0" smtClean="0"/>
              <a:t>python3 manage.py </a:t>
            </a:r>
            <a:r>
              <a:rPr lang="en-GB" dirty="0" err="1" smtClean="0"/>
              <a:t>runserver</a:t>
            </a:r>
            <a:endParaRPr lang="en-GB" dirty="0" smtClean="0"/>
          </a:p>
          <a:p>
            <a:r>
              <a:rPr lang="en-GB" dirty="0" smtClean="0"/>
              <a:t>Open mainsite.com:8000 to get an empty map, cumbria.mainsite.com:8000 to get the accidents points layer from Cumbia, london.mainsite.com:8000 to get London, and lancashire.mainsite.com:8000 to get the data from Lancaster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83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4800" dirty="0" smtClean="0"/>
              <a:t>Thank you for your time!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8753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/>
          <a:lstStyle/>
          <a:p>
            <a:r>
              <a:rPr lang="en-GB" dirty="0" smtClean="0"/>
              <a:t>Software As A Service</a:t>
            </a:r>
            <a:endParaRPr lang="en-GB" dirty="0"/>
          </a:p>
        </p:txBody>
      </p:sp>
      <p:pic>
        <p:nvPicPr>
          <p:cNvPr id="1026" name="Picture 2" descr="http://www.infosectoday.com/Articles/SaaSFig0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3892" y="1270038"/>
            <a:ext cx="3672408" cy="52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380" y="1268759"/>
            <a:ext cx="5164833" cy="5234373"/>
          </a:xfrm>
        </p:spPr>
        <p:txBody>
          <a:bodyPr>
            <a:normAutofit/>
          </a:bodyPr>
          <a:lstStyle/>
          <a:p>
            <a:r>
              <a:rPr lang="en-GB" dirty="0" smtClean="0"/>
              <a:t>SaaS - software </a:t>
            </a:r>
            <a:r>
              <a:rPr lang="en-GB" dirty="0"/>
              <a:t>deployment model where applications are remotely hosted by </a:t>
            </a:r>
            <a:r>
              <a:rPr lang="en-GB" dirty="0" smtClean="0"/>
              <a:t>the </a:t>
            </a:r>
            <a:r>
              <a:rPr lang="en-GB" dirty="0"/>
              <a:t>service provider and made available to customers on </a:t>
            </a:r>
            <a:r>
              <a:rPr lang="en-GB" dirty="0" smtClean="0"/>
              <a:t>demand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. github.io, has multiple tenants</a:t>
            </a:r>
          </a:p>
          <a:p>
            <a:pPr lvl="2"/>
            <a:r>
              <a:rPr lang="en-GB" dirty="0"/>
              <a:t>tombatossals.github.io/angular-</a:t>
            </a:r>
            <a:r>
              <a:rPr lang="en-GB" dirty="0" err="1"/>
              <a:t>openlayers</a:t>
            </a:r>
            <a:r>
              <a:rPr lang="en-GB" dirty="0"/>
              <a:t>-directive/ </a:t>
            </a:r>
            <a:r>
              <a:rPr lang="en-GB" dirty="0" smtClean="0"/>
              <a:t>– user </a:t>
            </a:r>
            <a:r>
              <a:rPr lang="en-GB" dirty="0" err="1" smtClean="0"/>
              <a:t>tombatossals</a:t>
            </a:r>
            <a:r>
              <a:rPr lang="en-GB" dirty="0" smtClean="0"/>
              <a:t> example page</a:t>
            </a:r>
          </a:p>
          <a:p>
            <a:pPr lvl="2"/>
            <a:r>
              <a:rPr lang="en-GB" dirty="0" smtClean="0"/>
              <a:t>blueimp.github.io/jQuery-File-Upload/ - user </a:t>
            </a:r>
            <a:r>
              <a:rPr lang="en-GB" dirty="0" err="1" smtClean="0"/>
              <a:t>bluimp’s</a:t>
            </a:r>
            <a:r>
              <a:rPr lang="en-GB" dirty="0" smtClean="0"/>
              <a:t> example page</a:t>
            </a:r>
          </a:p>
          <a:p>
            <a:pPr lvl="1"/>
            <a:r>
              <a:rPr lang="en-GB" dirty="0" smtClean="0"/>
              <a:t>We look at the top 2 layers of the SaaS architecture – </a:t>
            </a:r>
            <a:r>
              <a:rPr lang="en-GB" dirty="0" err="1" smtClean="0"/>
              <a:t>Saas</a:t>
            </a:r>
            <a:r>
              <a:rPr lang="en-GB" dirty="0" smtClean="0"/>
              <a:t> apps and Application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 Security concerns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SaaS deployment </a:t>
            </a:r>
            <a:r>
              <a:rPr lang="en-GB" dirty="0" smtClean="0"/>
              <a:t>model – Aws or self-hosted?</a:t>
            </a:r>
            <a:endParaRPr lang="en-GB" dirty="0"/>
          </a:p>
          <a:p>
            <a:r>
              <a:rPr lang="en-GB" b="1" dirty="0"/>
              <a:t>Data </a:t>
            </a:r>
            <a:r>
              <a:rPr lang="en-GB" b="1" dirty="0" smtClean="0"/>
              <a:t>security(encryption, app vulnerability) – </a:t>
            </a:r>
            <a:r>
              <a:rPr lang="en-GB" b="1" dirty="0" err="1" smtClean="0"/>
              <a:t>Django+postgres</a:t>
            </a:r>
            <a:endParaRPr lang="en-GB" b="1" dirty="0"/>
          </a:p>
          <a:p>
            <a:r>
              <a:rPr lang="en-GB" b="1" dirty="0"/>
              <a:t>Network </a:t>
            </a:r>
            <a:r>
              <a:rPr lang="en-GB" b="1" dirty="0" smtClean="0"/>
              <a:t>security (SSL) – Django </a:t>
            </a:r>
            <a:endParaRPr lang="en-GB" b="1" dirty="0"/>
          </a:p>
          <a:p>
            <a:r>
              <a:rPr lang="en-GB" dirty="0"/>
              <a:t>Regulatory compliance</a:t>
            </a:r>
          </a:p>
          <a:p>
            <a:r>
              <a:rPr lang="en-GB" b="1" dirty="0"/>
              <a:t>Data </a:t>
            </a:r>
            <a:r>
              <a:rPr lang="en-GB" b="1" dirty="0" smtClean="0"/>
              <a:t>segregation – tenant-schemas</a:t>
            </a:r>
            <a:endParaRPr lang="en-GB" b="1" dirty="0"/>
          </a:p>
          <a:p>
            <a:r>
              <a:rPr lang="en-GB" dirty="0"/>
              <a:t>Availability</a:t>
            </a:r>
          </a:p>
          <a:p>
            <a:r>
              <a:rPr lang="en-GB" dirty="0"/>
              <a:t>Backup</a:t>
            </a:r>
          </a:p>
          <a:p>
            <a:r>
              <a:rPr lang="en-GB" b="1" dirty="0"/>
              <a:t>Identity management and sign-on </a:t>
            </a:r>
            <a:r>
              <a:rPr lang="en-GB" b="1" dirty="0" smtClean="0"/>
              <a:t>process - Django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Segration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d</a:t>
            </a:r>
            <a:r>
              <a:rPr lang="en-GB" dirty="0" err="1" smtClean="0"/>
              <a:t>jango</a:t>
            </a:r>
            <a:r>
              <a:rPr lang="en-GB" dirty="0" smtClean="0"/>
              <a:t>-tenants lies in the middle: </a:t>
            </a:r>
            <a:r>
              <a:rPr lang="en-GB" b="1" dirty="0" smtClean="0"/>
              <a:t>shared database, separate schemas</a:t>
            </a:r>
          </a:p>
          <a:p>
            <a:endParaRPr lang="en-GB" b="1" dirty="0"/>
          </a:p>
        </p:txBody>
      </p:sp>
      <p:pic>
        <p:nvPicPr>
          <p:cNvPr id="4104" name="Picture 8" descr="Aa479086.mlttntda02(en-us,MSDN.10)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4" y="1828800"/>
            <a:ext cx="4708525" cy="5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7614" y="2641257"/>
            <a:ext cx="444475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Isolated – more secure, but costlier to implement and maintain, and lower performance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Shared – less secure, but easier to implement and better performance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The right choice on the spectrum depends on business requirements and sensitivity of the data</a:t>
            </a:r>
            <a:endParaRPr lang="en-GB" sz="2400" dirty="0"/>
          </a:p>
        </p:txBody>
      </p:sp>
      <p:pic>
        <p:nvPicPr>
          <p:cNvPr id="4108" name="Picture 12" descr="Aa479086.mlttntda04(en-us,MSDN.1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458" y="2952749"/>
            <a:ext cx="31527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Not as memory intensive as having separate databases</a:t>
            </a:r>
          </a:p>
          <a:p>
            <a:r>
              <a:rPr lang="en-GB" dirty="0" smtClean="0"/>
              <a:t>As the number of schemas (i.e. tenants) grows, propagating model (i.e. database structure)changes will take longer – parallel migrations help reduce this performance hit</a:t>
            </a:r>
          </a:p>
          <a:p>
            <a:r>
              <a:rPr lang="en-GB" dirty="0" smtClean="0"/>
              <a:t>Since the same database models are used across tenants, customisation of each tenant is limited to only changing the look &amp; feel via templates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i.e</a:t>
            </a:r>
            <a:r>
              <a:rPr lang="en-GB" dirty="0" smtClean="0"/>
              <a:t> cant have one geometry field for one tenant and two for another in </a:t>
            </a:r>
            <a:r>
              <a:rPr lang="en-GB" dirty="0"/>
              <a:t>the </a:t>
            </a:r>
            <a:r>
              <a:rPr lang="en-GB" dirty="0" smtClean="0"/>
              <a:t>same </a:t>
            </a:r>
            <a:r>
              <a:rPr lang="en-GB" dirty="0"/>
              <a:t>model </a:t>
            </a:r>
            <a:endParaRPr lang="en-GB" dirty="0" smtClean="0"/>
          </a:p>
          <a:p>
            <a:r>
              <a:rPr lang="en-GB" dirty="0" smtClean="0"/>
              <a:t>If using main-domain and subdomain, </a:t>
            </a:r>
            <a:r>
              <a:rPr lang="en-GB" dirty="0" err="1" smtClean="0"/>
              <a:t>eg</a:t>
            </a:r>
            <a:r>
              <a:rPr lang="en-GB" dirty="0" smtClean="0"/>
              <a:t> github.io and bluimp.github.io, need to watch out for cookie attacks across subdomains</a:t>
            </a:r>
          </a:p>
        </p:txBody>
      </p:sp>
    </p:spTree>
    <p:extLst>
      <p:ext uri="{BB962C8B-B14F-4D97-AF65-F5344CB8AC3E}">
        <p14:creationId xmlns:p14="http://schemas.microsoft.com/office/powerpoint/2010/main" val="40497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Django Framework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MVT – Model View Template</a:t>
            </a:r>
          </a:p>
          <a:p>
            <a:r>
              <a:rPr lang="en-GB" dirty="0" smtClean="0"/>
              <a:t>Model – defines the data structure and handles the database queries</a:t>
            </a:r>
          </a:p>
          <a:p>
            <a:r>
              <a:rPr lang="en-GB" dirty="0" smtClean="0"/>
              <a:t>View – determines what data from the model should be returned in HTTP response</a:t>
            </a:r>
          </a:p>
          <a:p>
            <a:r>
              <a:rPr lang="en-GB" dirty="0" smtClean="0"/>
              <a:t>Template – renders data in HTML(or JSON or XML) and makes it look pretty</a:t>
            </a:r>
            <a:endParaRPr lang="en-GB" dirty="0"/>
          </a:p>
        </p:txBody>
      </p:sp>
      <p:pic>
        <p:nvPicPr>
          <p:cNvPr id="2050" name="Picture 2" descr="https://s3.amazonaws.com/media-p.slid.es/uploads/jingchuanchen/images/147978/architectur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812152"/>
            <a:ext cx="3846508" cy="436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Typical Django Project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768552"/>
          </a:xfrm>
          <a:gradFill flip="none" rotWithShape="1">
            <a:gsLst>
              <a:gs pos="65000">
                <a:srgbClr val="92D050"/>
              </a:gs>
              <a:gs pos="28000">
                <a:schemeClr val="bg1"/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mysite</a:t>
            </a:r>
            <a:r>
              <a:rPr lang="en-GB" dirty="0"/>
              <a:t>/</a:t>
            </a:r>
          </a:p>
          <a:p>
            <a:pPr lvl="1"/>
            <a:r>
              <a:rPr lang="en-GB" dirty="0" smtClean="0"/>
              <a:t>manage.py</a:t>
            </a:r>
            <a:endParaRPr lang="en-GB" dirty="0"/>
          </a:p>
          <a:p>
            <a:pPr lvl="1"/>
            <a:r>
              <a:rPr lang="en-GB" dirty="0" err="1" smtClean="0"/>
              <a:t>mysite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 </a:t>
            </a:r>
            <a:r>
              <a:rPr lang="en-GB" dirty="0"/>
              <a:t>settings.py</a:t>
            </a:r>
          </a:p>
          <a:p>
            <a:pPr lvl="2"/>
            <a:r>
              <a:rPr lang="en-GB" dirty="0" smtClean="0"/>
              <a:t>urls.py</a:t>
            </a:r>
            <a:endParaRPr lang="en-GB" dirty="0"/>
          </a:p>
          <a:p>
            <a:pPr lvl="2"/>
            <a:r>
              <a:rPr lang="en-GB" dirty="0" smtClean="0"/>
              <a:t>wsgi.py</a:t>
            </a:r>
          </a:p>
          <a:p>
            <a:pPr lvl="1"/>
            <a:r>
              <a:rPr lang="en-GB" dirty="0" smtClean="0"/>
              <a:t>app/</a:t>
            </a:r>
          </a:p>
          <a:p>
            <a:pPr lvl="2"/>
            <a:r>
              <a:rPr lang="en-GB" dirty="0" smtClean="0"/>
              <a:t>admin.py</a:t>
            </a:r>
          </a:p>
          <a:p>
            <a:pPr lvl="2"/>
            <a:r>
              <a:rPr lang="en-GB" dirty="0" smtClean="0"/>
              <a:t>migrations/</a:t>
            </a:r>
          </a:p>
          <a:p>
            <a:pPr lvl="2"/>
            <a:r>
              <a:rPr lang="en-GB" dirty="0" smtClean="0"/>
              <a:t>models.py</a:t>
            </a:r>
          </a:p>
          <a:p>
            <a:pPr lvl="2"/>
            <a:r>
              <a:rPr lang="en-GB" dirty="0"/>
              <a:t>s</a:t>
            </a:r>
            <a:r>
              <a:rPr lang="en-GB" dirty="0" smtClean="0"/>
              <a:t>tatic/</a:t>
            </a:r>
          </a:p>
          <a:p>
            <a:pPr lvl="3"/>
            <a:r>
              <a:rPr lang="en-GB" dirty="0" err="1"/>
              <a:t>c</a:t>
            </a:r>
            <a:r>
              <a:rPr lang="en-GB" dirty="0" err="1" smtClean="0"/>
              <a:t>ss</a:t>
            </a:r>
            <a:r>
              <a:rPr lang="en-GB" dirty="0" smtClean="0"/>
              <a:t>/</a:t>
            </a:r>
          </a:p>
          <a:p>
            <a:pPr lvl="3"/>
            <a:r>
              <a:rPr lang="en-GB" dirty="0" err="1" smtClean="0"/>
              <a:t>js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templates/</a:t>
            </a:r>
          </a:p>
          <a:p>
            <a:pPr lvl="3"/>
            <a:r>
              <a:rPr lang="en-GB" dirty="0" smtClean="0"/>
              <a:t>Index.html</a:t>
            </a:r>
            <a:endParaRPr lang="en-GB" dirty="0"/>
          </a:p>
          <a:p>
            <a:pPr lvl="2"/>
            <a:r>
              <a:rPr lang="en-GB" dirty="0" smtClean="0"/>
              <a:t>tests.py</a:t>
            </a:r>
            <a:endParaRPr lang="en-GB" dirty="0"/>
          </a:p>
          <a:p>
            <a:pPr lvl="2"/>
            <a:r>
              <a:rPr lang="en-GB" dirty="0" smtClean="0"/>
              <a:t>views.py</a:t>
            </a:r>
          </a:p>
          <a:p>
            <a:pPr lvl="2"/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26449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manage.py – </a:t>
            </a:r>
            <a:r>
              <a:rPr lang="en-GB" dirty="0" err="1" smtClean="0"/>
              <a:t>runserver</a:t>
            </a:r>
            <a:r>
              <a:rPr lang="en-GB" dirty="0" smtClean="0"/>
              <a:t>, </a:t>
            </a:r>
            <a:r>
              <a:rPr lang="en-GB" dirty="0" err="1" smtClean="0"/>
              <a:t>makemigrations</a:t>
            </a:r>
            <a:r>
              <a:rPr lang="en-GB" dirty="0" smtClean="0"/>
              <a:t>, migrate</a:t>
            </a:r>
          </a:p>
          <a:p>
            <a:r>
              <a:rPr lang="en-GB" dirty="0" smtClean="0"/>
              <a:t>settings.py – database and site settings</a:t>
            </a:r>
          </a:p>
          <a:p>
            <a:r>
              <a:rPr lang="en-GB" dirty="0" smtClean="0"/>
              <a:t>urls.py – </a:t>
            </a:r>
            <a:r>
              <a:rPr lang="en-GB" dirty="0" err="1" smtClean="0"/>
              <a:t>urls</a:t>
            </a:r>
            <a:r>
              <a:rPr lang="en-GB" dirty="0" smtClean="0"/>
              <a:t> mapped to views</a:t>
            </a:r>
          </a:p>
          <a:p>
            <a:r>
              <a:rPr lang="en-GB" dirty="0" smtClean="0"/>
              <a:t>admin – to create the admin interface</a:t>
            </a:r>
          </a:p>
          <a:p>
            <a:r>
              <a:rPr lang="en-GB" dirty="0" smtClean="0"/>
              <a:t>Models – define the database structure</a:t>
            </a:r>
          </a:p>
          <a:p>
            <a:r>
              <a:rPr lang="en-GB" dirty="0" smtClean="0"/>
              <a:t>Templates – html files with Django tags</a:t>
            </a:r>
          </a:p>
          <a:p>
            <a:r>
              <a:rPr lang="en-GB" dirty="0" smtClean="0"/>
              <a:t>Views – handle get and post requests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Django-Tenants app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</a:t>
            </a:r>
            <a:r>
              <a:rPr lang="en-GB" dirty="0" err="1" smtClean="0"/>
              <a:t>ublic_app</a:t>
            </a:r>
            <a:r>
              <a:rPr lang="en-GB" dirty="0" smtClean="0"/>
              <a:t> – accessed from the main domain i.e. www.mainsite.com</a:t>
            </a:r>
          </a:p>
          <a:p>
            <a:r>
              <a:rPr lang="en-GB" dirty="0" err="1" smtClean="0"/>
              <a:t>tenant_app</a:t>
            </a:r>
            <a:r>
              <a:rPr lang="en-GB" dirty="0" smtClean="0"/>
              <a:t> – accessed from the tenant’s sub-domain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gradFill flip="none" rotWithShape="1">
            <a:gsLst>
              <a:gs pos="34000">
                <a:srgbClr val="92D050"/>
              </a:gs>
              <a:gs pos="50440">
                <a:srgbClr val="B1DD81"/>
              </a:gs>
              <a:gs pos="6700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</p:spPr>
        <p:txBody>
          <a:bodyPr>
            <a:normAutofit lnSpcReduction="10000"/>
          </a:bodyPr>
          <a:lstStyle/>
          <a:p>
            <a:r>
              <a:rPr lang="en-GB" dirty="0" err="1"/>
              <a:t>mysite</a:t>
            </a:r>
            <a:r>
              <a:rPr lang="en-GB" dirty="0"/>
              <a:t>/</a:t>
            </a:r>
          </a:p>
          <a:p>
            <a:pPr lvl="1"/>
            <a:r>
              <a:rPr lang="en-GB" dirty="0" smtClean="0"/>
              <a:t>manage.py</a:t>
            </a:r>
            <a:endParaRPr lang="en-GB" dirty="0"/>
          </a:p>
          <a:p>
            <a:pPr lvl="1"/>
            <a:r>
              <a:rPr lang="en-GB" dirty="0" err="1" smtClean="0"/>
              <a:t>mysite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 </a:t>
            </a:r>
            <a:r>
              <a:rPr lang="en-GB" dirty="0"/>
              <a:t>settings.py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err="1"/>
              <a:t>p</a:t>
            </a:r>
            <a:r>
              <a:rPr lang="en-GB" dirty="0" err="1" smtClean="0"/>
              <a:t>ublic_app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admin.py</a:t>
            </a:r>
          </a:p>
          <a:p>
            <a:pPr lvl="2"/>
            <a:r>
              <a:rPr lang="en-GB" dirty="0" smtClean="0"/>
              <a:t>migrations/</a:t>
            </a:r>
          </a:p>
          <a:p>
            <a:pPr lvl="2"/>
            <a:r>
              <a:rPr lang="en-GB" dirty="0" smtClean="0"/>
              <a:t>…</a:t>
            </a:r>
            <a:endParaRPr lang="en-GB" dirty="0"/>
          </a:p>
          <a:p>
            <a:pPr lvl="1"/>
            <a:r>
              <a:rPr lang="en-GB" dirty="0" err="1" smtClean="0"/>
              <a:t>tenant_app</a:t>
            </a:r>
            <a:r>
              <a:rPr lang="en-GB" dirty="0"/>
              <a:t>/</a:t>
            </a:r>
          </a:p>
          <a:p>
            <a:pPr lvl="2"/>
            <a:r>
              <a:rPr lang="en-GB" dirty="0"/>
              <a:t>admin.py</a:t>
            </a:r>
          </a:p>
          <a:p>
            <a:pPr lvl="2"/>
            <a:r>
              <a:rPr lang="en-GB" dirty="0"/>
              <a:t>migrations/</a:t>
            </a:r>
          </a:p>
          <a:p>
            <a:pPr lvl="2"/>
            <a:r>
              <a:rPr lang="en-GB" dirty="0" smtClean="0"/>
              <a:t>…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0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0</TotalTime>
  <Words>954</Words>
  <Application>Microsoft Office PowerPoint</Application>
  <PresentationFormat>Custom</PresentationFormat>
  <Paragraphs>166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Continental Europe 16x9</vt:lpstr>
      <vt:lpstr>SaaSy maps - Using django-tenants and Geodjango to provide web-GIS Software-as-a-Service </vt:lpstr>
      <vt:lpstr>Objectives</vt:lpstr>
      <vt:lpstr>Software As A Service</vt:lpstr>
      <vt:lpstr>Saas Security concerns</vt:lpstr>
      <vt:lpstr>Data Segration</vt:lpstr>
      <vt:lpstr>Performance</vt:lpstr>
      <vt:lpstr>The Django Framework</vt:lpstr>
      <vt:lpstr>A Typical Django Project</vt:lpstr>
      <vt:lpstr>Django-Tenants app</vt:lpstr>
      <vt:lpstr>Setup</vt:lpstr>
      <vt:lpstr>Modifying the hosts file to simulate different tenants</vt:lpstr>
      <vt:lpstr>Creating the database</vt:lpstr>
      <vt:lpstr>Installing Django, Geodjango and Django-tenants</vt:lpstr>
      <vt:lpstr>Creating the Project</vt:lpstr>
      <vt:lpstr>Creating the Project</vt:lpstr>
      <vt:lpstr>Creating the tenants********</vt:lpstr>
      <vt:lpstr>Importing the data</vt:lpstr>
      <vt:lpstr>Importing the data</vt:lpstr>
      <vt:lpstr>Creating the Template</vt:lpstr>
      <vt:lpstr>Creating the Template</vt:lpstr>
      <vt:lpstr>Creating the View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2016-05-29T12:26:53Z</dcterms:created>
  <dcterms:modified xsi:type="dcterms:W3CDTF">2016-06-15T06:13:05Z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