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68" r:id="rId3"/>
    <p:sldId id="258" r:id="rId4"/>
    <p:sldId id="259" r:id="rId5"/>
    <p:sldId id="260" r:id="rId6"/>
    <p:sldId id="271" r:id="rId7"/>
    <p:sldId id="261" r:id="rId8"/>
    <p:sldId id="262" r:id="rId9"/>
    <p:sldId id="264" r:id="rId10"/>
    <p:sldId id="266" r:id="rId11"/>
    <p:sldId id="267" r:id="rId12"/>
    <p:sldId id="269" r:id="rId13"/>
    <p:sldId id="265" r:id="rId14"/>
    <p:sldId id="270" r:id="rId15"/>
    <p:sldId id="272" r:id="rId16"/>
    <p:sldId id="273" r:id="rId17"/>
    <p:sldId id="274" r:id="rId18"/>
    <p:sldId id="275" r:id="rId19"/>
    <p:sldId id="276" r:id="rId20"/>
    <p:sldId id="277" r:id="rId21"/>
    <p:sldId id="278" r:id="rId22"/>
    <p:sldId id="279" r:id="rId23"/>
    <p:sldId id="280" r:id="rId24"/>
    <p:sldId id="281" r:id="rId25"/>
    <p:sldId id="294" r:id="rId26"/>
    <p:sldId id="295" r:id="rId27"/>
    <p:sldId id="283" r:id="rId28"/>
    <p:sldId id="282" r:id="rId29"/>
    <p:sldId id="284" r:id="rId30"/>
    <p:sldId id="285" r:id="rId31"/>
    <p:sldId id="287" r:id="rId32"/>
    <p:sldId id="288" r:id="rId33"/>
    <p:sldId id="289" r:id="rId34"/>
    <p:sldId id="290" r:id="rId35"/>
    <p:sldId id="291" r:id="rId36"/>
    <p:sldId id="296" r:id="rId37"/>
    <p:sldId id="297" r:id="rId38"/>
    <p:sldId id="298" r:id="rId39"/>
    <p:sldId id="299" r:id="rId40"/>
    <p:sldId id="300" r:id="rId41"/>
    <p:sldId id="301" r:id="rId42"/>
    <p:sldId id="302" r:id="rId43"/>
    <p:sldId id="2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7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3" d="100"/>
          <a:sy n="113" d="100"/>
        </p:scale>
        <p:origin x="5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B7AE4-87A5-4BEF-96A3-047BC6F9F33D}" type="datetimeFigureOut">
              <a:rPr lang="es-ES" smtClean="0"/>
              <a:t>24/02/2022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CCF26-213F-4DA7-8F4C-8FF3BFCFB088}" type="slidenum">
              <a:rPr lang="es-ES" smtClean="0"/>
              <a:t>‹Nº›</a:t>
            </a:fld>
            <a:endParaRPr lang="es-ES"/>
          </a:p>
        </p:txBody>
      </p:sp>
    </p:spTree>
    <p:extLst>
      <p:ext uri="{BB962C8B-B14F-4D97-AF65-F5344CB8AC3E}">
        <p14:creationId xmlns:p14="http://schemas.microsoft.com/office/powerpoint/2010/main" val="246936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idealista.com/inmueble/93067537/"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457949"/>
            <a:ext cx="10572000" cy="3875512"/>
          </a:xfrm>
        </p:spPr>
        <p:txBody>
          <a:bodyPr/>
          <a:lstStyle/>
          <a:p>
            <a:pPr algn="ctr"/>
            <a:r>
              <a:rPr lang="es-ES" dirty="0"/>
              <a:t>PLAN DE EMPRESA </a:t>
            </a:r>
            <a:br>
              <a:rPr lang="es-ES" dirty="0"/>
            </a:br>
            <a:br>
              <a:rPr lang="es-ES" dirty="0"/>
            </a:b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pic>
        <p:nvPicPr>
          <p:cNvPr id="6" name="Imagen 5">
            <a:extLst>
              <a:ext uri="{FF2B5EF4-FFF2-40B4-BE49-F238E27FC236}">
                <a16:creationId xmlns:a16="http://schemas.microsoft.com/office/drawing/2014/main" id="{565D4308-B8D3-467B-B405-5C605D193149}"/>
              </a:ext>
            </a:extLst>
          </p:cNvPr>
          <p:cNvPicPr>
            <a:picLocks noChangeAspect="1"/>
          </p:cNvPicPr>
          <p:nvPr/>
        </p:nvPicPr>
        <p:blipFill>
          <a:blip r:embed="rId2"/>
          <a:stretch>
            <a:fillRect/>
          </a:stretch>
        </p:blipFill>
        <p:spPr>
          <a:xfrm>
            <a:off x="2504512" y="2280527"/>
            <a:ext cx="7182976" cy="1941345"/>
          </a:xfrm>
          <a:prstGeom prst="rect">
            <a:avLst/>
          </a:prstGeom>
        </p:spPr>
      </p:pic>
    </p:spTree>
    <p:extLst>
      <p:ext uri="{BB962C8B-B14F-4D97-AF65-F5344CB8AC3E}">
        <p14:creationId xmlns:p14="http://schemas.microsoft.com/office/powerpoint/2010/main" val="133487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66779-A543-430B-BC6F-78A59B9F903E}"/>
              </a:ext>
            </a:extLst>
          </p:cNvPr>
          <p:cNvSpPr>
            <a:spLocks noGrp="1"/>
          </p:cNvSpPr>
          <p:nvPr>
            <p:ph type="title"/>
          </p:nvPr>
        </p:nvSpPr>
        <p:spPr/>
        <p:txBody>
          <a:bodyPr/>
          <a:lstStyle/>
          <a:p>
            <a:r>
              <a:rPr lang="es-ES" sz="3600" dirty="0"/>
              <a:t>DESCRIPCION DE LOS PRODUCTOS/SERVICIOS</a:t>
            </a:r>
          </a:p>
        </p:txBody>
      </p:sp>
      <p:sp>
        <p:nvSpPr>
          <p:cNvPr id="3" name="Marcador de contenido 2">
            <a:extLst>
              <a:ext uri="{FF2B5EF4-FFF2-40B4-BE49-F238E27FC236}">
                <a16:creationId xmlns:a16="http://schemas.microsoft.com/office/drawing/2014/main" id="{EA282C24-E023-4F30-A21D-87C7CEEB9966}"/>
              </a:ext>
            </a:extLst>
          </p:cNvPr>
          <p:cNvSpPr>
            <a:spLocks noGrp="1"/>
          </p:cNvSpPr>
          <p:nvPr>
            <p:ph idx="1"/>
          </p:nvPr>
        </p:nvSpPr>
        <p:spPr>
          <a:xfrm>
            <a:off x="818712" y="2222287"/>
            <a:ext cx="10554574" cy="4303204"/>
          </a:xfrm>
        </p:spPr>
        <p:txBody>
          <a:bodyPr>
            <a:normAutofit fontScale="92500" lnSpcReduction="20000"/>
          </a:bodyPr>
          <a:lstStyle/>
          <a:p>
            <a:pPr marL="0" indent="0">
              <a:buNone/>
            </a:pPr>
            <a:r>
              <a:rPr lang="es-ES" sz="2400" u="sng" dirty="0"/>
              <a:t>ALQUILER</a:t>
            </a:r>
          </a:p>
          <a:p>
            <a:pPr marL="0" indent="0">
              <a:buNone/>
            </a:pPr>
            <a:r>
              <a:rPr lang="es-ES" sz="2400" dirty="0"/>
              <a:t>Modalidades y Gamas de bicicletas ofrecidas:</a:t>
            </a:r>
          </a:p>
          <a:p>
            <a:pPr>
              <a:buFont typeface="Wingdings" panose="05000000000000000000" pitchFamily="2" charset="2"/>
              <a:buChar char="v"/>
            </a:pPr>
            <a:r>
              <a:rPr lang="es-ES" sz="2400" dirty="0"/>
              <a:t>CARRETERA</a:t>
            </a:r>
          </a:p>
          <a:p>
            <a:pPr marL="720725">
              <a:buFont typeface="Courier New" panose="02070309020205020404" pitchFamily="49" charset="0"/>
              <a:buChar char="o"/>
            </a:pPr>
            <a:r>
              <a:rPr lang="es-ES" sz="2400" dirty="0"/>
              <a:t>Gamas Baja, Media, Alta</a:t>
            </a:r>
          </a:p>
          <a:p>
            <a:pPr>
              <a:buFont typeface="Wingdings" panose="05000000000000000000" pitchFamily="2" charset="2"/>
              <a:buChar char="v"/>
            </a:pPr>
            <a:r>
              <a:rPr lang="es-ES" sz="2400" dirty="0"/>
              <a:t>ELÉCTRICA</a:t>
            </a:r>
          </a:p>
          <a:p>
            <a:pPr marL="720725">
              <a:buFont typeface="Courier New" panose="02070309020205020404" pitchFamily="49" charset="0"/>
              <a:buChar char="o"/>
            </a:pPr>
            <a:r>
              <a:rPr lang="es-ES" sz="2400" dirty="0"/>
              <a:t>Gamas Baja, Media, Alta o Niño </a:t>
            </a:r>
          </a:p>
          <a:p>
            <a:pPr>
              <a:buFont typeface="Wingdings" panose="05000000000000000000" pitchFamily="2" charset="2"/>
              <a:buChar char="v"/>
            </a:pPr>
            <a:r>
              <a:rPr lang="es-ES" sz="2400" dirty="0"/>
              <a:t>MTB</a:t>
            </a:r>
          </a:p>
          <a:p>
            <a:pPr marL="720725">
              <a:buFont typeface="Courier New" panose="02070309020205020404" pitchFamily="49" charset="0"/>
              <a:buChar char="o"/>
            </a:pPr>
            <a:r>
              <a:rPr lang="es-ES" sz="2400" dirty="0"/>
              <a:t>Gamas Baja, Media, Alta o Niño </a:t>
            </a:r>
          </a:p>
          <a:p>
            <a:pPr>
              <a:buFont typeface="Wingdings" panose="05000000000000000000" pitchFamily="2" charset="2"/>
              <a:buChar char="v"/>
            </a:pPr>
            <a:r>
              <a:rPr lang="es-ES" sz="2400" dirty="0"/>
              <a:t>ENDURO/DESCENSO</a:t>
            </a:r>
          </a:p>
          <a:p>
            <a:pPr marL="720725">
              <a:buFont typeface="Courier New" panose="02070309020205020404" pitchFamily="49" charset="0"/>
              <a:buChar char="o"/>
            </a:pPr>
            <a:r>
              <a:rPr lang="es-ES" sz="2400" dirty="0"/>
              <a:t>Gamas Baja, Media, Alta</a:t>
            </a:r>
          </a:p>
          <a:p>
            <a:pPr>
              <a:buFont typeface="Courier New" panose="02070309020205020404" pitchFamily="49" charset="0"/>
              <a:buChar char="o"/>
            </a:pPr>
            <a:endParaRPr lang="es-ES" sz="2400" dirty="0"/>
          </a:p>
        </p:txBody>
      </p:sp>
    </p:spTree>
    <p:extLst>
      <p:ext uri="{BB962C8B-B14F-4D97-AF65-F5344CB8AC3E}">
        <p14:creationId xmlns:p14="http://schemas.microsoft.com/office/powerpoint/2010/main" val="64921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66779-A543-430B-BC6F-78A59B9F903E}"/>
              </a:ext>
            </a:extLst>
          </p:cNvPr>
          <p:cNvSpPr>
            <a:spLocks noGrp="1"/>
          </p:cNvSpPr>
          <p:nvPr>
            <p:ph type="title"/>
          </p:nvPr>
        </p:nvSpPr>
        <p:spPr/>
        <p:txBody>
          <a:bodyPr/>
          <a:lstStyle/>
          <a:p>
            <a:r>
              <a:rPr lang="es-ES" sz="3600" dirty="0"/>
              <a:t>DESCRIPCION DE LOS PRODUCTOS/SERVICIOS</a:t>
            </a:r>
          </a:p>
        </p:txBody>
      </p:sp>
      <p:sp>
        <p:nvSpPr>
          <p:cNvPr id="3" name="Marcador de contenido 2">
            <a:extLst>
              <a:ext uri="{FF2B5EF4-FFF2-40B4-BE49-F238E27FC236}">
                <a16:creationId xmlns:a16="http://schemas.microsoft.com/office/drawing/2014/main" id="{EA282C24-E023-4F30-A21D-87C7CEEB9966}"/>
              </a:ext>
            </a:extLst>
          </p:cNvPr>
          <p:cNvSpPr>
            <a:spLocks noGrp="1"/>
          </p:cNvSpPr>
          <p:nvPr>
            <p:ph idx="1"/>
          </p:nvPr>
        </p:nvSpPr>
        <p:spPr>
          <a:xfrm>
            <a:off x="810000" y="1848214"/>
            <a:ext cx="10554574" cy="4303204"/>
          </a:xfrm>
        </p:spPr>
        <p:txBody>
          <a:bodyPr>
            <a:normAutofit/>
          </a:bodyPr>
          <a:lstStyle/>
          <a:p>
            <a:pPr marL="0" indent="0">
              <a:buNone/>
            </a:pPr>
            <a:r>
              <a:rPr lang="es-ES" sz="2400" u="sng" dirty="0"/>
              <a:t>ALQUILER</a:t>
            </a:r>
          </a:p>
          <a:p>
            <a:pPr marL="0" indent="0">
              <a:buNone/>
            </a:pPr>
            <a:r>
              <a:rPr lang="es-ES" dirty="0"/>
              <a:t>NIVELES DE PRODUCTO</a:t>
            </a:r>
          </a:p>
          <a:p>
            <a:pPr>
              <a:buFont typeface="Wingdings" panose="05000000000000000000" pitchFamily="2" charset="2"/>
              <a:buChar char="Ø"/>
            </a:pPr>
            <a:r>
              <a:rPr lang="es-ES" dirty="0"/>
              <a:t>BÁSICO: Salud, Ocio</a:t>
            </a:r>
          </a:p>
          <a:p>
            <a:pPr>
              <a:buFont typeface="Wingdings" panose="05000000000000000000" pitchFamily="2" charset="2"/>
              <a:buChar char="Ø"/>
            </a:pPr>
            <a:r>
              <a:rPr lang="es-ES" dirty="0"/>
              <a:t>FORMAL: Usar una Bicicleta de mayor calidad que la suya propia</a:t>
            </a:r>
          </a:p>
          <a:p>
            <a:pPr>
              <a:buFont typeface="Wingdings" panose="05000000000000000000" pitchFamily="2" charset="2"/>
              <a:buChar char="Ø"/>
            </a:pPr>
            <a:r>
              <a:rPr lang="es-ES" dirty="0"/>
              <a:t>AMPLIADO: Calidad y buen estado de la bicicleta, Seguridad al tener un seguro en caso de que le pase cualquier cosa</a:t>
            </a:r>
          </a:p>
        </p:txBody>
      </p:sp>
    </p:spTree>
    <p:extLst>
      <p:ext uri="{BB962C8B-B14F-4D97-AF65-F5344CB8AC3E}">
        <p14:creationId xmlns:p14="http://schemas.microsoft.com/office/powerpoint/2010/main" val="216560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1635211"/>
            <a:ext cx="10572000" cy="1987753"/>
          </a:xfrm>
        </p:spPr>
        <p:txBody>
          <a:bodyPr/>
          <a:lstStyle/>
          <a:p>
            <a:pPr algn="ctr"/>
            <a:br>
              <a:rPr lang="es-ES" dirty="0"/>
            </a:br>
            <a:br>
              <a:rPr lang="es-ES" dirty="0"/>
            </a:br>
            <a:br>
              <a:rPr lang="es-ES" dirty="0"/>
            </a:br>
            <a:br>
              <a:rPr lang="es-ES" dirty="0"/>
            </a:br>
            <a:br>
              <a:rPr lang="es-ES" dirty="0"/>
            </a:br>
            <a:r>
              <a:rPr lang="es-ES" dirty="0"/>
              <a:t>ANÁLISIS DE MERCADO</a:t>
            </a: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spTree>
    <p:extLst>
      <p:ext uri="{BB962C8B-B14F-4D97-AF65-F5344CB8AC3E}">
        <p14:creationId xmlns:p14="http://schemas.microsoft.com/office/powerpoint/2010/main" val="189220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75FC5D-222B-41A7-8A99-410472B620F3}"/>
              </a:ext>
            </a:extLst>
          </p:cNvPr>
          <p:cNvSpPr>
            <a:spLocks noGrp="1"/>
          </p:cNvSpPr>
          <p:nvPr>
            <p:ph type="title"/>
          </p:nvPr>
        </p:nvSpPr>
        <p:spPr/>
        <p:txBody>
          <a:bodyPr/>
          <a:lstStyle/>
          <a:p>
            <a:r>
              <a:rPr lang="es-ES" dirty="0"/>
              <a:t>ENTORNO</a:t>
            </a:r>
          </a:p>
        </p:txBody>
      </p:sp>
      <p:sp>
        <p:nvSpPr>
          <p:cNvPr id="8" name="Marcador de contenido 7">
            <a:extLst>
              <a:ext uri="{FF2B5EF4-FFF2-40B4-BE49-F238E27FC236}">
                <a16:creationId xmlns:a16="http://schemas.microsoft.com/office/drawing/2014/main" id="{A697DAAC-B6A2-4B6F-8E40-4D37A9B12C1F}"/>
              </a:ext>
            </a:extLst>
          </p:cNvPr>
          <p:cNvSpPr>
            <a:spLocks noGrp="1"/>
          </p:cNvSpPr>
          <p:nvPr>
            <p:ph idx="1"/>
          </p:nvPr>
        </p:nvSpPr>
        <p:spPr>
          <a:xfrm>
            <a:off x="818712" y="2222287"/>
            <a:ext cx="10554574" cy="4398473"/>
          </a:xfrm>
        </p:spPr>
        <p:txBody>
          <a:bodyPr/>
          <a:lstStyle/>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r>
              <a:rPr lang="es-ES" dirty="0"/>
              <a:t>Tasa de Paro: 2-4% en los últimos años</a:t>
            </a:r>
          </a:p>
        </p:txBody>
      </p:sp>
      <p:pic>
        <p:nvPicPr>
          <p:cNvPr id="9" name="Marcador de contenido 4">
            <a:extLst>
              <a:ext uri="{FF2B5EF4-FFF2-40B4-BE49-F238E27FC236}">
                <a16:creationId xmlns:a16="http://schemas.microsoft.com/office/drawing/2014/main" id="{E40EAB64-99EB-4AFA-A9AC-66C86DA639B0}"/>
              </a:ext>
            </a:extLst>
          </p:cNvPr>
          <p:cNvPicPr>
            <a:picLocks noChangeAspect="1"/>
          </p:cNvPicPr>
          <p:nvPr/>
        </p:nvPicPr>
        <p:blipFill>
          <a:blip r:embed="rId2"/>
          <a:stretch>
            <a:fillRect/>
          </a:stretch>
        </p:blipFill>
        <p:spPr>
          <a:xfrm>
            <a:off x="7628829" y="2264973"/>
            <a:ext cx="4385573" cy="4398473"/>
          </a:xfrm>
          <a:prstGeom prst="rect">
            <a:avLst/>
          </a:prstGeom>
          <a:ln w="88900" cap="sq" cmpd="thickThin">
            <a:solidFill>
              <a:srgbClr val="000000"/>
            </a:solidFill>
            <a:prstDash val="solid"/>
            <a:miter lim="800000"/>
          </a:ln>
          <a:effectLst>
            <a:innerShdw blurRad="76200">
              <a:srgbClr val="000000"/>
            </a:innerShdw>
          </a:effectLst>
        </p:spPr>
      </p:pic>
      <p:pic>
        <p:nvPicPr>
          <p:cNvPr id="13" name="Imagen 12">
            <a:extLst>
              <a:ext uri="{FF2B5EF4-FFF2-40B4-BE49-F238E27FC236}">
                <a16:creationId xmlns:a16="http://schemas.microsoft.com/office/drawing/2014/main" id="{87F73821-CB35-4E3C-BBCA-83F8CF201310}"/>
              </a:ext>
            </a:extLst>
          </p:cNvPr>
          <p:cNvPicPr>
            <a:picLocks noChangeAspect="1"/>
          </p:cNvPicPr>
          <p:nvPr/>
        </p:nvPicPr>
        <p:blipFill rotWithShape="1">
          <a:blip r:embed="rId3"/>
          <a:srcRect b="18486"/>
          <a:stretch/>
        </p:blipFill>
        <p:spPr>
          <a:xfrm>
            <a:off x="177596" y="2264973"/>
            <a:ext cx="7225443" cy="3636511"/>
          </a:xfrm>
          <a:prstGeom prst="rect">
            <a:avLst/>
          </a:prstGeom>
        </p:spPr>
      </p:pic>
    </p:spTree>
    <p:extLst>
      <p:ext uri="{BB962C8B-B14F-4D97-AF65-F5344CB8AC3E}">
        <p14:creationId xmlns:p14="http://schemas.microsoft.com/office/powerpoint/2010/main" val="189481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70F59-AD6B-4E35-89EF-2D7585262DEA}"/>
              </a:ext>
            </a:extLst>
          </p:cNvPr>
          <p:cNvSpPr>
            <a:spLocks noGrp="1"/>
          </p:cNvSpPr>
          <p:nvPr>
            <p:ph type="title"/>
          </p:nvPr>
        </p:nvSpPr>
        <p:spPr/>
        <p:txBody>
          <a:bodyPr/>
          <a:lstStyle/>
          <a:p>
            <a:r>
              <a:rPr lang="es-ES" dirty="0"/>
              <a:t>TAMAÑO DE MERCADO</a:t>
            </a:r>
          </a:p>
        </p:txBody>
      </p:sp>
      <p:sp>
        <p:nvSpPr>
          <p:cNvPr id="6" name="Marcador de contenido 5">
            <a:extLst>
              <a:ext uri="{FF2B5EF4-FFF2-40B4-BE49-F238E27FC236}">
                <a16:creationId xmlns:a16="http://schemas.microsoft.com/office/drawing/2014/main" id="{BCF0996D-C42B-4969-8DFA-65C49CE030C3}"/>
              </a:ext>
            </a:extLst>
          </p:cNvPr>
          <p:cNvSpPr>
            <a:spLocks noGrp="1"/>
          </p:cNvSpPr>
          <p:nvPr>
            <p:ph idx="1"/>
          </p:nvPr>
        </p:nvSpPr>
        <p:spPr/>
        <p:txBody>
          <a:bodyPr/>
          <a:lstStyle/>
          <a:p>
            <a:pPr marL="0" indent="0">
              <a:buNone/>
            </a:pPr>
            <a:r>
              <a:rPr lang="es-ES" dirty="0"/>
              <a:t>Incremento año tras año</a:t>
            </a:r>
          </a:p>
        </p:txBody>
      </p:sp>
      <p:pic>
        <p:nvPicPr>
          <p:cNvPr id="8" name="Imagen 7">
            <a:extLst>
              <a:ext uri="{FF2B5EF4-FFF2-40B4-BE49-F238E27FC236}">
                <a16:creationId xmlns:a16="http://schemas.microsoft.com/office/drawing/2014/main" id="{AC0CE7E4-A068-4109-82FB-9FCC9046F72D}"/>
              </a:ext>
            </a:extLst>
          </p:cNvPr>
          <p:cNvPicPr>
            <a:picLocks noChangeAspect="1"/>
          </p:cNvPicPr>
          <p:nvPr/>
        </p:nvPicPr>
        <p:blipFill>
          <a:blip r:embed="rId2"/>
          <a:stretch>
            <a:fillRect/>
          </a:stretch>
        </p:blipFill>
        <p:spPr>
          <a:xfrm>
            <a:off x="5430982" y="1967370"/>
            <a:ext cx="6664036" cy="4770843"/>
          </a:xfrm>
          <a:prstGeom prst="rect">
            <a:avLst/>
          </a:prstGeom>
        </p:spPr>
      </p:pic>
    </p:spTree>
    <p:extLst>
      <p:ext uri="{BB962C8B-B14F-4D97-AF65-F5344CB8AC3E}">
        <p14:creationId xmlns:p14="http://schemas.microsoft.com/office/powerpoint/2010/main" val="229578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70F59-AD6B-4E35-89EF-2D7585262DEA}"/>
              </a:ext>
            </a:extLst>
          </p:cNvPr>
          <p:cNvSpPr>
            <a:spLocks noGrp="1"/>
          </p:cNvSpPr>
          <p:nvPr>
            <p:ph type="title"/>
          </p:nvPr>
        </p:nvSpPr>
        <p:spPr/>
        <p:txBody>
          <a:bodyPr/>
          <a:lstStyle/>
          <a:p>
            <a:r>
              <a:rPr lang="es-ES" dirty="0"/>
              <a:t>TAMAÑO DE MERCADO</a:t>
            </a:r>
          </a:p>
        </p:txBody>
      </p:sp>
      <p:sp>
        <p:nvSpPr>
          <p:cNvPr id="6" name="Marcador de contenido 5">
            <a:extLst>
              <a:ext uri="{FF2B5EF4-FFF2-40B4-BE49-F238E27FC236}">
                <a16:creationId xmlns:a16="http://schemas.microsoft.com/office/drawing/2014/main" id="{BCF0996D-C42B-4969-8DFA-65C49CE030C3}"/>
              </a:ext>
            </a:extLst>
          </p:cNvPr>
          <p:cNvSpPr>
            <a:spLocks noGrp="1"/>
          </p:cNvSpPr>
          <p:nvPr>
            <p:ph idx="1"/>
          </p:nvPr>
        </p:nvSpPr>
        <p:spPr>
          <a:xfrm>
            <a:off x="8712" y="2985733"/>
            <a:ext cx="11373286" cy="4946073"/>
          </a:xfrm>
        </p:spPr>
        <p:txBody>
          <a:bodyPr/>
          <a:lstStyle/>
          <a:p>
            <a:pPr marL="0" indent="0">
              <a:buNone/>
            </a:pPr>
            <a:endParaRPr lang="es-ES" dirty="0"/>
          </a:p>
          <a:p>
            <a:pPr marL="0" indent="0">
              <a:buNone/>
            </a:pPr>
            <a:endParaRPr lang="es-ES" dirty="0"/>
          </a:p>
          <a:p>
            <a:pPr marL="0" indent="0">
              <a:buNone/>
            </a:pPr>
            <a:r>
              <a:rPr lang="es-ES" dirty="0"/>
              <a:t>Las MTB siempre lideran</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Las eléctricas hay que</a:t>
            </a:r>
          </a:p>
          <a:p>
            <a:pPr marL="0" indent="0">
              <a:buNone/>
            </a:pPr>
            <a:r>
              <a:rPr lang="es-ES" dirty="0"/>
              <a:t>Tenerlas muy en cuenta</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22282ADA-19F9-40FB-B847-2B71D47521CB}"/>
              </a:ext>
            </a:extLst>
          </p:cNvPr>
          <p:cNvPicPr>
            <a:picLocks noChangeAspect="1"/>
          </p:cNvPicPr>
          <p:nvPr/>
        </p:nvPicPr>
        <p:blipFill>
          <a:blip r:embed="rId2"/>
          <a:stretch>
            <a:fillRect/>
          </a:stretch>
        </p:blipFill>
        <p:spPr>
          <a:xfrm>
            <a:off x="3034145" y="2044252"/>
            <a:ext cx="9157855" cy="4696063"/>
          </a:xfrm>
          <a:prstGeom prst="rect">
            <a:avLst/>
          </a:prstGeom>
        </p:spPr>
      </p:pic>
      <p:cxnSp>
        <p:nvCxnSpPr>
          <p:cNvPr id="7" name="Conector recto de flecha 6">
            <a:extLst>
              <a:ext uri="{FF2B5EF4-FFF2-40B4-BE49-F238E27FC236}">
                <a16:creationId xmlns:a16="http://schemas.microsoft.com/office/drawing/2014/main" id="{012C4A3F-EB84-4B18-84C7-385FB1F1D6C5}"/>
              </a:ext>
            </a:extLst>
          </p:cNvPr>
          <p:cNvCxnSpPr>
            <a:cxnSpLocks/>
          </p:cNvCxnSpPr>
          <p:nvPr/>
        </p:nvCxnSpPr>
        <p:spPr>
          <a:xfrm flipV="1">
            <a:off x="2757055" y="3325091"/>
            <a:ext cx="637309" cy="103909"/>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2" name="Conector recto de flecha 11">
            <a:extLst>
              <a:ext uri="{FF2B5EF4-FFF2-40B4-BE49-F238E27FC236}">
                <a16:creationId xmlns:a16="http://schemas.microsoft.com/office/drawing/2014/main" id="{E3A8F05B-EC5D-4F0F-BF3C-84C7974574E5}"/>
              </a:ext>
            </a:extLst>
          </p:cNvPr>
          <p:cNvCxnSpPr>
            <a:cxnSpLocks/>
          </p:cNvCxnSpPr>
          <p:nvPr/>
        </p:nvCxnSpPr>
        <p:spPr>
          <a:xfrm>
            <a:off x="2757055" y="6089074"/>
            <a:ext cx="415636" cy="173181"/>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94970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8DF2F-B946-4B7E-816B-1A4291A22D4A}"/>
              </a:ext>
            </a:extLst>
          </p:cNvPr>
          <p:cNvSpPr>
            <a:spLocks noGrp="1"/>
          </p:cNvSpPr>
          <p:nvPr>
            <p:ph type="title"/>
          </p:nvPr>
        </p:nvSpPr>
        <p:spPr/>
        <p:txBody>
          <a:bodyPr/>
          <a:lstStyle/>
          <a:p>
            <a:r>
              <a:rPr lang="es-ES" dirty="0"/>
              <a:t>DATOS DE MERCADO</a:t>
            </a:r>
          </a:p>
        </p:txBody>
      </p:sp>
      <p:sp>
        <p:nvSpPr>
          <p:cNvPr id="3" name="Marcador de contenido 2">
            <a:extLst>
              <a:ext uri="{FF2B5EF4-FFF2-40B4-BE49-F238E27FC236}">
                <a16:creationId xmlns:a16="http://schemas.microsoft.com/office/drawing/2014/main" id="{A7E9485C-04CB-49F8-BC33-07789C783BD1}"/>
              </a:ext>
            </a:extLst>
          </p:cNvPr>
          <p:cNvSpPr>
            <a:spLocks noGrp="1"/>
          </p:cNvSpPr>
          <p:nvPr>
            <p:ph idx="1"/>
          </p:nvPr>
        </p:nvSpPr>
        <p:spPr/>
        <p:txBody>
          <a:bodyPr/>
          <a:lstStyle/>
          <a:p>
            <a:pPr marL="0" indent="0">
              <a:buNone/>
            </a:pPr>
            <a:r>
              <a:rPr lang="es-ES" u="sng" dirty="0"/>
              <a:t>MERCADO POTENCIAL:</a:t>
            </a:r>
            <a:r>
              <a:rPr lang="es-ES" dirty="0"/>
              <a:t> 5.033.224 personas aprox.</a:t>
            </a:r>
          </a:p>
          <a:p>
            <a:pPr marL="0" indent="0">
              <a:buNone/>
            </a:pPr>
            <a:endParaRPr lang="es-ES" dirty="0"/>
          </a:p>
          <a:p>
            <a:pPr marL="0" indent="0">
              <a:buNone/>
            </a:pPr>
            <a:r>
              <a:rPr lang="es-ES" u="sng" dirty="0"/>
              <a:t>ÍNDICE DE SATURACIÓN:</a:t>
            </a:r>
            <a:r>
              <a:rPr lang="es-ES" dirty="0"/>
              <a:t> 45%, ya que Según la encuesta realizada, un 45% de los encuestados realiza ciclismo frecuentemente (Mínimo 1 vez por semana)</a:t>
            </a:r>
          </a:p>
        </p:txBody>
      </p:sp>
    </p:spTree>
    <p:extLst>
      <p:ext uri="{BB962C8B-B14F-4D97-AF65-F5344CB8AC3E}">
        <p14:creationId xmlns:p14="http://schemas.microsoft.com/office/powerpoint/2010/main" val="14448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29D96-D7A8-4FAA-BE2E-58C99E77C14D}"/>
              </a:ext>
            </a:extLst>
          </p:cNvPr>
          <p:cNvSpPr>
            <a:spLocks noGrp="1"/>
          </p:cNvSpPr>
          <p:nvPr>
            <p:ph type="title"/>
          </p:nvPr>
        </p:nvSpPr>
        <p:spPr/>
        <p:txBody>
          <a:bodyPr/>
          <a:lstStyle/>
          <a:p>
            <a:r>
              <a:rPr lang="es-ES" dirty="0"/>
              <a:t>MOMENTO DE VIDA DE LOS PRODUCTOS</a:t>
            </a:r>
          </a:p>
        </p:txBody>
      </p:sp>
      <p:sp>
        <p:nvSpPr>
          <p:cNvPr id="3" name="Marcador de contenido 2">
            <a:extLst>
              <a:ext uri="{FF2B5EF4-FFF2-40B4-BE49-F238E27FC236}">
                <a16:creationId xmlns:a16="http://schemas.microsoft.com/office/drawing/2014/main" id="{8ABB36A7-A699-4289-9D91-A983F950EEBD}"/>
              </a:ext>
            </a:extLst>
          </p:cNvPr>
          <p:cNvSpPr>
            <a:spLocks noGrp="1"/>
          </p:cNvSpPr>
          <p:nvPr>
            <p:ph idx="1"/>
          </p:nvPr>
        </p:nvSpPr>
        <p:spPr/>
        <p:txBody>
          <a:bodyPr/>
          <a:lstStyle/>
          <a:p>
            <a:pPr>
              <a:buFont typeface="Wingdings" panose="05000000000000000000" pitchFamily="2" charset="2"/>
              <a:buChar char="q"/>
            </a:pPr>
            <a:r>
              <a:rPr lang="es-ES" dirty="0"/>
              <a:t>CLUB SOCIAL</a:t>
            </a:r>
          </a:p>
          <a:p>
            <a:pPr marL="0" indent="0">
              <a:buNone/>
            </a:pPr>
            <a:r>
              <a:rPr lang="es-ES" dirty="0"/>
              <a:t>	</a:t>
            </a:r>
            <a:r>
              <a:rPr lang="es-ES" u="sng" dirty="0"/>
              <a:t>Introducción.</a:t>
            </a:r>
            <a:r>
              <a:rPr lang="es-ES" dirty="0"/>
              <a:t> ya que este tipo de local no existe.</a:t>
            </a:r>
          </a:p>
          <a:p>
            <a:pPr>
              <a:buFont typeface="Wingdings" panose="05000000000000000000" pitchFamily="2" charset="2"/>
              <a:buChar char="q"/>
            </a:pPr>
            <a:r>
              <a:rPr lang="es-ES" dirty="0"/>
              <a:t>ALQUILER</a:t>
            </a:r>
          </a:p>
          <a:p>
            <a:pPr marL="0" indent="0">
              <a:buNone/>
            </a:pPr>
            <a:r>
              <a:rPr lang="es-ES" dirty="0"/>
              <a:t>	</a:t>
            </a:r>
            <a:r>
              <a:rPr lang="es-ES" u="sng" dirty="0"/>
              <a:t>Madurez.</a:t>
            </a:r>
            <a:r>
              <a:rPr lang="es-ES" dirty="0"/>
              <a:t> ya que podemos encontrar una cantidad abrumadora de este tipo de 	negocios en todo el país ya que el esquí y el MTB son dos de los ejes motores de su 	economía (80%).</a:t>
            </a:r>
          </a:p>
          <a:p>
            <a:pPr>
              <a:buFont typeface="Wingdings" panose="05000000000000000000" pitchFamily="2" charset="2"/>
              <a:buChar char="q"/>
            </a:pPr>
            <a:r>
              <a:rPr lang="es-ES" i="1" dirty="0">
                <a:solidFill>
                  <a:srgbClr val="FF0000"/>
                </a:solidFill>
              </a:rPr>
              <a:t>GUÍA</a:t>
            </a:r>
          </a:p>
          <a:p>
            <a:pPr marL="0" indent="0">
              <a:buNone/>
            </a:pPr>
            <a:r>
              <a:rPr lang="es-ES" i="1" dirty="0">
                <a:solidFill>
                  <a:srgbClr val="FF0000"/>
                </a:solidFill>
              </a:rPr>
              <a:t>	</a:t>
            </a:r>
            <a:r>
              <a:rPr lang="es-ES" i="1" u="sng" dirty="0">
                <a:solidFill>
                  <a:srgbClr val="FF0000"/>
                </a:solidFill>
              </a:rPr>
              <a:t>Madurez</a:t>
            </a:r>
            <a:r>
              <a:rPr lang="es-ES" i="1" dirty="0">
                <a:solidFill>
                  <a:srgbClr val="FF0000"/>
                </a:solidFill>
              </a:rPr>
              <a:t>. La explicación es la misma que con el alquiler de bicicletas solo que el número 	de negocios de este tipo es menor.</a:t>
            </a:r>
          </a:p>
        </p:txBody>
      </p:sp>
    </p:spTree>
    <p:extLst>
      <p:ext uri="{BB962C8B-B14F-4D97-AF65-F5344CB8AC3E}">
        <p14:creationId xmlns:p14="http://schemas.microsoft.com/office/powerpoint/2010/main" val="344028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95748-BBF0-4910-8DCC-22B0B8D7E52B}"/>
              </a:ext>
            </a:extLst>
          </p:cNvPr>
          <p:cNvSpPr>
            <a:spLocks noGrp="1"/>
          </p:cNvSpPr>
          <p:nvPr>
            <p:ph type="title"/>
          </p:nvPr>
        </p:nvSpPr>
        <p:spPr>
          <a:xfrm>
            <a:off x="818712" y="710424"/>
            <a:ext cx="10571998" cy="970450"/>
          </a:xfrm>
        </p:spPr>
        <p:txBody>
          <a:bodyPr/>
          <a:lstStyle/>
          <a:p>
            <a:r>
              <a:rPr lang="es-ES" dirty="0"/>
              <a:t>DESCRIPCIÓN DEL CLIENTE </a:t>
            </a:r>
            <a:br>
              <a:rPr lang="es-ES" dirty="0"/>
            </a:br>
            <a:r>
              <a:rPr lang="es-ES" dirty="0"/>
              <a:t>(Hecha en España)</a:t>
            </a:r>
          </a:p>
        </p:txBody>
      </p:sp>
      <p:sp>
        <p:nvSpPr>
          <p:cNvPr id="3" name="Marcador de contenido 2">
            <a:extLst>
              <a:ext uri="{FF2B5EF4-FFF2-40B4-BE49-F238E27FC236}">
                <a16:creationId xmlns:a16="http://schemas.microsoft.com/office/drawing/2014/main" id="{07EF9BED-3E26-4B3D-8E11-BFC380E7691A}"/>
              </a:ext>
            </a:extLst>
          </p:cNvPr>
          <p:cNvSpPr>
            <a:spLocks noGrp="1"/>
          </p:cNvSpPr>
          <p:nvPr>
            <p:ph idx="1"/>
          </p:nvPr>
        </p:nvSpPr>
        <p:spPr/>
        <p:txBody>
          <a:bodyPr>
            <a:normAutofit fontScale="92500" lnSpcReduction="10000"/>
          </a:bodyPr>
          <a:lstStyle/>
          <a:p>
            <a:r>
              <a:rPr lang="es-ES" dirty="0"/>
              <a:t>Hombres de 20 a 50 años.</a:t>
            </a:r>
          </a:p>
          <a:p>
            <a:r>
              <a:rPr lang="es-ES" dirty="0"/>
              <a:t>Prefieren las Modalidades de Carretera, MTB Y Descenso.</a:t>
            </a:r>
          </a:p>
          <a:p>
            <a:r>
              <a:rPr lang="es-ES" dirty="0"/>
              <a:t>Prefieren Galicia y Andorra para hacer ciclismo.</a:t>
            </a:r>
          </a:p>
          <a:p>
            <a:r>
              <a:rPr lang="es-ES" dirty="0"/>
              <a:t>Estarían dispuestos a pagar de 50 a 70€ por un alquiler de un día (Hay que tener en cuenta que es en España).</a:t>
            </a:r>
          </a:p>
          <a:p>
            <a:r>
              <a:rPr lang="es-ES" dirty="0"/>
              <a:t>Llevarían a sus hijos con ellos en caso de hacer una ruta.</a:t>
            </a:r>
          </a:p>
          <a:p>
            <a:r>
              <a:rPr lang="es-ES" dirty="0"/>
              <a:t>Ven canales en YouTube relacionados con la </a:t>
            </a:r>
            <a:r>
              <a:rPr lang="es-ES" dirty="0" err="1"/>
              <a:t>mountain</a:t>
            </a:r>
            <a:r>
              <a:rPr lang="es-ES" dirty="0"/>
              <a:t> </a:t>
            </a:r>
            <a:r>
              <a:rPr lang="es-ES" dirty="0" err="1"/>
              <a:t>bike</a:t>
            </a:r>
            <a:r>
              <a:rPr lang="es-ES" dirty="0"/>
              <a:t> como Zugasti, Valentí Sanjuan, UCI, Red Bull </a:t>
            </a:r>
            <a:r>
              <a:rPr lang="es-ES" dirty="0" err="1"/>
              <a:t>Bike</a:t>
            </a:r>
            <a:r>
              <a:rPr lang="es-ES" dirty="0"/>
              <a:t>.</a:t>
            </a:r>
          </a:p>
          <a:p>
            <a:r>
              <a:rPr lang="es-ES" dirty="0"/>
              <a:t>Sus marcas favoritas para un alquiler son Santa Cruz, Orbea, BH y </a:t>
            </a:r>
            <a:r>
              <a:rPr lang="es-ES" dirty="0" err="1"/>
              <a:t>Specialized</a:t>
            </a:r>
            <a:r>
              <a:rPr lang="es-ES" dirty="0"/>
              <a:t>.</a:t>
            </a:r>
          </a:p>
          <a:p>
            <a:r>
              <a:rPr lang="es-ES" dirty="0"/>
              <a:t>Les gustaría ver un Club Social enfocado a la bicicleta con Bar, zona de rutas y retos para completar.</a:t>
            </a:r>
          </a:p>
        </p:txBody>
      </p:sp>
    </p:spTree>
    <p:extLst>
      <p:ext uri="{BB962C8B-B14F-4D97-AF65-F5344CB8AC3E}">
        <p14:creationId xmlns:p14="http://schemas.microsoft.com/office/powerpoint/2010/main" val="1604243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BD56D-A388-44EF-BAA5-D4D59ACE342C}"/>
              </a:ext>
            </a:extLst>
          </p:cNvPr>
          <p:cNvSpPr>
            <a:spLocks noGrp="1"/>
          </p:cNvSpPr>
          <p:nvPr>
            <p:ph type="title"/>
          </p:nvPr>
        </p:nvSpPr>
        <p:spPr/>
        <p:txBody>
          <a:bodyPr/>
          <a:lstStyle/>
          <a:p>
            <a:r>
              <a:rPr lang="es-ES" dirty="0"/>
              <a:t>COMPETENCIA: Pic Negre</a:t>
            </a:r>
          </a:p>
        </p:txBody>
      </p:sp>
      <p:sp>
        <p:nvSpPr>
          <p:cNvPr id="3" name="Marcador de contenido 2">
            <a:extLst>
              <a:ext uri="{FF2B5EF4-FFF2-40B4-BE49-F238E27FC236}">
                <a16:creationId xmlns:a16="http://schemas.microsoft.com/office/drawing/2014/main" id="{EB7B84C7-3BF6-456E-960C-D6D2A0EAB55C}"/>
              </a:ext>
            </a:extLst>
          </p:cNvPr>
          <p:cNvSpPr>
            <a:spLocks noGrp="1"/>
          </p:cNvSpPr>
          <p:nvPr>
            <p:ph idx="1"/>
          </p:nvPr>
        </p:nvSpPr>
        <p:spPr>
          <a:xfrm>
            <a:off x="818712" y="2008909"/>
            <a:ext cx="10554574" cy="4627418"/>
          </a:xfrm>
        </p:spPr>
        <p:txBody>
          <a:bodyPr>
            <a:normAutofit/>
          </a:bodyPr>
          <a:lstStyle/>
          <a:p>
            <a:r>
              <a:rPr lang="es-ES" dirty="0"/>
              <a:t>La empresa más grande en cuanto a alquiler de bicicletas y material invernal se refiere en Andorra.</a:t>
            </a:r>
          </a:p>
          <a:p>
            <a:r>
              <a:rPr lang="es-ES" dirty="0"/>
              <a:t>Tiene un total de 13 tiendas en las grandes entradas a los </a:t>
            </a:r>
            <a:r>
              <a:rPr lang="es-ES" dirty="0" err="1"/>
              <a:t>bikeparks</a:t>
            </a:r>
            <a:r>
              <a:rPr lang="es-ES" dirty="0"/>
              <a:t> </a:t>
            </a:r>
            <a:r>
              <a:rPr lang="es-ES" dirty="0" err="1"/>
              <a:t>Grandvalira</a:t>
            </a:r>
            <a:r>
              <a:rPr lang="es-ES" dirty="0"/>
              <a:t> y </a:t>
            </a:r>
            <a:r>
              <a:rPr lang="es-ES" dirty="0" err="1"/>
              <a:t>Vallnord</a:t>
            </a:r>
            <a:r>
              <a:rPr lang="es-ES" dirty="0"/>
              <a:t> por todo el principado.</a:t>
            </a:r>
          </a:p>
          <a:p>
            <a:pPr marL="0" indent="0">
              <a:buNone/>
            </a:pPr>
            <a:r>
              <a:rPr lang="es-ES" u="sng" dirty="0"/>
              <a:t>PRODUCTO QUE OFRECE</a:t>
            </a:r>
          </a:p>
          <a:p>
            <a:r>
              <a:rPr lang="es-ES" dirty="0"/>
              <a:t>Eléctricas: Los precios son 55€ (marca Focus), 50€ (Marca </a:t>
            </a:r>
            <a:r>
              <a:rPr lang="es-ES" dirty="0" err="1"/>
              <a:t>Mondraker</a:t>
            </a:r>
            <a:r>
              <a:rPr lang="es-ES" dirty="0"/>
              <a:t>) y 30€ (Niños, marca Focus). </a:t>
            </a:r>
          </a:p>
          <a:p>
            <a:r>
              <a:rPr lang="es-ES" dirty="0"/>
              <a:t>De Carretera: Marca Focus: El precio es de 35€</a:t>
            </a:r>
          </a:p>
          <a:p>
            <a:r>
              <a:rPr lang="es-ES" dirty="0"/>
              <a:t>De descenso: Los precios son de 105€ (marca Santa Cruz), 95€ (Marca Santa Cruz) y 45€ (para niños, Marca Commençal) Además incluyen los siguientes servicios </a:t>
            </a:r>
          </a:p>
          <a:p>
            <a:r>
              <a:rPr lang="es-ES" dirty="0"/>
              <a:t>Seguro para la Bicicleta en caso de Avería por 5€ </a:t>
            </a:r>
          </a:p>
          <a:p>
            <a:r>
              <a:rPr lang="es-ES" dirty="0"/>
              <a:t>Alquiler de casco y protecciones por 15€</a:t>
            </a:r>
          </a:p>
        </p:txBody>
      </p:sp>
      <p:pic>
        <p:nvPicPr>
          <p:cNvPr id="3074" name="Picture 2" descr="Pic Negre S.A | LinkedIn">
            <a:extLst>
              <a:ext uri="{FF2B5EF4-FFF2-40B4-BE49-F238E27FC236}">
                <a16:creationId xmlns:a16="http://schemas.microsoft.com/office/drawing/2014/main" id="{0498CB71-EBB9-46C9-82FA-154FEE8A7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010" y="47454"/>
            <a:ext cx="1769918" cy="176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9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1635211"/>
            <a:ext cx="10572000" cy="1987753"/>
          </a:xfrm>
        </p:spPr>
        <p:txBody>
          <a:bodyPr/>
          <a:lstStyle/>
          <a:p>
            <a:pPr algn="ctr"/>
            <a:br>
              <a:rPr lang="es-ES" dirty="0"/>
            </a:br>
            <a:br>
              <a:rPr lang="es-ES" dirty="0"/>
            </a:br>
            <a:br>
              <a:rPr lang="es-ES" dirty="0"/>
            </a:br>
            <a:br>
              <a:rPr lang="es-ES" dirty="0"/>
            </a:br>
            <a:br>
              <a:rPr lang="es-ES" dirty="0"/>
            </a:br>
            <a:r>
              <a:rPr lang="es-ES" dirty="0"/>
              <a:t>PRESENTACIÓN DEL PROYECTO</a:t>
            </a: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spTree>
    <p:extLst>
      <p:ext uri="{BB962C8B-B14F-4D97-AF65-F5344CB8AC3E}">
        <p14:creationId xmlns:p14="http://schemas.microsoft.com/office/powerpoint/2010/main" val="3334500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C36353-0B65-4BB2-93ED-D522669EB5E6}"/>
              </a:ext>
            </a:extLst>
          </p:cNvPr>
          <p:cNvSpPr>
            <a:spLocks noGrp="1"/>
          </p:cNvSpPr>
          <p:nvPr>
            <p:ph type="title"/>
          </p:nvPr>
        </p:nvSpPr>
        <p:spPr/>
        <p:txBody>
          <a:bodyPr/>
          <a:lstStyle/>
          <a:p>
            <a:r>
              <a:rPr lang="es-ES" dirty="0"/>
              <a:t>COMPETENCIA: </a:t>
            </a:r>
            <a:r>
              <a:rPr lang="es-ES" dirty="0" err="1"/>
              <a:t>Riders</a:t>
            </a:r>
            <a:r>
              <a:rPr lang="es-ES" dirty="0"/>
              <a:t> Boutique</a:t>
            </a:r>
          </a:p>
        </p:txBody>
      </p:sp>
      <p:sp>
        <p:nvSpPr>
          <p:cNvPr id="3" name="Marcador de contenido 2">
            <a:extLst>
              <a:ext uri="{FF2B5EF4-FFF2-40B4-BE49-F238E27FC236}">
                <a16:creationId xmlns:a16="http://schemas.microsoft.com/office/drawing/2014/main" id="{0D55D084-81DE-4C9A-BBDE-D28C9D766BF1}"/>
              </a:ext>
            </a:extLst>
          </p:cNvPr>
          <p:cNvSpPr>
            <a:spLocks noGrp="1"/>
          </p:cNvSpPr>
          <p:nvPr>
            <p:ph idx="1"/>
          </p:nvPr>
        </p:nvSpPr>
        <p:spPr/>
        <p:txBody>
          <a:bodyPr/>
          <a:lstStyle/>
          <a:p>
            <a:r>
              <a:rPr lang="es-ES" dirty="0"/>
              <a:t>Esta empresa posee dos sedes. Una en la ciudad de La Massana (Andorra) y otra en Barcelona (España).</a:t>
            </a:r>
          </a:p>
          <a:p>
            <a:r>
              <a:rPr lang="es-ES" dirty="0"/>
              <a:t>Ofrece Venta, Reparación y Alquiler de Bicicletas y venta de material relacionado con este deporte</a:t>
            </a:r>
          </a:p>
          <a:p>
            <a:pPr marL="0" indent="0">
              <a:buNone/>
            </a:pPr>
            <a:r>
              <a:rPr lang="es-ES" u="sng" dirty="0"/>
              <a:t>BICICLETAS QUE OFRECE EN ALQUILER (Todas de la marca Commençal):</a:t>
            </a:r>
          </a:p>
          <a:p>
            <a:pPr>
              <a:buFont typeface="Wingdings" panose="05000000000000000000" pitchFamily="2" charset="2"/>
              <a:buChar char="v"/>
            </a:pPr>
            <a:r>
              <a:rPr lang="es-ES" dirty="0"/>
              <a:t>Eléctricas: Dos modelos por 55€ y 75€ </a:t>
            </a:r>
          </a:p>
          <a:p>
            <a:pPr>
              <a:buFont typeface="Wingdings" panose="05000000000000000000" pitchFamily="2" charset="2"/>
              <a:buChar char="v"/>
            </a:pPr>
            <a:r>
              <a:rPr lang="es-ES" dirty="0"/>
              <a:t>De Enduro/Descenso: 3 modelos por 75€ y uno por 99€</a:t>
            </a:r>
          </a:p>
        </p:txBody>
      </p:sp>
      <p:pic>
        <p:nvPicPr>
          <p:cNvPr id="2050" name="Picture 2" descr="Andorra – Riders Boutique Barcelona">
            <a:extLst>
              <a:ext uri="{FF2B5EF4-FFF2-40B4-BE49-F238E27FC236}">
                <a16:creationId xmlns:a16="http://schemas.microsoft.com/office/drawing/2014/main" id="{4410510F-D760-4487-A214-FEDE02EBED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67" r="21030"/>
          <a:stretch/>
        </p:blipFill>
        <p:spPr bwMode="auto">
          <a:xfrm>
            <a:off x="10113818" y="198057"/>
            <a:ext cx="1806917" cy="162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93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3E041-9B22-4DDC-8E8A-F36D675CF771}"/>
              </a:ext>
            </a:extLst>
          </p:cNvPr>
          <p:cNvSpPr>
            <a:spLocks noGrp="1"/>
          </p:cNvSpPr>
          <p:nvPr>
            <p:ph type="title"/>
          </p:nvPr>
        </p:nvSpPr>
        <p:spPr/>
        <p:txBody>
          <a:bodyPr/>
          <a:lstStyle/>
          <a:p>
            <a:r>
              <a:rPr lang="es-ES" dirty="0"/>
              <a:t>COMPETENCIA: </a:t>
            </a:r>
            <a:r>
              <a:rPr lang="es-ES" dirty="0" err="1"/>
              <a:t>Intersport</a:t>
            </a:r>
            <a:r>
              <a:rPr lang="es-ES" dirty="0"/>
              <a:t> </a:t>
            </a:r>
            <a:r>
              <a:rPr lang="es-ES" dirty="0" err="1"/>
              <a:t>Villadomat</a:t>
            </a:r>
            <a:endParaRPr lang="es-ES" dirty="0"/>
          </a:p>
        </p:txBody>
      </p:sp>
      <p:sp>
        <p:nvSpPr>
          <p:cNvPr id="3" name="Marcador de contenido 2">
            <a:extLst>
              <a:ext uri="{FF2B5EF4-FFF2-40B4-BE49-F238E27FC236}">
                <a16:creationId xmlns:a16="http://schemas.microsoft.com/office/drawing/2014/main" id="{31CC4665-4A9C-4511-BFE7-B67F64130C31}"/>
              </a:ext>
            </a:extLst>
          </p:cNvPr>
          <p:cNvSpPr>
            <a:spLocks noGrp="1"/>
          </p:cNvSpPr>
          <p:nvPr>
            <p:ph idx="1"/>
          </p:nvPr>
        </p:nvSpPr>
        <p:spPr/>
        <p:txBody>
          <a:bodyPr/>
          <a:lstStyle/>
          <a:p>
            <a:pPr>
              <a:buFont typeface="Wingdings" panose="05000000000000000000" pitchFamily="2" charset="2"/>
              <a:buChar char="q"/>
            </a:pPr>
            <a:r>
              <a:rPr lang="es-ES" dirty="0"/>
              <a:t>Transnacional deportiva (Como Decathlon, deportes Ferrer..) situada en las afueras de Andorra la Vella.</a:t>
            </a:r>
          </a:p>
          <a:p>
            <a:pPr>
              <a:buFont typeface="Wingdings" panose="05000000000000000000" pitchFamily="2" charset="2"/>
              <a:buChar char="q"/>
            </a:pPr>
            <a:endParaRPr lang="es-ES" dirty="0"/>
          </a:p>
          <a:p>
            <a:pPr>
              <a:buFont typeface="Wingdings" panose="05000000000000000000" pitchFamily="2" charset="2"/>
              <a:buChar char="q"/>
            </a:pPr>
            <a:r>
              <a:rPr lang="es-ES" dirty="0"/>
              <a:t>Ofrece todo tipo de productos de todos los deportes así como taller de reparación de bicicletas</a:t>
            </a:r>
          </a:p>
        </p:txBody>
      </p:sp>
      <p:pic>
        <p:nvPicPr>
          <p:cNvPr id="1026" name="Picture 2" descr="Intersport Logo - free download">
            <a:extLst>
              <a:ext uri="{FF2B5EF4-FFF2-40B4-BE49-F238E27FC236}">
                <a16:creationId xmlns:a16="http://schemas.microsoft.com/office/drawing/2014/main" id="{9CBB0815-A0B6-4220-ADBF-CEDA855A0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94" y="5680365"/>
            <a:ext cx="9282160" cy="83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6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1635211"/>
            <a:ext cx="10572000" cy="1987753"/>
          </a:xfrm>
        </p:spPr>
        <p:txBody>
          <a:bodyPr/>
          <a:lstStyle/>
          <a:p>
            <a:pPr algn="ctr"/>
            <a:br>
              <a:rPr lang="es-ES" dirty="0"/>
            </a:br>
            <a:br>
              <a:rPr lang="es-ES" dirty="0"/>
            </a:br>
            <a:br>
              <a:rPr lang="es-ES" dirty="0"/>
            </a:br>
            <a:br>
              <a:rPr lang="es-ES" dirty="0"/>
            </a:br>
            <a:br>
              <a:rPr lang="es-ES" dirty="0"/>
            </a:br>
            <a:r>
              <a:rPr lang="es-ES" dirty="0"/>
              <a:t>MARKETING</a:t>
            </a: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spTree>
    <p:extLst>
      <p:ext uri="{BB962C8B-B14F-4D97-AF65-F5344CB8AC3E}">
        <p14:creationId xmlns:p14="http://schemas.microsoft.com/office/powerpoint/2010/main" val="428952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11074-968A-4259-9020-1F927229DE76}"/>
              </a:ext>
            </a:extLst>
          </p:cNvPr>
          <p:cNvSpPr>
            <a:spLocks noGrp="1"/>
          </p:cNvSpPr>
          <p:nvPr>
            <p:ph type="title"/>
          </p:nvPr>
        </p:nvSpPr>
        <p:spPr/>
        <p:txBody>
          <a:bodyPr/>
          <a:lstStyle/>
          <a:p>
            <a:r>
              <a:rPr lang="es-ES" dirty="0"/>
              <a:t>PRECIO – Club Social</a:t>
            </a:r>
          </a:p>
        </p:txBody>
      </p:sp>
      <p:sp>
        <p:nvSpPr>
          <p:cNvPr id="3" name="Marcador de contenido 2">
            <a:extLst>
              <a:ext uri="{FF2B5EF4-FFF2-40B4-BE49-F238E27FC236}">
                <a16:creationId xmlns:a16="http://schemas.microsoft.com/office/drawing/2014/main" id="{5C4ACC50-0780-4E50-A7D1-3CD8F35346F2}"/>
              </a:ext>
            </a:extLst>
          </p:cNvPr>
          <p:cNvSpPr>
            <a:spLocks noGrp="1"/>
          </p:cNvSpPr>
          <p:nvPr>
            <p:ph idx="1"/>
          </p:nvPr>
        </p:nvSpPr>
        <p:spPr>
          <a:xfrm>
            <a:off x="827424" y="2186661"/>
            <a:ext cx="10554574" cy="3636511"/>
          </a:xfrm>
        </p:spPr>
        <p:txBody>
          <a:bodyPr>
            <a:normAutofit/>
          </a:bodyPr>
          <a:lstStyle/>
          <a:p>
            <a:pPr marL="0" indent="0">
              <a:buNone/>
            </a:pPr>
            <a:r>
              <a:rPr lang="es-ES" dirty="0"/>
              <a:t>El club social ofrecerá todos sus productos gratuitamente como aliciente a los clientes de alquiler después de su consumo de este.</a:t>
            </a:r>
          </a:p>
          <a:p>
            <a:pPr marL="0" indent="0">
              <a:buNone/>
            </a:pPr>
            <a:r>
              <a:rPr lang="es-ES" dirty="0"/>
              <a:t>Se ofrecerán </a:t>
            </a:r>
          </a:p>
          <a:p>
            <a:pPr>
              <a:buFont typeface="Arial" panose="020B0604020202020204" pitchFamily="34" charset="0"/>
              <a:buChar char="•"/>
            </a:pPr>
            <a:r>
              <a:rPr lang="es-ES" dirty="0"/>
              <a:t>Futbolín</a:t>
            </a:r>
          </a:p>
          <a:p>
            <a:pPr>
              <a:buFont typeface="Arial" panose="020B0604020202020204" pitchFamily="34" charset="0"/>
              <a:buChar char="•"/>
            </a:pPr>
            <a:r>
              <a:rPr lang="es-ES" dirty="0"/>
              <a:t>Ping </a:t>
            </a:r>
            <a:r>
              <a:rPr lang="es-ES" dirty="0" err="1"/>
              <a:t>Pong</a:t>
            </a:r>
            <a:endParaRPr lang="es-ES" dirty="0"/>
          </a:p>
          <a:p>
            <a:pPr>
              <a:buFont typeface="Arial" panose="020B0604020202020204" pitchFamily="34" charset="0"/>
              <a:buChar char="•"/>
            </a:pPr>
            <a:r>
              <a:rPr lang="es-ES" dirty="0"/>
              <a:t>Billar</a:t>
            </a:r>
          </a:p>
          <a:p>
            <a:pPr>
              <a:buFont typeface="Arial" panose="020B0604020202020204" pitchFamily="34" charset="0"/>
              <a:buChar char="•"/>
            </a:pPr>
            <a:r>
              <a:rPr lang="es-ES" dirty="0"/>
              <a:t>Bar</a:t>
            </a:r>
          </a:p>
          <a:p>
            <a:pPr marL="0" indent="0">
              <a:buNone/>
            </a:pPr>
            <a:endParaRPr lang="es-ES" dirty="0"/>
          </a:p>
          <a:p>
            <a:pPr marL="0" indent="0">
              <a:buNone/>
            </a:pPr>
            <a:r>
              <a:rPr lang="es-ES" dirty="0"/>
              <a:t>En el documento de Word se desglosan los precios más detalladamente</a:t>
            </a:r>
          </a:p>
        </p:txBody>
      </p:sp>
    </p:spTree>
    <p:extLst>
      <p:ext uri="{BB962C8B-B14F-4D97-AF65-F5344CB8AC3E}">
        <p14:creationId xmlns:p14="http://schemas.microsoft.com/office/powerpoint/2010/main" val="256032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66912C-DD97-4BCE-8E59-4F57A8F90CFC}"/>
              </a:ext>
            </a:extLst>
          </p:cNvPr>
          <p:cNvSpPr>
            <a:spLocks noGrp="1"/>
          </p:cNvSpPr>
          <p:nvPr>
            <p:ph type="title"/>
          </p:nvPr>
        </p:nvSpPr>
        <p:spPr/>
        <p:txBody>
          <a:bodyPr/>
          <a:lstStyle/>
          <a:p>
            <a:r>
              <a:rPr lang="es-ES" dirty="0"/>
              <a:t>PRECIO – Alquiler </a:t>
            </a:r>
          </a:p>
        </p:txBody>
      </p:sp>
      <p:sp>
        <p:nvSpPr>
          <p:cNvPr id="3" name="Marcador de contenido 2">
            <a:extLst>
              <a:ext uri="{FF2B5EF4-FFF2-40B4-BE49-F238E27FC236}">
                <a16:creationId xmlns:a16="http://schemas.microsoft.com/office/drawing/2014/main" id="{13AB5F44-93AC-45B0-883E-C58CF97FF40D}"/>
              </a:ext>
            </a:extLst>
          </p:cNvPr>
          <p:cNvSpPr>
            <a:spLocks noGrp="1"/>
          </p:cNvSpPr>
          <p:nvPr>
            <p:ph idx="1"/>
          </p:nvPr>
        </p:nvSpPr>
        <p:spPr>
          <a:xfrm>
            <a:off x="818712" y="2222287"/>
            <a:ext cx="10554574" cy="4321017"/>
          </a:xfrm>
        </p:spPr>
        <p:txBody>
          <a:bodyPr>
            <a:normAutofit/>
          </a:bodyPr>
          <a:lstStyle/>
          <a:p>
            <a:pPr marL="342900" lvl="0" indent="-342900">
              <a:lnSpc>
                <a:spcPct val="106000"/>
              </a:lnSpc>
              <a:spcAft>
                <a:spcPts val="800"/>
              </a:spcAft>
              <a:buFont typeface="Arial" panose="020B0604020202020204" pitchFamily="34" charset="0"/>
              <a:buChar char="❖"/>
            </a:pPr>
            <a:r>
              <a:rPr lang="es-ES" sz="2000" dirty="0"/>
              <a:t>SEGÚN EL COSTE DE PRODUCCIÓN</a:t>
            </a:r>
          </a:p>
          <a:p>
            <a:pPr marL="342900" lvl="0" indent="-342900">
              <a:lnSpc>
                <a:spcPct val="106000"/>
              </a:lnSpc>
              <a:spcAft>
                <a:spcPts val="800"/>
              </a:spcAft>
              <a:buFont typeface="Arial" panose="020B0604020202020204" pitchFamily="34" charset="0"/>
              <a:buChar char="❖"/>
            </a:pPr>
            <a:r>
              <a:rPr lang="es-ES" sz="1800" u="sng" strike="noStrike" dirty="0">
                <a:effectLst/>
                <a:latin typeface="Calibri" panose="020F0502020204030204" pitchFamily="34" charset="0"/>
                <a:ea typeface="Calibri" panose="020F0502020204030204" pitchFamily="34" charset="0"/>
              </a:rPr>
              <a:t>CARRETERA</a:t>
            </a:r>
            <a:endParaRPr lang="es-ES" sz="1800" u="none" strike="noStrike" dirty="0">
              <a:effectLst/>
              <a:latin typeface="Calibri" panose="020F0502020204030204" pitchFamily="34" charset="0"/>
              <a:ea typeface="Calibri" panose="020F0502020204030204" pitchFamily="34" charset="0"/>
            </a:endParaRP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Coste de cada </a:t>
            </a:r>
            <a:r>
              <a:rPr lang="es-ES" sz="1800" dirty="0" err="1">
                <a:effectLst/>
                <a:latin typeface="Calibri" panose="020F0502020204030204" pitchFamily="34" charset="0"/>
                <a:ea typeface="Calibri" panose="020F0502020204030204" pitchFamily="34" charset="0"/>
              </a:rPr>
              <a:t>biciceta</a:t>
            </a:r>
            <a:r>
              <a:rPr lang="es-ES" sz="1800" dirty="0">
                <a:effectLst/>
                <a:latin typeface="Calibri" panose="020F0502020204030204" pitchFamily="34" charset="0"/>
                <a:ea typeface="Calibri" panose="020F0502020204030204" pitchFamily="34" charset="0"/>
              </a:rPr>
              <a:t>: 1.333€</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Unidades: 3</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Veces alquilada primer mes aprox. = 20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(Seguro y casco incluido: 30€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con seguro y casco incluido: 35€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Por tanto, obtenemos unas ganancias brutas de 2100€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Si se alquilaran las 3 bicicletas 30 días/mes = 3.150€</a:t>
            </a:r>
          </a:p>
          <a:p>
            <a:pPr>
              <a:buFont typeface="Wingdings" panose="05000000000000000000" pitchFamily="2" charset="2"/>
              <a:buChar char="Ø"/>
            </a:pPr>
            <a:endParaRPr lang="es-ES" sz="2000" dirty="0"/>
          </a:p>
        </p:txBody>
      </p:sp>
    </p:spTree>
    <p:extLst>
      <p:ext uri="{BB962C8B-B14F-4D97-AF65-F5344CB8AC3E}">
        <p14:creationId xmlns:p14="http://schemas.microsoft.com/office/powerpoint/2010/main" val="252291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049DCE-473E-4063-9792-BD426BEB5D1E}"/>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4710298-0223-40E0-A4F8-610C2F90A9F3}"/>
              </a:ext>
            </a:extLst>
          </p:cNvPr>
          <p:cNvSpPr>
            <a:spLocks noGrp="1"/>
          </p:cNvSpPr>
          <p:nvPr>
            <p:ph idx="1"/>
          </p:nvPr>
        </p:nvSpPr>
        <p:spPr>
          <a:xfrm>
            <a:off x="818712" y="2222287"/>
            <a:ext cx="10554574" cy="4427895"/>
          </a:xfrm>
        </p:spPr>
        <p:txBody>
          <a:bodyPr>
            <a:normAutofit/>
          </a:bodyPr>
          <a:lstStyle/>
          <a:p>
            <a:pPr>
              <a:lnSpc>
                <a:spcPct val="106000"/>
              </a:lnSpc>
              <a:spcAft>
                <a:spcPts val="800"/>
              </a:spcAft>
              <a:buFont typeface="Arial" panose="020B0604020202020204" pitchFamily="34" charset="0"/>
              <a:buChar char="❖"/>
            </a:pPr>
            <a:r>
              <a:rPr lang="es-ES" sz="1800" dirty="0"/>
              <a:t>SEGÚN EL COSTE DE PRODUCCIÓN</a:t>
            </a:r>
            <a:endParaRPr lang="es-ES" sz="1800" u="sng" strike="noStrike"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Arial" panose="020B0604020202020204" pitchFamily="34" charset="0"/>
              <a:buChar char="❖"/>
            </a:pPr>
            <a:r>
              <a:rPr lang="es-ES" sz="1800" u="sng" strike="noStrike" dirty="0">
                <a:effectLst/>
                <a:latin typeface="Calibri" panose="020F0502020204030204" pitchFamily="34" charset="0"/>
                <a:ea typeface="Calibri" panose="020F0502020204030204" pitchFamily="34" charset="0"/>
              </a:rPr>
              <a:t>MTB</a:t>
            </a:r>
            <a:endParaRPr lang="es-ES" sz="1800" u="none" strike="noStrike" dirty="0">
              <a:effectLst/>
              <a:latin typeface="Calibri" panose="020F0502020204030204" pitchFamily="34" charset="0"/>
              <a:ea typeface="Calibri" panose="020F0502020204030204" pitchFamily="34" charset="0"/>
            </a:endParaRP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Coste de cada bicicleta: 674€</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Unidades: 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Veces alquilada primer mes aprox. = 25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(Seguro y casco incluido: 50€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con seguro y casco incluido: 55€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Por tanto, obtenemos unas ganancias brutas de 6.875€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Si se alquilaran las 5 bicicletas 30 días/mes = 8.250€</a:t>
            </a:r>
          </a:p>
          <a:p>
            <a:endParaRPr lang="es-ES" dirty="0"/>
          </a:p>
        </p:txBody>
      </p:sp>
    </p:spTree>
    <p:extLst>
      <p:ext uri="{BB962C8B-B14F-4D97-AF65-F5344CB8AC3E}">
        <p14:creationId xmlns:p14="http://schemas.microsoft.com/office/powerpoint/2010/main" val="328480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6A32D-E378-4B7E-92B7-F96D00EA402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10937593-D890-4DE1-915F-3672B69030D0}"/>
              </a:ext>
            </a:extLst>
          </p:cNvPr>
          <p:cNvSpPr>
            <a:spLocks noGrp="1"/>
          </p:cNvSpPr>
          <p:nvPr>
            <p:ph idx="1"/>
          </p:nvPr>
        </p:nvSpPr>
        <p:spPr>
          <a:xfrm>
            <a:off x="818712" y="2291938"/>
            <a:ext cx="10554574" cy="4118874"/>
          </a:xfrm>
        </p:spPr>
        <p:txBody>
          <a:bodyPr>
            <a:normAutofit/>
          </a:bodyPr>
          <a:lstStyle/>
          <a:p>
            <a:pPr>
              <a:lnSpc>
                <a:spcPct val="106000"/>
              </a:lnSpc>
              <a:spcAft>
                <a:spcPts val="800"/>
              </a:spcAft>
              <a:buFont typeface="Arial" panose="020B0604020202020204" pitchFamily="34" charset="0"/>
              <a:buChar char="❖"/>
            </a:pPr>
            <a:r>
              <a:rPr lang="es-ES" sz="1800" dirty="0"/>
              <a:t>SEGÚN EL COSTE DE PRODUCCIÓN</a:t>
            </a:r>
            <a:endParaRPr lang="es-ES" sz="1800" u="sng" strike="noStrike" dirty="0">
              <a:effectLst/>
              <a:latin typeface="Calibri" panose="020F0502020204030204" pitchFamily="34" charset="0"/>
              <a:ea typeface="Calibri" panose="020F0502020204030204" pitchFamily="34" charset="0"/>
            </a:endParaRPr>
          </a:p>
          <a:p>
            <a:pPr marL="342900" lvl="0" indent="-342900">
              <a:lnSpc>
                <a:spcPct val="106000"/>
              </a:lnSpc>
              <a:spcAft>
                <a:spcPts val="800"/>
              </a:spcAft>
              <a:buFont typeface="Arial" panose="020B0604020202020204" pitchFamily="34" charset="0"/>
              <a:buChar char="❖"/>
            </a:pPr>
            <a:r>
              <a:rPr lang="es-ES" sz="1800" u="sng" strike="noStrike" dirty="0">
                <a:effectLst/>
                <a:latin typeface="Calibri" panose="020F0502020204030204" pitchFamily="34" charset="0"/>
                <a:ea typeface="Calibri" panose="020F0502020204030204" pitchFamily="34" charset="0"/>
              </a:rPr>
              <a:t>DESCENSO</a:t>
            </a:r>
            <a:endParaRPr lang="es-ES" sz="1800" u="none" strike="noStrike" dirty="0">
              <a:effectLst/>
              <a:latin typeface="Calibri" panose="020F0502020204030204" pitchFamily="34" charset="0"/>
              <a:ea typeface="Calibri" panose="020F0502020204030204" pitchFamily="34" charset="0"/>
            </a:endParaRP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Coste de cada bicicleta: 1.520€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Unidades: 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Veces alquilada primer mes aprox. = 25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(Seguro y casco incluido: 80€</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Precio por alquiler con seguro y casco incluido: 85€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Por tanto, obtenemos unas ganancias brutas de 10.625€</a:t>
            </a:r>
          </a:p>
          <a:p>
            <a:pPr marL="1371600">
              <a:lnSpc>
                <a:spcPct val="106000"/>
              </a:lnSpc>
              <a:spcAft>
                <a:spcPts val="800"/>
              </a:spcAft>
            </a:pPr>
            <a:r>
              <a:rPr lang="es-ES" sz="1800" dirty="0">
                <a:effectLst/>
                <a:latin typeface="Calibri" panose="020F0502020204030204" pitchFamily="34" charset="0"/>
                <a:ea typeface="Calibri" panose="020F0502020204030204" pitchFamily="34" charset="0"/>
              </a:rPr>
              <a:t>Si se alquilaran las 5 bicicletas 30 días/mes = 12.750€</a:t>
            </a:r>
          </a:p>
          <a:p>
            <a:endParaRPr lang="es-ES" dirty="0"/>
          </a:p>
        </p:txBody>
      </p:sp>
    </p:spTree>
    <p:extLst>
      <p:ext uri="{BB962C8B-B14F-4D97-AF65-F5344CB8AC3E}">
        <p14:creationId xmlns:p14="http://schemas.microsoft.com/office/powerpoint/2010/main" val="1755400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95B04-3C79-4D62-A148-6E37F2BD34F1}"/>
              </a:ext>
            </a:extLst>
          </p:cNvPr>
          <p:cNvSpPr>
            <a:spLocks noGrp="1"/>
          </p:cNvSpPr>
          <p:nvPr>
            <p:ph type="title"/>
          </p:nvPr>
        </p:nvSpPr>
        <p:spPr/>
        <p:txBody>
          <a:bodyPr/>
          <a:lstStyle/>
          <a:p>
            <a:r>
              <a:rPr lang="es-ES" dirty="0"/>
              <a:t>LOCALIZACIÓN</a:t>
            </a:r>
          </a:p>
        </p:txBody>
      </p:sp>
      <p:sp>
        <p:nvSpPr>
          <p:cNvPr id="3" name="Marcador de contenido 2">
            <a:extLst>
              <a:ext uri="{FF2B5EF4-FFF2-40B4-BE49-F238E27FC236}">
                <a16:creationId xmlns:a16="http://schemas.microsoft.com/office/drawing/2014/main" id="{A6349477-7C25-4AAB-9311-EAAC494B6EDC}"/>
              </a:ext>
            </a:extLst>
          </p:cNvPr>
          <p:cNvSpPr>
            <a:spLocks noGrp="1"/>
          </p:cNvSpPr>
          <p:nvPr>
            <p:ph idx="1"/>
          </p:nvPr>
        </p:nvSpPr>
        <p:spPr/>
        <p:txBody>
          <a:bodyPr/>
          <a:lstStyle/>
          <a:p>
            <a:r>
              <a:rPr lang="es-ES" dirty="0"/>
              <a:t>ALQUILER: 3000€/mes</a:t>
            </a:r>
          </a:p>
          <a:p>
            <a:pPr marL="0" indent="0">
              <a:buNone/>
            </a:pPr>
            <a:r>
              <a:rPr lang="es-ES" dirty="0"/>
              <a:t>➢ 555m2</a:t>
            </a:r>
          </a:p>
          <a:p>
            <a:pPr marL="0" indent="0">
              <a:buNone/>
            </a:pPr>
            <a:r>
              <a:rPr lang="es-ES" dirty="0"/>
              <a:t>➢ 2 baños</a:t>
            </a:r>
          </a:p>
          <a:p>
            <a:pPr marL="0" indent="0">
              <a:buNone/>
            </a:pPr>
            <a:r>
              <a:rPr lang="es-ES" dirty="0"/>
              <a:t>➢ Distribución Diáfana</a:t>
            </a:r>
          </a:p>
          <a:p>
            <a:pPr marL="0" indent="0">
              <a:buNone/>
            </a:pPr>
            <a:r>
              <a:rPr lang="es-ES" dirty="0"/>
              <a:t>➢ Planta baja</a:t>
            </a:r>
          </a:p>
          <a:p>
            <a:pPr marL="0" indent="0">
              <a:buNone/>
            </a:pPr>
            <a:r>
              <a:rPr lang="es-ES" dirty="0"/>
              <a:t>➢ Escaparate</a:t>
            </a:r>
          </a:p>
          <a:p>
            <a:pPr marL="0" indent="0">
              <a:buNone/>
            </a:pPr>
            <a:r>
              <a:rPr lang="es-ES" dirty="0"/>
              <a:t>➢ Aire Acondicionado</a:t>
            </a:r>
          </a:p>
          <a:p>
            <a:pPr marL="0" indent="0">
              <a:buNone/>
            </a:pPr>
            <a:r>
              <a:rPr lang="es-ES" dirty="0"/>
              <a:t>➢ Calefacción</a:t>
            </a:r>
          </a:p>
          <a:p>
            <a:pPr marL="0" indent="0">
              <a:buNone/>
            </a:pPr>
            <a:r>
              <a:rPr lang="es-ES" dirty="0"/>
              <a:t>MÁS DETALLES: </a:t>
            </a:r>
            <a:r>
              <a:rPr lang="es-ES" dirty="0">
                <a:hlinkClick r:id="rId2"/>
              </a:rPr>
              <a:t>https://www.idealista.com/inmueble/93067537/</a:t>
            </a:r>
            <a:r>
              <a:rPr lang="es-ES" dirty="0"/>
              <a:t> </a:t>
            </a:r>
          </a:p>
        </p:txBody>
      </p:sp>
    </p:spTree>
    <p:extLst>
      <p:ext uri="{BB962C8B-B14F-4D97-AF65-F5344CB8AC3E}">
        <p14:creationId xmlns:p14="http://schemas.microsoft.com/office/powerpoint/2010/main" val="2283801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32B796-AF07-44E4-8E68-DCD5A83D2293}"/>
              </a:ext>
            </a:extLst>
          </p:cNvPr>
          <p:cNvSpPr>
            <a:spLocks noGrp="1"/>
          </p:cNvSpPr>
          <p:nvPr>
            <p:ph type="title"/>
          </p:nvPr>
        </p:nvSpPr>
        <p:spPr/>
        <p:txBody>
          <a:bodyPr/>
          <a:lstStyle/>
          <a:p>
            <a:r>
              <a:rPr lang="es-ES" dirty="0"/>
              <a:t>LOCALIZACIÓN</a:t>
            </a:r>
          </a:p>
        </p:txBody>
      </p:sp>
      <p:sp>
        <p:nvSpPr>
          <p:cNvPr id="3" name="Marcador de contenido 2">
            <a:extLst>
              <a:ext uri="{FF2B5EF4-FFF2-40B4-BE49-F238E27FC236}">
                <a16:creationId xmlns:a16="http://schemas.microsoft.com/office/drawing/2014/main" id="{30DC161D-597B-48A4-8207-789996E3EFC3}"/>
              </a:ext>
            </a:extLst>
          </p:cNvPr>
          <p:cNvSpPr>
            <a:spLocks noGrp="1"/>
          </p:cNvSpPr>
          <p:nvPr>
            <p:ph idx="1"/>
          </p:nvPr>
        </p:nvSpPr>
        <p:spPr/>
        <p:txBody>
          <a:bodyPr/>
          <a:lstStyle/>
          <a:p>
            <a:endParaRPr lang="es-ES" dirty="0"/>
          </a:p>
        </p:txBody>
      </p:sp>
      <p:pic>
        <p:nvPicPr>
          <p:cNvPr id="7" name="Imagen 6">
            <a:extLst>
              <a:ext uri="{FF2B5EF4-FFF2-40B4-BE49-F238E27FC236}">
                <a16:creationId xmlns:a16="http://schemas.microsoft.com/office/drawing/2014/main" id="{7B70FBEE-0E3D-4E36-9E11-DC8CF31CDF77}"/>
              </a:ext>
            </a:extLst>
          </p:cNvPr>
          <p:cNvPicPr>
            <a:picLocks noChangeAspect="1"/>
          </p:cNvPicPr>
          <p:nvPr/>
        </p:nvPicPr>
        <p:blipFill>
          <a:blip r:embed="rId2"/>
          <a:stretch>
            <a:fillRect/>
          </a:stretch>
        </p:blipFill>
        <p:spPr>
          <a:xfrm>
            <a:off x="6095999" y="2028974"/>
            <a:ext cx="5853665" cy="4381838"/>
          </a:xfrm>
          <a:prstGeom prst="rect">
            <a:avLst/>
          </a:prstGeom>
        </p:spPr>
      </p:pic>
      <p:pic>
        <p:nvPicPr>
          <p:cNvPr id="9" name="Imagen 8">
            <a:extLst>
              <a:ext uri="{FF2B5EF4-FFF2-40B4-BE49-F238E27FC236}">
                <a16:creationId xmlns:a16="http://schemas.microsoft.com/office/drawing/2014/main" id="{FAC13800-C01D-492A-8740-BB2E268289D7}"/>
              </a:ext>
            </a:extLst>
          </p:cNvPr>
          <p:cNvPicPr>
            <a:picLocks noChangeAspect="1"/>
          </p:cNvPicPr>
          <p:nvPr/>
        </p:nvPicPr>
        <p:blipFill>
          <a:blip r:embed="rId3"/>
          <a:stretch>
            <a:fillRect/>
          </a:stretch>
        </p:blipFill>
        <p:spPr>
          <a:xfrm>
            <a:off x="145124" y="2028975"/>
            <a:ext cx="5831998" cy="4381837"/>
          </a:xfrm>
          <a:prstGeom prst="rect">
            <a:avLst/>
          </a:prstGeom>
        </p:spPr>
      </p:pic>
    </p:spTree>
    <p:extLst>
      <p:ext uri="{BB962C8B-B14F-4D97-AF65-F5344CB8AC3E}">
        <p14:creationId xmlns:p14="http://schemas.microsoft.com/office/powerpoint/2010/main" val="988495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A2518E-658B-4022-BB99-95F17883DA08}"/>
              </a:ext>
            </a:extLst>
          </p:cNvPr>
          <p:cNvSpPr>
            <a:spLocks noGrp="1"/>
          </p:cNvSpPr>
          <p:nvPr>
            <p:ph type="title"/>
          </p:nvPr>
        </p:nvSpPr>
        <p:spPr/>
        <p:txBody>
          <a:bodyPr/>
          <a:lstStyle/>
          <a:p>
            <a:r>
              <a:rPr lang="es-ES" dirty="0"/>
              <a:t>LOCALIZACIÓN</a:t>
            </a:r>
          </a:p>
        </p:txBody>
      </p:sp>
      <p:pic>
        <p:nvPicPr>
          <p:cNvPr id="5" name="Imagen 4">
            <a:extLst>
              <a:ext uri="{FF2B5EF4-FFF2-40B4-BE49-F238E27FC236}">
                <a16:creationId xmlns:a16="http://schemas.microsoft.com/office/drawing/2014/main" id="{4ECED281-A6A3-41D9-83BF-2EC80A408CCD}"/>
              </a:ext>
            </a:extLst>
          </p:cNvPr>
          <p:cNvPicPr>
            <a:picLocks noChangeAspect="1"/>
          </p:cNvPicPr>
          <p:nvPr/>
        </p:nvPicPr>
        <p:blipFill>
          <a:blip r:embed="rId2"/>
          <a:stretch>
            <a:fillRect/>
          </a:stretch>
        </p:blipFill>
        <p:spPr>
          <a:xfrm>
            <a:off x="1296141" y="2277116"/>
            <a:ext cx="9599715" cy="4386331"/>
          </a:xfrm>
          <a:prstGeom prst="rect">
            <a:avLst/>
          </a:prstGeom>
        </p:spPr>
      </p:pic>
    </p:spTree>
    <p:extLst>
      <p:ext uri="{BB962C8B-B14F-4D97-AF65-F5344CB8AC3E}">
        <p14:creationId xmlns:p14="http://schemas.microsoft.com/office/powerpoint/2010/main" val="319021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D8C99-99CA-4218-AD01-564C5FF23C61}"/>
              </a:ext>
            </a:extLst>
          </p:cNvPr>
          <p:cNvSpPr>
            <a:spLocks noGrp="1"/>
          </p:cNvSpPr>
          <p:nvPr>
            <p:ph type="title"/>
          </p:nvPr>
        </p:nvSpPr>
        <p:spPr/>
        <p:txBody>
          <a:bodyPr/>
          <a:lstStyle/>
          <a:p>
            <a:r>
              <a:rPr lang="es-ES" dirty="0"/>
              <a:t>PRESENTACIÓN DEL PROYECTO</a:t>
            </a:r>
          </a:p>
        </p:txBody>
      </p:sp>
      <p:sp>
        <p:nvSpPr>
          <p:cNvPr id="3" name="Marcador de contenido 2">
            <a:extLst>
              <a:ext uri="{FF2B5EF4-FFF2-40B4-BE49-F238E27FC236}">
                <a16:creationId xmlns:a16="http://schemas.microsoft.com/office/drawing/2014/main" id="{0E706F85-6AAE-460E-9267-12AD1F3E71E1}"/>
              </a:ext>
            </a:extLst>
          </p:cNvPr>
          <p:cNvSpPr>
            <a:spLocks noGrp="1"/>
          </p:cNvSpPr>
          <p:nvPr>
            <p:ph idx="1"/>
          </p:nvPr>
        </p:nvSpPr>
        <p:spPr/>
        <p:txBody>
          <a:bodyPr/>
          <a:lstStyle/>
          <a:p>
            <a:pPr marL="0" indent="0">
              <a:buNone/>
            </a:pPr>
            <a:r>
              <a:rPr lang="es-ES" u="sng" dirty="0"/>
              <a:t>Nombre:</a:t>
            </a:r>
            <a:r>
              <a:rPr lang="es-ES" dirty="0"/>
              <a:t> </a:t>
            </a:r>
            <a:r>
              <a:rPr lang="es-ES" i="1" dirty="0" err="1"/>
              <a:t>Bike</a:t>
            </a:r>
            <a:r>
              <a:rPr lang="es-ES" i="1" dirty="0"/>
              <a:t> &amp; </a:t>
            </a:r>
            <a:r>
              <a:rPr lang="es-ES" i="1" dirty="0" err="1"/>
              <a:t>Fun</a:t>
            </a:r>
            <a:endParaRPr lang="es-ES" i="1" dirty="0"/>
          </a:p>
          <a:p>
            <a:pPr marL="0" indent="0">
              <a:buNone/>
            </a:pPr>
            <a:r>
              <a:rPr lang="es-ES" u="sng" dirty="0"/>
              <a:t>Localización:</a:t>
            </a:r>
            <a:r>
              <a:rPr lang="es-ES" dirty="0"/>
              <a:t> </a:t>
            </a:r>
            <a:r>
              <a:rPr lang="es-ES" dirty="0" err="1"/>
              <a:t>Encamp</a:t>
            </a:r>
            <a:r>
              <a:rPr lang="es-ES" dirty="0"/>
              <a:t>, Andorra</a:t>
            </a:r>
          </a:p>
          <a:p>
            <a:pPr marL="0" indent="0">
              <a:buNone/>
            </a:pPr>
            <a:r>
              <a:rPr lang="es-ES" u="sng" dirty="0"/>
              <a:t>Fecha de Inicio:</a:t>
            </a:r>
            <a:r>
              <a:rPr lang="es-ES" dirty="0"/>
              <a:t> 2 Mayo de 2023</a:t>
            </a:r>
          </a:p>
          <a:p>
            <a:pPr marL="0" indent="0">
              <a:buNone/>
            </a:pPr>
            <a:r>
              <a:rPr lang="es-ES" dirty="0"/>
              <a:t>Empresa dedicada al Ciclismo con los siguientes productos/Servicios</a:t>
            </a:r>
          </a:p>
          <a:p>
            <a:r>
              <a:rPr lang="es-ES" dirty="0"/>
              <a:t>Alquiler de Bicicletas</a:t>
            </a:r>
          </a:p>
          <a:p>
            <a:r>
              <a:rPr lang="es-ES" i="1" dirty="0">
                <a:solidFill>
                  <a:srgbClr val="FF0000"/>
                </a:solidFill>
              </a:rPr>
              <a:t>Guía de Rutas</a:t>
            </a:r>
          </a:p>
          <a:p>
            <a:r>
              <a:rPr lang="es-ES" dirty="0"/>
              <a:t>Club Social</a:t>
            </a:r>
          </a:p>
        </p:txBody>
      </p:sp>
    </p:spTree>
    <p:extLst>
      <p:ext uri="{BB962C8B-B14F-4D97-AF65-F5344CB8AC3E}">
        <p14:creationId xmlns:p14="http://schemas.microsoft.com/office/powerpoint/2010/main" val="877495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5B669-3CE1-46F3-9251-68869358DCCD}"/>
              </a:ext>
            </a:extLst>
          </p:cNvPr>
          <p:cNvSpPr>
            <a:spLocks noGrp="1"/>
          </p:cNvSpPr>
          <p:nvPr>
            <p:ph type="title"/>
          </p:nvPr>
        </p:nvSpPr>
        <p:spPr/>
        <p:txBody>
          <a:bodyPr/>
          <a:lstStyle/>
          <a:p>
            <a:r>
              <a:rPr lang="es-ES" dirty="0"/>
              <a:t>PUBLICIDAD</a:t>
            </a:r>
          </a:p>
        </p:txBody>
      </p:sp>
      <p:sp>
        <p:nvSpPr>
          <p:cNvPr id="3" name="Marcador de contenido 2">
            <a:extLst>
              <a:ext uri="{FF2B5EF4-FFF2-40B4-BE49-F238E27FC236}">
                <a16:creationId xmlns:a16="http://schemas.microsoft.com/office/drawing/2014/main" id="{F1199608-5B1D-44C4-A993-783072CC3ACB}"/>
              </a:ext>
            </a:extLst>
          </p:cNvPr>
          <p:cNvSpPr>
            <a:spLocks noGrp="1"/>
          </p:cNvSpPr>
          <p:nvPr>
            <p:ph idx="1"/>
          </p:nvPr>
        </p:nvSpPr>
        <p:spPr/>
        <p:txBody>
          <a:bodyPr/>
          <a:lstStyle/>
          <a:p>
            <a:r>
              <a:rPr lang="es-ES" u="sng" dirty="0"/>
              <a:t>RRSS</a:t>
            </a:r>
            <a:r>
              <a:rPr lang="es-ES" dirty="0"/>
              <a:t>: Abriendo perfiles en las principales redes sociales (Instagram, Facebook y </a:t>
            </a:r>
            <a:r>
              <a:rPr lang="es-ES" dirty="0" err="1"/>
              <a:t>Tik</a:t>
            </a:r>
            <a:r>
              <a:rPr lang="es-ES" dirty="0"/>
              <a:t> </a:t>
            </a:r>
            <a:r>
              <a:rPr lang="es-ES" dirty="0" err="1"/>
              <a:t>Tok</a:t>
            </a:r>
            <a:r>
              <a:rPr lang="es-ES" dirty="0"/>
              <a:t>) mostrando nuestros servicios.</a:t>
            </a:r>
          </a:p>
          <a:p>
            <a:r>
              <a:rPr lang="es-ES" u="sng" dirty="0"/>
              <a:t>PÁGINA WEB</a:t>
            </a:r>
            <a:r>
              <a:rPr lang="es-ES" dirty="0"/>
              <a:t>: La página web se llamará “</a:t>
            </a:r>
            <a:r>
              <a:rPr lang="es-ES" dirty="0" err="1"/>
              <a:t>bikeandfun</a:t>
            </a:r>
            <a:r>
              <a:rPr lang="es-ES" dirty="0"/>
              <a:t>” y tendrá los dominios .es, .</a:t>
            </a:r>
            <a:r>
              <a:rPr lang="es-ES" dirty="0" err="1"/>
              <a:t>fr</a:t>
            </a:r>
            <a:r>
              <a:rPr lang="es-ES" dirty="0"/>
              <a:t> y </a:t>
            </a:r>
            <a:r>
              <a:rPr lang="es-ES" dirty="0" err="1"/>
              <a:t>.net</a:t>
            </a:r>
            <a:r>
              <a:rPr lang="es-ES" dirty="0"/>
              <a:t> para situarse en los buscadores Francés y Español, que son nuestro público objetivo.</a:t>
            </a:r>
          </a:p>
          <a:p>
            <a:pPr marL="360363" indent="0">
              <a:buNone/>
            </a:pPr>
            <a:r>
              <a:rPr lang="es-ES" dirty="0"/>
              <a:t>Además, la página web contará con un lugar para realizar reservas de material de alquiler y rutas.</a:t>
            </a:r>
          </a:p>
          <a:p>
            <a:r>
              <a:rPr lang="es-ES" u="sng" dirty="0"/>
              <a:t>FÍSICO</a:t>
            </a:r>
            <a:r>
              <a:rPr lang="es-ES" dirty="0"/>
              <a:t>: cartel publicitario cerca del local en la carretera principal del país o en una de menor importancia si en la primera no fuese posible</a:t>
            </a:r>
          </a:p>
        </p:txBody>
      </p:sp>
    </p:spTree>
    <p:extLst>
      <p:ext uri="{BB962C8B-B14F-4D97-AF65-F5344CB8AC3E}">
        <p14:creationId xmlns:p14="http://schemas.microsoft.com/office/powerpoint/2010/main" val="4268430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FF147-E590-45A2-9387-C61109452C27}"/>
              </a:ext>
            </a:extLst>
          </p:cNvPr>
          <p:cNvSpPr>
            <a:spLocks noGrp="1"/>
          </p:cNvSpPr>
          <p:nvPr>
            <p:ph type="title"/>
          </p:nvPr>
        </p:nvSpPr>
        <p:spPr/>
        <p:txBody>
          <a:bodyPr/>
          <a:lstStyle/>
          <a:p>
            <a:r>
              <a:rPr lang="es-ES" dirty="0"/>
              <a:t>AMBIENTACIÓN EN EL PUNTO DE VENTA</a:t>
            </a:r>
          </a:p>
        </p:txBody>
      </p:sp>
      <p:sp>
        <p:nvSpPr>
          <p:cNvPr id="3" name="Marcador de contenido 2">
            <a:extLst>
              <a:ext uri="{FF2B5EF4-FFF2-40B4-BE49-F238E27FC236}">
                <a16:creationId xmlns:a16="http://schemas.microsoft.com/office/drawing/2014/main" id="{75A7D0FD-36C7-4CB7-B6FF-5FD2EC334D8A}"/>
              </a:ext>
            </a:extLst>
          </p:cNvPr>
          <p:cNvSpPr>
            <a:spLocks noGrp="1"/>
          </p:cNvSpPr>
          <p:nvPr>
            <p:ph idx="1"/>
          </p:nvPr>
        </p:nvSpPr>
        <p:spPr/>
        <p:txBody>
          <a:bodyPr/>
          <a:lstStyle/>
          <a:p>
            <a:pPr marL="0" indent="0">
              <a:buNone/>
            </a:pPr>
            <a:r>
              <a:rPr lang="es-ES" sz="2800" u="sng" dirty="0"/>
              <a:t>RÓTULO: Nombre, Logo y Lema de la empresa</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pic>
        <p:nvPicPr>
          <p:cNvPr id="6" name="image2.png">
            <a:extLst>
              <a:ext uri="{FF2B5EF4-FFF2-40B4-BE49-F238E27FC236}">
                <a16:creationId xmlns:a16="http://schemas.microsoft.com/office/drawing/2014/main" id="{C11DC507-89B7-461D-A53B-7834A1372788}"/>
              </a:ext>
            </a:extLst>
          </p:cNvPr>
          <p:cNvPicPr/>
          <p:nvPr/>
        </p:nvPicPr>
        <p:blipFill>
          <a:blip r:embed="rId2"/>
          <a:srcRect/>
          <a:stretch>
            <a:fillRect/>
          </a:stretch>
        </p:blipFill>
        <p:spPr>
          <a:xfrm>
            <a:off x="1428687" y="2798370"/>
            <a:ext cx="9334623" cy="3060428"/>
          </a:xfrm>
          <a:prstGeom prst="rect">
            <a:avLst/>
          </a:prstGeom>
          <a:ln/>
        </p:spPr>
      </p:pic>
    </p:spTree>
    <p:extLst>
      <p:ext uri="{BB962C8B-B14F-4D97-AF65-F5344CB8AC3E}">
        <p14:creationId xmlns:p14="http://schemas.microsoft.com/office/powerpoint/2010/main" val="332568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5493F-1B19-476A-998D-49B4C52F8D87}"/>
              </a:ext>
            </a:extLst>
          </p:cNvPr>
          <p:cNvSpPr>
            <a:spLocks noGrp="1"/>
          </p:cNvSpPr>
          <p:nvPr>
            <p:ph type="title"/>
          </p:nvPr>
        </p:nvSpPr>
        <p:spPr/>
        <p:txBody>
          <a:bodyPr/>
          <a:lstStyle/>
          <a:p>
            <a:r>
              <a:rPr lang="es-ES" dirty="0"/>
              <a:t>AMBIENTACIÓN EN EL PUNTO DE VENTA</a:t>
            </a:r>
          </a:p>
        </p:txBody>
      </p:sp>
      <p:sp>
        <p:nvSpPr>
          <p:cNvPr id="3" name="Marcador de contenido 2">
            <a:extLst>
              <a:ext uri="{FF2B5EF4-FFF2-40B4-BE49-F238E27FC236}">
                <a16:creationId xmlns:a16="http://schemas.microsoft.com/office/drawing/2014/main" id="{E843C5F3-1313-420F-A292-599F65E5F01F}"/>
              </a:ext>
            </a:extLst>
          </p:cNvPr>
          <p:cNvSpPr>
            <a:spLocks noGrp="1"/>
          </p:cNvSpPr>
          <p:nvPr>
            <p:ph idx="1"/>
          </p:nvPr>
        </p:nvSpPr>
        <p:spPr/>
        <p:txBody>
          <a:bodyPr>
            <a:normAutofit/>
          </a:bodyPr>
          <a:lstStyle/>
          <a:p>
            <a:pPr marL="0" indent="0">
              <a:buNone/>
            </a:pPr>
            <a:endParaRPr lang="es-ES" sz="2000" u="sng" dirty="0"/>
          </a:p>
          <a:p>
            <a:pPr marL="0" indent="0">
              <a:buNone/>
            </a:pPr>
            <a:r>
              <a:rPr lang="es-ES" sz="2000" u="sng" dirty="0"/>
              <a:t>Algunos Posters de las bicicletas que alquilamos y de nuestros proveedores de material ciclista</a:t>
            </a:r>
          </a:p>
          <a:p>
            <a:pPr marL="0" indent="0">
              <a:buNone/>
            </a:pPr>
            <a:r>
              <a:rPr lang="es-ES" sz="2000" u="sng" dirty="0"/>
              <a:t>Ejemplo:</a:t>
            </a:r>
          </a:p>
          <a:p>
            <a:pPr marL="0" indent="0">
              <a:buNone/>
            </a:pPr>
            <a:endParaRPr lang="es-ES" sz="2000" u="sng" dirty="0"/>
          </a:p>
          <a:p>
            <a:pPr marL="0" indent="0">
              <a:buNone/>
            </a:pPr>
            <a:endParaRPr lang="es-ES" sz="2000" u="sng" dirty="0"/>
          </a:p>
          <a:p>
            <a:pPr marL="0" indent="0">
              <a:buNone/>
            </a:pPr>
            <a:endParaRPr lang="es-ES" sz="2000" u="sng" dirty="0"/>
          </a:p>
          <a:p>
            <a:pPr marL="0" indent="0">
              <a:buNone/>
            </a:pPr>
            <a:endParaRPr lang="es-ES" sz="2000" u="sng" dirty="0"/>
          </a:p>
          <a:p>
            <a:pPr marL="0" indent="0">
              <a:buNone/>
            </a:pPr>
            <a:endParaRPr lang="es-ES" sz="2000" u="sng" dirty="0"/>
          </a:p>
          <a:p>
            <a:pPr marL="0" indent="0">
              <a:buNone/>
            </a:pPr>
            <a:endParaRPr lang="es-ES" sz="2000" u="sng" dirty="0"/>
          </a:p>
          <a:p>
            <a:pPr marL="0" indent="0">
              <a:buNone/>
            </a:pPr>
            <a:endParaRPr lang="es-ES" sz="2000" u="sng" dirty="0"/>
          </a:p>
        </p:txBody>
      </p:sp>
      <p:pic>
        <p:nvPicPr>
          <p:cNvPr id="5" name="Imagen 4">
            <a:extLst>
              <a:ext uri="{FF2B5EF4-FFF2-40B4-BE49-F238E27FC236}">
                <a16:creationId xmlns:a16="http://schemas.microsoft.com/office/drawing/2014/main" id="{11650053-57C5-43E6-8D42-032126836186}"/>
              </a:ext>
            </a:extLst>
          </p:cNvPr>
          <p:cNvPicPr>
            <a:picLocks noChangeAspect="1"/>
          </p:cNvPicPr>
          <p:nvPr/>
        </p:nvPicPr>
        <p:blipFill>
          <a:blip r:embed="rId2"/>
          <a:stretch>
            <a:fillRect/>
          </a:stretch>
        </p:blipFill>
        <p:spPr>
          <a:xfrm>
            <a:off x="189847" y="3429000"/>
            <a:ext cx="2994524" cy="1660008"/>
          </a:xfrm>
          <a:prstGeom prst="rect">
            <a:avLst/>
          </a:prstGeom>
        </p:spPr>
      </p:pic>
      <p:pic>
        <p:nvPicPr>
          <p:cNvPr id="7" name="Imagen 6">
            <a:extLst>
              <a:ext uri="{FF2B5EF4-FFF2-40B4-BE49-F238E27FC236}">
                <a16:creationId xmlns:a16="http://schemas.microsoft.com/office/drawing/2014/main" id="{4EC3267C-1644-412F-8640-8D0C9A1C2210}"/>
              </a:ext>
            </a:extLst>
          </p:cNvPr>
          <p:cNvPicPr>
            <a:picLocks noChangeAspect="1"/>
          </p:cNvPicPr>
          <p:nvPr/>
        </p:nvPicPr>
        <p:blipFill>
          <a:blip r:embed="rId3"/>
          <a:stretch>
            <a:fillRect/>
          </a:stretch>
        </p:blipFill>
        <p:spPr>
          <a:xfrm>
            <a:off x="4508470" y="3429000"/>
            <a:ext cx="2575430" cy="1474253"/>
          </a:xfrm>
          <a:prstGeom prst="rect">
            <a:avLst/>
          </a:prstGeom>
        </p:spPr>
      </p:pic>
      <p:pic>
        <p:nvPicPr>
          <p:cNvPr id="9" name="Imagen 8">
            <a:extLst>
              <a:ext uri="{FF2B5EF4-FFF2-40B4-BE49-F238E27FC236}">
                <a16:creationId xmlns:a16="http://schemas.microsoft.com/office/drawing/2014/main" id="{A0E173A8-ACDD-4501-9129-042C92EF195C}"/>
              </a:ext>
            </a:extLst>
          </p:cNvPr>
          <p:cNvPicPr>
            <a:picLocks noChangeAspect="1"/>
          </p:cNvPicPr>
          <p:nvPr/>
        </p:nvPicPr>
        <p:blipFill>
          <a:blip r:embed="rId4"/>
          <a:stretch>
            <a:fillRect/>
          </a:stretch>
        </p:blipFill>
        <p:spPr>
          <a:xfrm>
            <a:off x="8102284" y="3233293"/>
            <a:ext cx="1810693" cy="1810693"/>
          </a:xfrm>
          <a:prstGeom prst="rect">
            <a:avLst/>
          </a:prstGeom>
        </p:spPr>
      </p:pic>
      <p:pic>
        <p:nvPicPr>
          <p:cNvPr id="11" name="Imagen 10">
            <a:extLst>
              <a:ext uri="{FF2B5EF4-FFF2-40B4-BE49-F238E27FC236}">
                <a16:creationId xmlns:a16="http://schemas.microsoft.com/office/drawing/2014/main" id="{E44BCBD9-4571-4BE3-98A4-A1DA6481D3EC}"/>
              </a:ext>
            </a:extLst>
          </p:cNvPr>
          <p:cNvPicPr>
            <a:picLocks noChangeAspect="1"/>
          </p:cNvPicPr>
          <p:nvPr/>
        </p:nvPicPr>
        <p:blipFill>
          <a:blip r:embed="rId5"/>
          <a:stretch>
            <a:fillRect/>
          </a:stretch>
        </p:blipFill>
        <p:spPr>
          <a:xfrm>
            <a:off x="310983" y="5337018"/>
            <a:ext cx="2752253" cy="1520982"/>
          </a:xfrm>
          <a:prstGeom prst="rect">
            <a:avLst/>
          </a:prstGeom>
        </p:spPr>
      </p:pic>
      <p:pic>
        <p:nvPicPr>
          <p:cNvPr id="13" name="Imagen 12">
            <a:extLst>
              <a:ext uri="{FF2B5EF4-FFF2-40B4-BE49-F238E27FC236}">
                <a16:creationId xmlns:a16="http://schemas.microsoft.com/office/drawing/2014/main" id="{17977607-994C-4ED8-844A-22DCFEB532F6}"/>
              </a:ext>
            </a:extLst>
          </p:cNvPr>
          <p:cNvPicPr>
            <a:picLocks noChangeAspect="1"/>
          </p:cNvPicPr>
          <p:nvPr/>
        </p:nvPicPr>
        <p:blipFill>
          <a:blip r:embed="rId6"/>
          <a:stretch>
            <a:fillRect/>
          </a:stretch>
        </p:blipFill>
        <p:spPr>
          <a:xfrm>
            <a:off x="4508470" y="5848635"/>
            <a:ext cx="5106154" cy="814812"/>
          </a:xfrm>
          <a:prstGeom prst="rect">
            <a:avLst/>
          </a:prstGeom>
        </p:spPr>
      </p:pic>
    </p:spTree>
    <p:extLst>
      <p:ext uri="{BB962C8B-B14F-4D97-AF65-F5344CB8AC3E}">
        <p14:creationId xmlns:p14="http://schemas.microsoft.com/office/powerpoint/2010/main" val="2186241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FF94D-E3BB-460E-97C7-32CF53BFE728}"/>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41D249F0-1963-43AA-A832-7B270BAE2E50}"/>
              </a:ext>
            </a:extLst>
          </p:cNvPr>
          <p:cNvSpPr>
            <a:spLocks noGrp="1"/>
          </p:cNvSpPr>
          <p:nvPr>
            <p:ph idx="1"/>
          </p:nvPr>
        </p:nvSpPr>
        <p:spPr/>
        <p:txBody>
          <a:bodyPr/>
          <a:lstStyle/>
          <a:p>
            <a:r>
              <a:rPr lang="es-ES" u="sng" dirty="0"/>
              <a:t>Carteles con las ofertas disponibles en cada momento y servicios que ofrecemos</a:t>
            </a:r>
          </a:p>
        </p:txBody>
      </p:sp>
    </p:spTree>
    <p:extLst>
      <p:ext uri="{BB962C8B-B14F-4D97-AF65-F5344CB8AC3E}">
        <p14:creationId xmlns:p14="http://schemas.microsoft.com/office/powerpoint/2010/main" val="199135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11A60-47AC-43A3-A8B3-A96ACAA8BCDE}"/>
              </a:ext>
            </a:extLst>
          </p:cNvPr>
          <p:cNvSpPr>
            <a:spLocks noGrp="1"/>
          </p:cNvSpPr>
          <p:nvPr>
            <p:ph type="title"/>
          </p:nvPr>
        </p:nvSpPr>
        <p:spPr/>
        <p:txBody>
          <a:bodyPr/>
          <a:lstStyle/>
          <a:p>
            <a:r>
              <a:rPr lang="es-ES" dirty="0"/>
              <a:t>ATENCIÓN AL CLIENTE</a:t>
            </a:r>
          </a:p>
        </p:txBody>
      </p:sp>
      <p:sp>
        <p:nvSpPr>
          <p:cNvPr id="3" name="Marcador de contenido 2">
            <a:extLst>
              <a:ext uri="{FF2B5EF4-FFF2-40B4-BE49-F238E27FC236}">
                <a16:creationId xmlns:a16="http://schemas.microsoft.com/office/drawing/2014/main" id="{653132A5-69E0-4FD6-B4A3-AB95CF527D20}"/>
              </a:ext>
            </a:extLst>
          </p:cNvPr>
          <p:cNvSpPr>
            <a:spLocks noGrp="1"/>
          </p:cNvSpPr>
          <p:nvPr>
            <p:ph idx="1"/>
          </p:nvPr>
        </p:nvSpPr>
        <p:spPr/>
        <p:txBody>
          <a:bodyPr>
            <a:normAutofit/>
          </a:bodyPr>
          <a:lstStyle/>
          <a:p>
            <a:r>
              <a:rPr lang="es-ES" sz="2800" u="sng" dirty="0"/>
              <a:t>QUEJAS Y RECLAMACIONES:</a:t>
            </a:r>
          </a:p>
          <a:p>
            <a:pPr marL="360363" indent="0">
              <a:buNone/>
            </a:pPr>
            <a:r>
              <a:rPr lang="es-ES" sz="2800" dirty="0"/>
              <a:t>Se guardarán en la caja dedicada a estas y al final del mes se leerán para ver en qué mejorar.</a:t>
            </a:r>
          </a:p>
          <a:p>
            <a:r>
              <a:rPr lang="es-ES" sz="2800" u="sng" dirty="0"/>
              <a:t>ATENCIÓN TELEFÓNICA:</a:t>
            </a:r>
          </a:p>
          <a:p>
            <a:pPr marL="360363" indent="0">
              <a:buNone/>
            </a:pPr>
            <a:r>
              <a:rPr lang="es-ES" sz="2800" dirty="0"/>
              <a:t>Se atenderá al cliente con el teléfono del local.</a:t>
            </a:r>
          </a:p>
        </p:txBody>
      </p:sp>
    </p:spTree>
    <p:extLst>
      <p:ext uri="{BB962C8B-B14F-4D97-AF65-F5344CB8AC3E}">
        <p14:creationId xmlns:p14="http://schemas.microsoft.com/office/powerpoint/2010/main" val="2822649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5524BF-CB8D-4E20-B339-1E67F5EEA833}"/>
              </a:ext>
            </a:extLst>
          </p:cNvPr>
          <p:cNvSpPr>
            <a:spLocks noGrp="1"/>
          </p:cNvSpPr>
          <p:nvPr>
            <p:ph type="title"/>
          </p:nvPr>
        </p:nvSpPr>
        <p:spPr/>
        <p:txBody>
          <a:bodyPr/>
          <a:lstStyle/>
          <a:p>
            <a:r>
              <a:rPr lang="es-ES" dirty="0"/>
              <a:t>FORMA JURÍDICA</a:t>
            </a:r>
          </a:p>
        </p:txBody>
      </p:sp>
      <p:sp>
        <p:nvSpPr>
          <p:cNvPr id="3" name="Marcador de contenido 2">
            <a:extLst>
              <a:ext uri="{FF2B5EF4-FFF2-40B4-BE49-F238E27FC236}">
                <a16:creationId xmlns:a16="http://schemas.microsoft.com/office/drawing/2014/main" id="{B511A72B-FE36-4675-975E-34E781F7FE69}"/>
              </a:ext>
            </a:extLst>
          </p:cNvPr>
          <p:cNvSpPr>
            <a:spLocks noGrp="1"/>
          </p:cNvSpPr>
          <p:nvPr>
            <p:ph idx="1"/>
          </p:nvPr>
        </p:nvSpPr>
        <p:spPr>
          <a:xfrm>
            <a:off x="818712" y="2222287"/>
            <a:ext cx="10554574" cy="4522897"/>
          </a:xfrm>
        </p:spPr>
        <p:txBody>
          <a:bodyPr/>
          <a:lstStyle/>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rPr>
              <a:t>La forma jurídica escogida para mi empresa va a ser una Sociedad Limitada Nueva Empresa (S.L.N.E) ya que ofrece ventajas como:</a:t>
            </a:r>
          </a:p>
          <a:p>
            <a:pPr lvl="0">
              <a:lnSpc>
                <a:spcPct val="107000"/>
              </a:lnSpc>
              <a:spcAft>
                <a:spcPts val="800"/>
              </a:spcAft>
              <a:buFont typeface="Arial" panose="020B0604020202020204" pitchFamily="34" charset="0"/>
              <a:buChar char="↑"/>
            </a:pPr>
            <a:r>
              <a:rPr lang="es-ES" sz="1800" dirty="0">
                <a:effectLst/>
                <a:latin typeface="Noto Sans Symbols"/>
                <a:ea typeface="Noto Sans Symbols"/>
                <a:cs typeface="Noto Sans Symbols"/>
              </a:rPr>
              <a:t>El capital mínimo para iniciar la empresa es de solo 3000€</a:t>
            </a:r>
          </a:p>
          <a:p>
            <a:pPr lvl="0">
              <a:lnSpc>
                <a:spcPct val="107000"/>
              </a:lnSpc>
              <a:spcAft>
                <a:spcPts val="800"/>
              </a:spcAft>
              <a:buFont typeface="Arial" panose="020B0604020202020204" pitchFamily="34" charset="0"/>
              <a:buChar char="↑"/>
            </a:pPr>
            <a:r>
              <a:rPr lang="es-ES" sz="1800" dirty="0">
                <a:effectLst/>
                <a:latin typeface="Noto Sans Symbols"/>
                <a:ea typeface="Noto Sans Symbols"/>
                <a:cs typeface="Noto Sans Symbols"/>
              </a:rPr>
              <a:t>La constitución de la empresa y la contabilidad de la misma es más simple que la de una Sociedad Limitada normal</a:t>
            </a:r>
          </a:p>
          <a:p>
            <a:pPr lvl="0">
              <a:lnSpc>
                <a:spcPct val="107000"/>
              </a:lnSpc>
              <a:spcAft>
                <a:spcPts val="800"/>
              </a:spcAft>
              <a:buFont typeface="Arial" panose="020B0604020202020204" pitchFamily="34" charset="0"/>
              <a:buChar char="↑"/>
            </a:pPr>
            <a:r>
              <a:rPr lang="es-ES" sz="1800" dirty="0">
                <a:effectLst/>
                <a:latin typeface="Noto Sans Symbols"/>
                <a:ea typeface="Noto Sans Symbols"/>
                <a:cs typeface="Noto Sans Symbols"/>
              </a:rPr>
              <a:t>La responsabilidad es Limitada</a:t>
            </a:r>
          </a:p>
          <a:p>
            <a:pPr marL="0" indent="0">
              <a:lnSpc>
                <a:spcPct val="107000"/>
              </a:lnSpc>
              <a:spcAft>
                <a:spcPts val="800"/>
              </a:spcAft>
              <a:buNone/>
            </a:pPr>
            <a:r>
              <a:rPr lang="es-ES" sz="1800" dirty="0">
                <a:effectLst/>
                <a:latin typeface="Calibri" panose="020F0502020204030204" pitchFamily="34" charset="0"/>
                <a:ea typeface="Calibri" panose="020F0502020204030204" pitchFamily="34" charset="0"/>
              </a:rPr>
              <a:t>Aunque existen ciertas desventajas como:</a:t>
            </a:r>
          </a:p>
          <a:p>
            <a:pPr lvl="0">
              <a:lnSpc>
                <a:spcPct val="107000"/>
              </a:lnSpc>
              <a:spcAft>
                <a:spcPts val="800"/>
              </a:spcAft>
              <a:buFont typeface="Arial" panose="020B0604020202020204" pitchFamily="34" charset="0"/>
              <a:buChar char="↓"/>
            </a:pPr>
            <a:r>
              <a:rPr lang="es-ES" sz="1800" dirty="0">
                <a:effectLst/>
                <a:latin typeface="Noto Sans Symbols"/>
                <a:ea typeface="Noto Sans Symbols"/>
                <a:cs typeface="Noto Sans Symbols"/>
              </a:rPr>
              <a:t>De vez en cuando hay que realizar auditorías</a:t>
            </a:r>
          </a:p>
          <a:p>
            <a:pPr lvl="0">
              <a:lnSpc>
                <a:spcPct val="107000"/>
              </a:lnSpc>
              <a:spcAft>
                <a:spcPts val="800"/>
              </a:spcAft>
              <a:buFont typeface="Arial" panose="020B0604020202020204" pitchFamily="34" charset="0"/>
              <a:buChar char="↓"/>
            </a:pPr>
            <a:r>
              <a:rPr lang="es-ES" sz="1800" dirty="0">
                <a:effectLst/>
                <a:latin typeface="Noto Sans Symbols"/>
                <a:ea typeface="Noto Sans Symbols"/>
                <a:cs typeface="Noto Sans Symbols"/>
              </a:rPr>
              <a:t>Al pedir préstamos se suele avalar con el patrimonio del propio empresario</a:t>
            </a:r>
          </a:p>
          <a:p>
            <a:endParaRPr lang="es-ES" dirty="0"/>
          </a:p>
        </p:txBody>
      </p:sp>
    </p:spTree>
    <p:extLst>
      <p:ext uri="{BB962C8B-B14F-4D97-AF65-F5344CB8AC3E}">
        <p14:creationId xmlns:p14="http://schemas.microsoft.com/office/powerpoint/2010/main" val="257474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94212-AABD-488B-A9E8-E9E2E7D53117}"/>
              </a:ext>
            </a:extLst>
          </p:cNvPr>
          <p:cNvSpPr>
            <a:spLocks noGrp="1"/>
          </p:cNvSpPr>
          <p:nvPr>
            <p:ph type="title"/>
          </p:nvPr>
        </p:nvSpPr>
        <p:spPr/>
        <p:txBody>
          <a:bodyPr/>
          <a:lstStyle/>
          <a:p>
            <a:r>
              <a:rPr lang="es-ES" dirty="0"/>
              <a:t>PLAN DE INVERSIONES</a:t>
            </a:r>
          </a:p>
        </p:txBody>
      </p:sp>
      <p:graphicFrame>
        <p:nvGraphicFramePr>
          <p:cNvPr id="4" name="Marcador de contenido 3">
            <a:extLst>
              <a:ext uri="{FF2B5EF4-FFF2-40B4-BE49-F238E27FC236}">
                <a16:creationId xmlns:a16="http://schemas.microsoft.com/office/drawing/2014/main" id="{54BF2830-5189-4735-945A-4909914E1B79}"/>
              </a:ext>
            </a:extLst>
          </p:cNvPr>
          <p:cNvGraphicFramePr>
            <a:graphicFrameLocks noGrp="1"/>
          </p:cNvGraphicFramePr>
          <p:nvPr>
            <p:ph idx="1"/>
            <p:extLst>
              <p:ext uri="{D42A27DB-BD31-4B8C-83A1-F6EECF244321}">
                <p14:modId xmlns:p14="http://schemas.microsoft.com/office/powerpoint/2010/main" val="3632240148"/>
              </p:ext>
            </p:extLst>
          </p:nvPr>
        </p:nvGraphicFramePr>
        <p:xfrm>
          <a:off x="810000" y="2268186"/>
          <a:ext cx="10571998" cy="4047622"/>
        </p:xfrm>
        <a:graphic>
          <a:graphicData uri="http://schemas.openxmlformats.org/drawingml/2006/table">
            <a:tbl>
              <a:tblPr bandRow="1">
                <a:solidFill>
                  <a:srgbClr val="FFFF00"/>
                </a:solidFill>
                <a:tableStyleId>{5C22544A-7EE6-4342-B048-85BDC9FD1C3A}</a:tableStyleId>
              </a:tblPr>
              <a:tblGrid>
                <a:gridCol w="5285999">
                  <a:extLst>
                    <a:ext uri="{9D8B030D-6E8A-4147-A177-3AD203B41FA5}">
                      <a16:colId xmlns:a16="http://schemas.microsoft.com/office/drawing/2014/main" val="696869547"/>
                    </a:ext>
                  </a:extLst>
                </a:gridCol>
                <a:gridCol w="5285999">
                  <a:extLst>
                    <a:ext uri="{9D8B030D-6E8A-4147-A177-3AD203B41FA5}">
                      <a16:colId xmlns:a16="http://schemas.microsoft.com/office/drawing/2014/main" val="2851359214"/>
                    </a:ext>
                  </a:extLst>
                </a:gridCol>
              </a:tblGrid>
              <a:tr h="303778">
                <a:tc>
                  <a:txBody>
                    <a:bodyPr/>
                    <a:lstStyle/>
                    <a:p>
                      <a:pPr>
                        <a:lnSpc>
                          <a:spcPct val="107000"/>
                        </a:lnSpc>
                        <a:spcAft>
                          <a:spcPts val="800"/>
                        </a:spcAft>
                      </a:pPr>
                      <a:r>
                        <a:rPr lang="es-ES" sz="1800" dirty="0">
                          <a:effectLst/>
                        </a:rPr>
                        <a:t>INVERSIONES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4">
                        <a:lumMod val="60000"/>
                        <a:lumOff val="40000"/>
                      </a:schemeClr>
                    </a:solidFill>
                  </a:tcPr>
                </a:tc>
                <a:tc>
                  <a:txBody>
                    <a:bodyPr/>
                    <a:lstStyle/>
                    <a:p>
                      <a:pPr>
                        <a:lnSpc>
                          <a:spcPct val="107000"/>
                        </a:lnSpc>
                        <a:spcAft>
                          <a:spcPts val="800"/>
                        </a:spcAft>
                      </a:pPr>
                      <a:r>
                        <a:rPr lang="es-ES" sz="1800" dirty="0">
                          <a:effectLst/>
                        </a:rPr>
                        <a:t>GASTOS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75000"/>
                      </a:schemeClr>
                    </a:solidFill>
                  </a:tcPr>
                </a:tc>
                <a:extLst>
                  <a:ext uri="{0D108BD9-81ED-4DB2-BD59-A6C34878D82A}">
                    <a16:rowId xmlns:a16="http://schemas.microsoft.com/office/drawing/2014/main" val="571050987"/>
                  </a:ext>
                </a:extLst>
              </a:tr>
              <a:tr h="623974">
                <a:tc>
                  <a:txBody>
                    <a:bodyPr/>
                    <a:lstStyle/>
                    <a:p>
                      <a:pPr>
                        <a:lnSpc>
                          <a:spcPct val="107000"/>
                        </a:lnSpc>
                        <a:spcAft>
                          <a:spcPts val="800"/>
                        </a:spcAft>
                      </a:pPr>
                      <a:r>
                        <a:rPr lang="es-ES" sz="1800" u="sng" dirty="0">
                          <a:effectLst/>
                        </a:rPr>
                        <a:t>Acondicionamiento del Local</a:t>
                      </a:r>
                      <a:r>
                        <a:rPr lang="es-ES" sz="1800" dirty="0">
                          <a:effectLst/>
                        </a:rPr>
                        <a:t>: 7.000€</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u="sng" dirty="0">
                          <a:effectLst/>
                        </a:rPr>
                        <a:t>Suministros bar</a:t>
                      </a:r>
                      <a:r>
                        <a:rPr lang="es-ES" sz="1800" dirty="0">
                          <a:effectLst/>
                        </a:rPr>
                        <a:t>: 435€ Cada 3 meses útiles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4118487531"/>
                  </a:ext>
                </a:extLst>
              </a:tr>
              <a:tr h="623974">
                <a:tc>
                  <a:txBody>
                    <a:bodyPr/>
                    <a:lstStyle/>
                    <a:p>
                      <a:pPr>
                        <a:lnSpc>
                          <a:spcPct val="107000"/>
                        </a:lnSpc>
                        <a:spcAft>
                          <a:spcPts val="800"/>
                        </a:spcAft>
                      </a:pPr>
                      <a:r>
                        <a:rPr lang="es-ES" sz="1800" u="sng">
                          <a:effectLst/>
                        </a:rPr>
                        <a:t>Mobiliario</a:t>
                      </a:r>
                      <a:r>
                        <a:rPr lang="es-ES" sz="1800">
                          <a:effectLst/>
                        </a:rPr>
                        <a:t>: 6.970€</a:t>
                      </a:r>
                      <a:endParaRPr lang="es-ES" sz="160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u="sng" dirty="0">
                          <a:effectLst/>
                        </a:rPr>
                        <a:t>Tasas Anuales de la S.L.</a:t>
                      </a:r>
                      <a:r>
                        <a:rPr lang="es-ES" sz="1800" dirty="0">
                          <a:effectLst/>
                        </a:rPr>
                        <a:t>: 800€/año</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541606047"/>
                  </a:ext>
                </a:extLst>
              </a:tr>
              <a:tr h="623974">
                <a:tc>
                  <a:txBody>
                    <a:bodyPr/>
                    <a:lstStyle/>
                    <a:p>
                      <a:pPr>
                        <a:lnSpc>
                          <a:spcPct val="107000"/>
                        </a:lnSpc>
                        <a:spcAft>
                          <a:spcPts val="800"/>
                        </a:spcAft>
                      </a:pPr>
                      <a:r>
                        <a:rPr lang="es-ES" sz="1800" u="sng" dirty="0">
                          <a:effectLst/>
                        </a:rPr>
                        <a:t>Alquiler del local</a:t>
                      </a:r>
                      <a:r>
                        <a:rPr lang="es-ES" sz="1800" dirty="0">
                          <a:effectLst/>
                        </a:rPr>
                        <a:t>: 3000 €/mes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u="sng" dirty="0">
                          <a:effectLst/>
                        </a:rPr>
                        <a:t>Constitución de la S.L</a:t>
                      </a:r>
                      <a:r>
                        <a:rPr lang="es-ES" sz="1800" dirty="0">
                          <a:effectLst/>
                        </a:rPr>
                        <a:t>: 6.000€</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450423284"/>
                  </a:ext>
                </a:extLst>
              </a:tr>
              <a:tr h="623974">
                <a:tc>
                  <a:txBody>
                    <a:bodyPr/>
                    <a:lstStyle/>
                    <a:p>
                      <a:pPr>
                        <a:lnSpc>
                          <a:spcPct val="107000"/>
                        </a:lnSpc>
                        <a:spcAft>
                          <a:spcPts val="800"/>
                        </a:spcAft>
                      </a:pPr>
                      <a:r>
                        <a:rPr lang="es-ES" sz="1800" u="sng">
                          <a:effectLst/>
                        </a:rPr>
                        <a:t>Bicicletas y Material</a:t>
                      </a:r>
                      <a:r>
                        <a:rPr lang="es-ES" sz="1800">
                          <a:effectLst/>
                        </a:rPr>
                        <a:t>: 15.465€</a:t>
                      </a:r>
                      <a:endParaRPr lang="es-ES" sz="160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dirty="0">
                          <a:effectLst/>
                        </a:rPr>
                        <a:t> </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3118681167"/>
                  </a:ext>
                </a:extLst>
              </a:tr>
              <a:tr h="303778">
                <a:tc>
                  <a:txBody>
                    <a:bodyPr/>
                    <a:lstStyle/>
                    <a:p>
                      <a:pPr>
                        <a:lnSpc>
                          <a:spcPct val="107000"/>
                        </a:lnSpc>
                        <a:spcAft>
                          <a:spcPts val="800"/>
                        </a:spcAft>
                      </a:pPr>
                      <a:r>
                        <a:rPr lang="es-ES" sz="1800" u="sng" dirty="0">
                          <a:effectLst/>
                        </a:rPr>
                        <a:t>Página Web</a:t>
                      </a:r>
                      <a:r>
                        <a:rPr lang="es-ES" sz="1800" dirty="0">
                          <a:effectLst/>
                        </a:rPr>
                        <a:t>: 50€/mes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u="sng" dirty="0">
                          <a:effectLst/>
                        </a:rPr>
                        <a:t>Gestoría</a:t>
                      </a:r>
                      <a:r>
                        <a:rPr lang="es-ES" sz="1800" dirty="0">
                          <a:effectLst/>
                        </a:rPr>
                        <a:t>: 200€/mes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735567222"/>
                  </a:ext>
                </a:extLst>
              </a:tr>
              <a:tr h="944170">
                <a:tc>
                  <a:txBody>
                    <a:bodyPr/>
                    <a:lstStyle/>
                    <a:p>
                      <a:pPr>
                        <a:lnSpc>
                          <a:spcPct val="107000"/>
                        </a:lnSpc>
                        <a:spcAft>
                          <a:spcPts val="800"/>
                        </a:spcAft>
                      </a:pPr>
                      <a:r>
                        <a:rPr lang="es-ES" sz="2000" dirty="0">
                          <a:effectLst/>
                        </a:rPr>
                        <a:t> </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4">
                        <a:lumMod val="20000"/>
                        <a:lumOff val="80000"/>
                      </a:schemeClr>
                    </a:solidFill>
                  </a:tcPr>
                </a:tc>
                <a:tc>
                  <a:txBody>
                    <a:bodyPr/>
                    <a:lstStyle/>
                    <a:p>
                      <a:pPr>
                        <a:lnSpc>
                          <a:spcPct val="107000"/>
                        </a:lnSpc>
                        <a:spcAft>
                          <a:spcPts val="800"/>
                        </a:spcAft>
                      </a:pPr>
                      <a:r>
                        <a:rPr lang="es-ES" sz="1800" u="sng" dirty="0">
                          <a:effectLst/>
                        </a:rPr>
                        <a:t>Suministros básicos (Agua, Luz, Gas, Electricidad y telefonía):</a:t>
                      </a:r>
                      <a:r>
                        <a:rPr lang="es-ES" sz="1800" dirty="0">
                          <a:effectLst/>
                        </a:rPr>
                        <a:t> 150€/mes</a:t>
                      </a:r>
                      <a:endParaRPr lang="es-ES" sz="1600" dirty="0">
                        <a:effectLst/>
                        <a:latin typeface="Calibri" panose="020F0502020204030204" pitchFamily="34" charset="0"/>
                        <a:ea typeface="Calibri" panose="020F0502020204030204" pitchFamily="34"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2073359654"/>
                  </a:ext>
                </a:extLst>
              </a:tr>
            </a:tbl>
          </a:graphicData>
        </a:graphic>
      </p:graphicFrame>
      <p:sp>
        <p:nvSpPr>
          <p:cNvPr id="5" name="CuadroTexto 4">
            <a:extLst>
              <a:ext uri="{FF2B5EF4-FFF2-40B4-BE49-F238E27FC236}">
                <a16:creationId xmlns:a16="http://schemas.microsoft.com/office/drawing/2014/main" id="{2D2962E1-812E-46BC-AECE-30D123A428AF}"/>
              </a:ext>
            </a:extLst>
          </p:cNvPr>
          <p:cNvSpPr txBox="1"/>
          <p:nvPr/>
        </p:nvSpPr>
        <p:spPr>
          <a:xfrm>
            <a:off x="810000" y="6410812"/>
            <a:ext cx="7098966" cy="400110"/>
          </a:xfrm>
          <a:prstGeom prst="rect">
            <a:avLst/>
          </a:prstGeom>
          <a:noFill/>
        </p:spPr>
        <p:txBody>
          <a:bodyPr wrap="square" rtlCol="0">
            <a:spAutoFit/>
          </a:bodyPr>
          <a:lstStyle/>
          <a:p>
            <a:r>
              <a:rPr lang="es-ES" sz="2000" dirty="0"/>
              <a:t>Desglose en el Documento de Word</a:t>
            </a:r>
          </a:p>
        </p:txBody>
      </p:sp>
    </p:spTree>
    <p:extLst>
      <p:ext uri="{BB962C8B-B14F-4D97-AF65-F5344CB8AC3E}">
        <p14:creationId xmlns:p14="http://schemas.microsoft.com/office/powerpoint/2010/main" val="3247333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4596EB-9145-4245-AAF0-0FEA861052E8}"/>
              </a:ext>
            </a:extLst>
          </p:cNvPr>
          <p:cNvSpPr>
            <a:spLocks noGrp="1"/>
          </p:cNvSpPr>
          <p:nvPr>
            <p:ph type="title"/>
          </p:nvPr>
        </p:nvSpPr>
        <p:spPr/>
        <p:txBody>
          <a:bodyPr/>
          <a:lstStyle/>
          <a:p>
            <a:r>
              <a:rPr lang="es-ES" dirty="0"/>
              <a:t>PLAN DE TESORERÍA</a:t>
            </a:r>
          </a:p>
        </p:txBody>
      </p:sp>
      <p:sp>
        <p:nvSpPr>
          <p:cNvPr id="3" name="Marcador de contenido 2">
            <a:extLst>
              <a:ext uri="{FF2B5EF4-FFF2-40B4-BE49-F238E27FC236}">
                <a16:creationId xmlns:a16="http://schemas.microsoft.com/office/drawing/2014/main" id="{F5A11F89-BCA0-401F-AC35-6019BD545E57}"/>
              </a:ext>
            </a:extLst>
          </p:cNvPr>
          <p:cNvSpPr>
            <a:spLocks noGrp="1"/>
          </p:cNvSpPr>
          <p:nvPr>
            <p:ph idx="1"/>
          </p:nvPr>
        </p:nvSpPr>
        <p:spPr>
          <a:xfrm>
            <a:off x="178129" y="2222287"/>
            <a:ext cx="11827823" cy="4522897"/>
          </a:xfrm>
        </p:spPr>
        <p:txBody>
          <a:bodyPr/>
          <a:lstStyle/>
          <a:p>
            <a:endParaRPr lang="es-ES" dirty="0"/>
          </a:p>
        </p:txBody>
      </p:sp>
    </p:spTree>
    <p:extLst>
      <p:ext uri="{BB962C8B-B14F-4D97-AF65-F5344CB8AC3E}">
        <p14:creationId xmlns:p14="http://schemas.microsoft.com/office/powerpoint/2010/main" val="3194190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015843-CA19-47E0-BF3B-847E21D2A3D4}"/>
              </a:ext>
            </a:extLst>
          </p:cNvPr>
          <p:cNvSpPr>
            <a:spLocks noGrp="1"/>
          </p:cNvSpPr>
          <p:nvPr>
            <p:ph type="title" idx="4294967295"/>
          </p:nvPr>
        </p:nvSpPr>
        <p:spPr>
          <a:xfrm>
            <a:off x="190006" y="0"/>
            <a:ext cx="6792686" cy="645659"/>
          </a:xfrm>
        </p:spPr>
        <p:txBody>
          <a:bodyPr/>
          <a:lstStyle/>
          <a:p>
            <a:r>
              <a:rPr lang="es-ES" sz="3600" dirty="0"/>
              <a:t>PLAN DE TESORERÍA (1er Año)</a:t>
            </a:r>
          </a:p>
        </p:txBody>
      </p:sp>
      <p:graphicFrame>
        <p:nvGraphicFramePr>
          <p:cNvPr id="4" name="Marcador de contenido 3">
            <a:extLst>
              <a:ext uri="{FF2B5EF4-FFF2-40B4-BE49-F238E27FC236}">
                <a16:creationId xmlns:a16="http://schemas.microsoft.com/office/drawing/2014/main" id="{29F74285-F819-404E-9F46-F1406C9FFBDB}"/>
              </a:ext>
            </a:extLst>
          </p:cNvPr>
          <p:cNvGraphicFramePr>
            <a:graphicFrameLocks noGrp="1"/>
          </p:cNvGraphicFramePr>
          <p:nvPr>
            <p:ph idx="4294967295"/>
            <p:extLst>
              <p:ext uri="{D42A27DB-BD31-4B8C-83A1-F6EECF244321}">
                <p14:modId xmlns:p14="http://schemas.microsoft.com/office/powerpoint/2010/main" val="3075615578"/>
              </p:ext>
            </p:extLst>
          </p:nvPr>
        </p:nvGraphicFramePr>
        <p:xfrm>
          <a:off x="190005" y="637748"/>
          <a:ext cx="11811989" cy="6099141"/>
        </p:xfrm>
        <a:graphic>
          <a:graphicData uri="http://schemas.openxmlformats.org/drawingml/2006/table">
            <a:tbl>
              <a:tblPr firstRow="1" firstCol="1" bandRow="1">
                <a:tableStyleId>{5C22544A-7EE6-4342-B048-85BDC9FD1C3A}</a:tableStyleId>
              </a:tblPr>
              <a:tblGrid>
                <a:gridCol w="2391921">
                  <a:extLst>
                    <a:ext uri="{9D8B030D-6E8A-4147-A177-3AD203B41FA5}">
                      <a16:colId xmlns:a16="http://schemas.microsoft.com/office/drawing/2014/main" val="1890163"/>
                    </a:ext>
                  </a:extLst>
                </a:gridCol>
                <a:gridCol w="1283433">
                  <a:extLst>
                    <a:ext uri="{9D8B030D-6E8A-4147-A177-3AD203B41FA5}">
                      <a16:colId xmlns:a16="http://schemas.microsoft.com/office/drawing/2014/main" val="2841104745"/>
                    </a:ext>
                  </a:extLst>
                </a:gridCol>
                <a:gridCol w="1355878">
                  <a:extLst>
                    <a:ext uri="{9D8B030D-6E8A-4147-A177-3AD203B41FA5}">
                      <a16:colId xmlns:a16="http://schemas.microsoft.com/office/drawing/2014/main" val="1428977442"/>
                    </a:ext>
                  </a:extLst>
                </a:gridCol>
                <a:gridCol w="1355878">
                  <a:extLst>
                    <a:ext uri="{9D8B030D-6E8A-4147-A177-3AD203B41FA5}">
                      <a16:colId xmlns:a16="http://schemas.microsoft.com/office/drawing/2014/main" val="3749752549"/>
                    </a:ext>
                  </a:extLst>
                </a:gridCol>
                <a:gridCol w="1355878">
                  <a:extLst>
                    <a:ext uri="{9D8B030D-6E8A-4147-A177-3AD203B41FA5}">
                      <a16:colId xmlns:a16="http://schemas.microsoft.com/office/drawing/2014/main" val="3160533082"/>
                    </a:ext>
                  </a:extLst>
                </a:gridCol>
                <a:gridCol w="1357245">
                  <a:extLst>
                    <a:ext uri="{9D8B030D-6E8A-4147-A177-3AD203B41FA5}">
                      <a16:colId xmlns:a16="http://schemas.microsoft.com/office/drawing/2014/main" val="407794662"/>
                    </a:ext>
                  </a:extLst>
                </a:gridCol>
                <a:gridCol w="1355878">
                  <a:extLst>
                    <a:ext uri="{9D8B030D-6E8A-4147-A177-3AD203B41FA5}">
                      <a16:colId xmlns:a16="http://schemas.microsoft.com/office/drawing/2014/main" val="2486715551"/>
                    </a:ext>
                  </a:extLst>
                </a:gridCol>
                <a:gridCol w="1355878">
                  <a:extLst>
                    <a:ext uri="{9D8B030D-6E8A-4147-A177-3AD203B41FA5}">
                      <a16:colId xmlns:a16="http://schemas.microsoft.com/office/drawing/2014/main" val="1008113722"/>
                    </a:ext>
                  </a:extLst>
                </a:gridCol>
              </a:tblGrid>
              <a:tr h="619105">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a:effectLst/>
                        </a:rPr>
                        <a:t>ENERO-ABRIL</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a:effectLst/>
                        </a:rPr>
                        <a:t>MAYO</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dirty="0">
                          <a:effectLst/>
                        </a:rPr>
                        <a:t>JUNIO</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a:effectLst/>
                        </a:rPr>
                        <a:t>JULIO</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dirty="0">
                          <a:effectLst/>
                        </a:rPr>
                        <a:t>AGOSTO</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a:effectLst/>
                        </a:rPr>
                        <a:t>SEPTIEMBRE</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2000">
                          <a:effectLst/>
                        </a:rPr>
                        <a:t>OCTUBRE</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3881060306"/>
                  </a:ext>
                </a:extLst>
              </a:tr>
              <a:tr h="241206">
                <a:tc>
                  <a:txBody>
                    <a:bodyPr/>
                    <a:lstStyle/>
                    <a:p>
                      <a:pPr algn="l">
                        <a:lnSpc>
                          <a:spcPct val="107000"/>
                        </a:lnSpc>
                        <a:spcAft>
                          <a:spcPts val="800"/>
                        </a:spcAft>
                      </a:pPr>
                      <a:r>
                        <a:rPr lang="es-ES" sz="1600">
                          <a:effectLst/>
                        </a:rPr>
                        <a:t>GASTOS</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solidFill>
                      <a:schemeClr val="tx1">
                        <a:lumMod val="65000"/>
                      </a:schemeClr>
                    </a:solidFill>
                  </a:tcPr>
                </a:tc>
                <a:extLst>
                  <a:ext uri="{0D108BD9-81ED-4DB2-BD59-A6C34878D82A}">
                    <a16:rowId xmlns:a16="http://schemas.microsoft.com/office/drawing/2014/main" val="1407637099"/>
                  </a:ext>
                </a:extLst>
              </a:tr>
              <a:tr h="495284">
                <a:tc>
                  <a:txBody>
                    <a:bodyPr/>
                    <a:lstStyle/>
                    <a:p>
                      <a:pPr algn="l">
                        <a:lnSpc>
                          <a:spcPct val="107000"/>
                        </a:lnSpc>
                        <a:spcAft>
                          <a:spcPts val="800"/>
                        </a:spcAft>
                      </a:pPr>
                      <a:r>
                        <a:rPr lang="es-ES" sz="1600" dirty="0">
                          <a:effectLst/>
                        </a:rPr>
                        <a:t>Acondicionamiento del local</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7.000€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863296990"/>
                  </a:ext>
                </a:extLst>
              </a:tr>
              <a:tr h="241206">
                <a:tc>
                  <a:txBody>
                    <a:bodyPr/>
                    <a:lstStyle/>
                    <a:p>
                      <a:pPr algn="l">
                        <a:lnSpc>
                          <a:spcPct val="107000"/>
                        </a:lnSpc>
                        <a:spcAft>
                          <a:spcPts val="800"/>
                        </a:spcAft>
                      </a:pPr>
                      <a:r>
                        <a:rPr lang="es-ES" sz="1600" dirty="0">
                          <a:effectLst/>
                        </a:rPr>
                        <a:t>Mobiliario</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6.970€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2581339945"/>
                  </a:ext>
                </a:extLst>
              </a:tr>
              <a:tr h="290680">
                <a:tc>
                  <a:txBody>
                    <a:bodyPr/>
                    <a:lstStyle/>
                    <a:p>
                      <a:pPr algn="l">
                        <a:lnSpc>
                          <a:spcPct val="107000"/>
                        </a:lnSpc>
                        <a:spcAft>
                          <a:spcPts val="800"/>
                        </a:spcAft>
                      </a:pPr>
                      <a:r>
                        <a:rPr lang="es-ES" sz="1600">
                          <a:effectLst/>
                        </a:rPr>
                        <a:t>Alquiler</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12.000€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2687601334"/>
                  </a:ext>
                </a:extLst>
              </a:tr>
              <a:tr h="290680">
                <a:tc>
                  <a:txBody>
                    <a:bodyPr/>
                    <a:lstStyle/>
                    <a:p>
                      <a:pPr algn="l">
                        <a:lnSpc>
                          <a:spcPct val="107000"/>
                        </a:lnSpc>
                        <a:spcAft>
                          <a:spcPts val="800"/>
                        </a:spcAft>
                      </a:pPr>
                      <a:r>
                        <a:rPr lang="es-ES" sz="1600">
                          <a:effectLst/>
                        </a:rPr>
                        <a:t>Bicicletas y material</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15.465€</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2488097140"/>
                  </a:ext>
                </a:extLst>
              </a:tr>
              <a:tr h="241206">
                <a:tc>
                  <a:txBody>
                    <a:bodyPr/>
                    <a:lstStyle/>
                    <a:p>
                      <a:pPr algn="l">
                        <a:lnSpc>
                          <a:spcPct val="107000"/>
                        </a:lnSpc>
                        <a:spcAft>
                          <a:spcPts val="800"/>
                        </a:spcAft>
                      </a:pPr>
                      <a:r>
                        <a:rPr lang="es-ES" sz="1600">
                          <a:effectLst/>
                        </a:rPr>
                        <a:t>Página Web</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72989369"/>
                  </a:ext>
                </a:extLst>
              </a:tr>
              <a:tr h="290621">
                <a:tc>
                  <a:txBody>
                    <a:bodyPr/>
                    <a:lstStyle/>
                    <a:p>
                      <a:pPr algn="l">
                        <a:lnSpc>
                          <a:spcPct val="107000"/>
                        </a:lnSpc>
                        <a:spcAft>
                          <a:spcPts val="800"/>
                        </a:spcAft>
                      </a:pPr>
                      <a:r>
                        <a:rPr lang="es-ES" sz="1600">
                          <a:effectLst/>
                        </a:rPr>
                        <a:t>Suministros Bar</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435€</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435€</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3035733166"/>
                  </a:ext>
                </a:extLst>
              </a:tr>
              <a:tr h="290621">
                <a:tc>
                  <a:txBody>
                    <a:bodyPr/>
                    <a:lstStyle/>
                    <a:p>
                      <a:pPr algn="l">
                        <a:lnSpc>
                          <a:spcPct val="107000"/>
                        </a:lnSpc>
                        <a:spcAft>
                          <a:spcPts val="800"/>
                        </a:spcAft>
                      </a:pPr>
                      <a:r>
                        <a:rPr lang="es-ES" sz="1600">
                          <a:effectLst/>
                        </a:rPr>
                        <a:t>Tasas Anuales</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800€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1649095094"/>
                  </a:ext>
                </a:extLst>
              </a:tr>
              <a:tr h="290621">
                <a:tc>
                  <a:txBody>
                    <a:bodyPr/>
                    <a:lstStyle/>
                    <a:p>
                      <a:pPr algn="l">
                        <a:lnSpc>
                          <a:spcPct val="107000"/>
                        </a:lnSpc>
                        <a:spcAft>
                          <a:spcPts val="800"/>
                        </a:spcAft>
                      </a:pPr>
                      <a:r>
                        <a:rPr lang="es-ES" sz="1600">
                          <a:effectLst/>
                        </a:rPr>
                        <a:t>Constitución de la S.L.</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6.000€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1169925434"/>
                  </a:ext>
                </a:extLst>
              </a:tr>
              <a:tr h="241206">
                <a:tc>
                  <a:txBody>
                    <a:bodyPr/>
                    <a:lstStyle/>
                    <a:p>
                      <a:pPr algn="l">
                        <a:lnSpc>
                          <a:spcPct val="107000"/>
                        </a:lnSpc>
                        <a:spcAft>
                          <a:spcPts val="800"/>
                        </a:spcAft>
                      </a:pPr>
                      <a:r>
                        <a:rPr lang="es-ES" sz="1600">
                          <a:effectLst/>
                        </a:rPr>
                        <a:t>Gestoría</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1897312837"/>
                  </a:ext>
                </a:extLst>
              </a:tr>
              <a:tr h="290621">
                <a:tc>
                  <a:txBody>
                    <a:bodyPr/>
                    <a:lstStyle/>
                    <a:p>
                      <a:pPr algn="l">
                        <a:lnSpc>
                          <a:spcPct val="107000"/>
                        </a:lnSpc>
                        <a:spcAft>
                          <a:spcPts val="800"/>
                        </a:spcAft>
                      </a:pPr>
                      <a:r>
                        <a:rPr lang="es-ES" sz="1600">
                          <a:effectLst/>
                        </a:rPr>
                        <a:t>Suministros básicos</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600€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150€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3429316041"/>
                  </a:ext>
                </a:extLst>
              </a:tr>
              <a:tr h="495284">
                <a:tc>
                  <a:txBody>
                    <a:bodyPr/>
                    <a:lstStyle/>
                    <a:p>
                      <a:pPr algn="l">
                        <a:lnSpc>
                          <a:spcPct val="107000"/>
                        </a:lnSpc>
                        <a:spcAft>
                          <a:spcPts val="800"/>
                        </a:spcAft>
                      </a:pPr>
                      <a:r>
                        <a:rPr lang="es-ES" sz="1600">
                          <a:effectLst/>
                        </a:rPr>
                        <a:t>Mantenimiento Bicicletas</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1.000€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1199608950"/>
                  </a:ext>
                </a:extLst>
              </a:tr>
              <a:tr h="290680">
                <a:tc>
                  <a:txBody>
                    <a:bodyPr/>
                    <a:lstStyle/>
                    <a:p>
                      <a:pPr algn="l">
                        <a:lnSpc>
                          <a:spcPct val="107000"/>
                        </a:lnSpc>
                        <a:spcAft>
                          <a:spcPts val="800"/>
                        </a:spcAft>
                      </a:pPr>
                      <a:r>
                        <a:rPr lang="es-ES" sz="1600">
                          <a:effectLst/>
                        </a:rPr>
                        <a:t>TOTAL PERDIDAS</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49.035€</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3.935€</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3.935€</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tc>
                  <a:txBody>
                    <a:bodyPr/>
                    <a:lstStyle/>
                    <a:p>
                      <a:pPr algn="l">
                        <a:lnSpc>
                          <a:spcPct val="107000"/>
                        </a:lnSpc>
                        <a:spcAft>
                          <a:spcPts val="800"/>
                        </a:spcAft>
                      </a:pPr>
                      <a:r>
                        <a:rPr lang="es-ES" sz="1600" dirty="0">
                          <a:effectLst/>
                        </a:rPr>
                        <a:t>3.500€</a:t>
                      </a:r>
                      <a:endParaRPr lang="es-ES" sz="1600" dirty="0">
                        <a:effectLst/>
                        <a:latin typeface="Calibri" panose="020F0502020204030204" pitchFamily="34" charset="0"/>
                        <a:ea typeface="Calibri" panose="020F0502020204030204" pitchFamily="34" charset="0"/>
                      </a:endParaRPr>
                    </a:p>
                  </a:txBody>
                  <a:tcPr marL="60430" marR="60430" marT="0" marB="0">
                    <a:solidFill>
                      <a:schemeClr val="accent6">
                        <a:lumMod val="60000"/>
                        <a:lumOff val="40000"/>
                      </a:schemeClr>
                    </a:solidFill>
                  </a:tcPr>
                </a:tc>
                <a:extLst>
                  <a:ext uri="{0D108BD9-81ED-4DB2-BD59-A6C34878D82A}">
                    <a16:rowId xmlns:a16="http://schemas.microsoft.com/office/drawing/2014/main" val="2362017042"/>
                  </a:ext>
                </a:extLst>
              </a:tr>
              <a:tr h="241206">
                <a:tc>
                  <a:txBody>
                    <a:bodyPr/>
                    <a:lstStyle/>
                    <a:p>
                      <a:pPr algn="l">
                        <a:lnSpc>
                          <a:spcPct val="107000"/>
                        </a:lnSpc>
                        <a:spcAft>
                          <a:spcPts val="800"/>
                        </a:spcAft>
                      </a:pPr>
                      <a:r>
                        <a:rPr lang="es-ES" sz="1600">
                          <a:effectLst/>
                        </a:rPr>
                        <a:t>BENEFICIOS</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0430" marR="60430" marT="0" marB="0">
                    <a:solidFill>
                      <a:schemeClr val="tx2">
                        <a:lumMod val="60000"/>
                        <a:lumOff val="40000"/>
                      </a:schemeClr>
                    </a:solidFill>
                  </a:tcPr>
                </a:tc>
                <a:extLst>
                  <a:ext uri="{0D108BD9-81ED-4DB2-BD59-A6C34878D82A}">
                    <a16:rowId xmlns:a16="http://schemas.microsoft.com/office/drawing/2014/main" val="3384178376"/>
                  </a:ext>
                </a:extLst>
              </a:tr>
              <a:tr h="376242">
                <a:tc>
                  <a:txBody>
                    <a:bodyPr/>
                    <a:lstStyle/>
                    <a:p>
                      <a:pPr algn="l">
                        <a:lnSpc>
                          <a:spcPct val="107000"/>
                        </a:lnSpc>
                        <a:spcAft>
                          <a:spcPts val="800"/>
                        </a:spcAft>
                      </a:pPr>
                      <a:r>
                        <a:rPr lang="es-ES" sz="1600">
                          <a:effectLst/>
                        </a:rPr>
                        <a:t>Ventas Aprox.</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24.150€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24.150€</a:t>
                      </a:r>
                      <a:endParaRPr lang="es-ES" sz="1600" dirty="0">
                        <a:effectLst/>
                        <a:latin typeface="Calibri" panose="020F0502020204030204" pitchFamily="34" charset="0"/>
                        <a:ea typeface="Calibri" panose="020F0502020204030204" pitchFamily="34" charset="0"/>
                      </a:endParaRPr>
                    </a:p>
                  </a:txBody>
                  <a:tcPr marL="60430" marR="60430" marT="0" marB="0"/>
                </a:tc>
                <a:tc>
                  <a:txBody>
                    <a:bodyPr/>
                    <a:lstStyle/>
                    <a:p>
                      <a:pPr algn="l">
                        <a:lnSpc>
                          <a:spcPct val="107000"/>
                        </a:lnSpc>
                        <a:spcAft>
                          <a:spcPts val="800"/>
                        </a:spcAft>
                      </a:pPr>
                      <a:r>
                        <a:rPr lang="es-ES" sz="1600" dirty="0">
                          <a:effectLst/>
                        </a:rPr>
                        <a:t>19.600€</a:t>
                      </a:r>
                      <a:endParaRPr lang="es-ES" sz="1600" dirty="0">
                        <a:effectLst/>
                        <a:latin typeface="Calibri" panose="020F0502020204030204" pitchFamily="34" charset="0"/>
                        <a:ea typeface="Calibri" panose="020F0502020204030204" pitchFamily="34" charset="0"/>
                      </a:endParaRPr>
                    </a:p>
                  </a:txBody>
                  <a:tcPr marL="60430" marR="60430" marT="0" marB="0"/>
                </a:tc>
                <a:extLst>
                  <a:ext uri="{0D108BD9-81ED-4DB2-BD59-A6C34878D82A}">
                    <a16:rowId xmlns:a16="http://schemas.microsoft.com/office/drawing/2014/main" val="4126271063"/>
                  </a:ext>
                </a:extLst>
              </a:tr>
              <a:tr h="290680">
                <a:tc>
                  <a:txBody>
                    <a:bodyPr/>
                    <a:lstStyle/>
                    <a:p>
                      <a:pPr algn="l">
                        <a:lnSpc>
                          <a:spcPct val="107000"/>
                        </a:lnSpc>
                        <a:spcAft>
                          <a:spcPts val="800"/>
                        </a:spcAft>
                      </a:pPr>
                      <a:r>
                        <a:rPr lang="es-ES" sz="1600">
                          <a:effectLst/>
                        </a:rPr>
                        <a:t>TOTAL GANANCIAS</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dirty="0">
                          <a:effectLst/>
                        </a:rPr>
                        <a:t>24.150€</a:t>
                      </a:r>
                      <a:endParaRPr lang="es-ES" sz="1600" dirty="0">
                        <a:effectLst/>
                        <a:latin typeface="Calibri" panose="020F0502020204030204" pitchFamily="34" charset="0"/>
                        <a:ea typeface="Calibri" panose="020F0502020204030204" pitchFamily="34" charset="0"/>
                      </a:endParaRPr>
                    </a:p>
                  </a:txBody>
                  <a:tcPr marL="60430" marR="60430" marT="0" marB="0">
                    <a:solidFill>
                      <a:srgbClr val="92D050"/>
                    </a:solidFill>
                  </a:tcPr>
                </a:tc>
                <a:tc>
                  <a:txBody>
                    <a:bodyPr/>
                    <a:lstStyle/>
                    <a:p>
                      <a:pPr algn="l">
                        <a:lnSpc>
                          <a:spcPct val="107000"/>
                        </a:lnSpc>
                        <a:spcAft>
                          <a:spcPts val="800"/>
                        </a:spcAft>
                      </a:pPr>
                      <a:r>
                        <a:rPr lang="es-ES" sz="1600" dirty="0">
                          <a:effectLst/>
                        </a:rPr>
                        <a:t>19.600€</a:t>
                      </a:r>
                      <a:endParaRPr lang="es-ES" sz="1600" dirty="0">
                        <a:effectLst/>
                        <a:latin typeface="Calibri" panose="020F0502020204030204" pitchFamily="34" charset="0"/>
                        <a:ea typeface="Calibri" panose="020F0502020204030204" pitchFamily="34" charset="0"/>
                      </a:endParaRPr>
                    </a:p>
                  </a:txBody>
                  <a:tcPr marL="60430" marR="60430" marT="0" marB="0">
                    <a:solidFill>
                      <a:srgbClr val="92D050"/>
                    </a:solidFill>
                  </a:tcPr>
                </a:tc>
                <a:extLst>
                  <a:ext uri="{0D108BD9-81ED-4DB2-BD59-A6C34878D82A}">
                    <a16:rowId xmlns:a16="http://schemas.microsoft.com/office/drawing/2014/main" val="1121709307"/>
                  </a:ext>
                </a:extLst>
              </a:tr>
              <a:tr h="495284">
                <a:tc>
                  <a:txBody>
                    <a:bodyPr/>
                    <a:lstStyle/>
                    <a:p>
                      <a:pPr algn="l">
                        <a:lnSpc>
                          <a:spcPct val="107000"/>
                        </a:lnSpc>
                        <a:spcAft>
                          <a:spcPts val="800"/>
                        </a:spcAft>
                      </a:pPr>
                      <a:r>
                        <a:rPr lang="es-ES" sz="1600" dirty="0">
                          <a:effectLst/>
                        </a:rPr>
                        <a:t>GANANCIAS- PERDIDAS</a:t>
                      </a:r>
                      <a:endParaRPr lang="es-ES" sz="1600" dirty="0">
                        <a:effectLst/>
                        <a:latin typeface="Calibri" panose="020F0502020204030204" pitchFamily="34" charset="0"/>
                        <a:ea typeface="Calibri" panose="020F0502020204030204" pitchFamily="34" charset="0"/>
                      </a:endParaRPr>
                    </a:p>
                  </a:txBody>
                  <a:tcPr marL="60430" marR="60430" marT="0" marB="0">
                    <a:solidFill>
                      <a:srgbClr val="ED77BA"/>
                    </a:solidFill>
                  </a:tcPr>
                </a:tc>
                <a:tc>
                  <a:txBody>
                    <a:bodyPr/>
                    <a:lstStyle/>
                    <a:p>
                      <a:pPr algn="l">
                        <a:lnSpc>
                          <a:spcPct val="107000"/>
                        </a:lnSpc>
                        <a:spcAft>
                          <a:spcPts val="800"/>
                        </a:spcAft>
                      </a:pPr>
                      <a:r>
                        <a:rPr lang="es-ES" sz="1600">
                          <a:effectLst/>
                        </a:rPr>
                        <a:t>-49.035€</a:t>
                      </a:r>
                      <a:endParaRPr lang="es-ES" sz="1600">
                        <a:effectLst/>
                        <a:latin typeface="Calibri" panose="020F0502020204030204" pitchFamily="34" charset="0"/>
                        <a:ea typeface="Calibri" panose="020F0502020204030204" pitchFamily="34" charset="0"/>
                      </a:endParaRPr>
                    </a:p>
                  </a:txBody>
                  <a:tcPr marL="60430" marR="60430" marT="0" marB="0">
                    <a:solidFill>
                      <a:srgbClr val="FF0000"/>
                    </a:solidFill>
                  </a:tcPr>
                </a:tc>
                <a:tc>
                  <a:txBody>
                    <a:bodyPr/>
                    <a:lstStyle/>
                    <a:p>
                      <a:pPr algn="l">
                        <a:lnSpc>
                          <a:spcPct val="107000"/>
                        </a:lnSpc>
                        <a:spcAft>
                          <a:spcPts val="800"/>
                        </a:spcAft>
                      </a:pPr>
                      <a:r>
                        <a:rPr lang="es-ES" sz="1600" dirty="0">
                          <a:effectLst/>
                        </a:rPr>
                        <a:t>-33.370€</a:t>
                      </a:r>
                      <a:endParaRPr lang="es-ES" sz="1600" dirty="0">
                        <a:effectLst/>
                        <a:latin typeface="Calibri" panose="020F0502020204030204" pitchFamily="34" charset="0"/>
                        <a:ea typeface="Calibri" panose="020F0502020204030204" pitchFamily="34" charset="0"/>
                      </a:endParaRPr>
                    </a:p>
                  </a:txBody>
                  <a:tcPr marL="60430" marR="60430" marT="0" marB="0">
                    <a:solidFill>
                      <a:srgbClr val="FF0000"/>
                    </a:solidFill>
                  </a:tcPr>
                </a:tc>
                <a:tc>
                  <a:txBody>
                    <a:bodyPr/>
                    <a:lstStyle/>
                    <a:p>
                      <a:pPr algn="l">
                        <a:lnSpc>
                          <a:spcPct val="107000"/>
                        </a:lnSpc>
                        <a:spcAft>
                          <a:spcPts val="800"/>
                        </a:spcAft>
                      </a:pPr>
                      <a:r>
                        <a:rPr lang="es-ES" sz="1600" dirty="0">
                          <a:effectLst/>
                        </a:rPr>
                        <a:t>-12.720€</a:t>
                      </a:r>
                      <a:endParaRPr lang="es-ES" sz="1600" dirty="0">
                        <a:effectLst/>
                        <a:latin typeface="Calibri" panose="020F0502020204030204" pitchFamily="34" charset="0"/>
                        <a:ea typeface="Calibri" panose="020F0502020204030204" pitchFamily="34" charset="0"/>
                      </a:endParaRPr>
                    </a:p>
                  </a:txBody>
                  <a:tcPr marL="60430" marR="60430" marT="0" marB="0">
                    <a:solidFill>
                      <a:srgbClr val="FF0000"/>
                    </a:solidFill>
                  </a:tcPr>
                </a:tc>
                <a:tc>
                  <a:txBody>
                    <a:bodyPr/>
                    <a:lstStyle/>
                    <a:p>
                      <a:pPr algn="l">
                        <a:lnSpc>
                          <a:spcPct val="107000"/>
                        </a:lnSpc>
                        <a:spcAft>
                          <a:spcPts val="800"/>
                        </a:spcAft>
                      </a:pPr>
                      <a:r>
                        <a:rPr lang="es-ES" sz="1600" dirty="0">
                          <a:effectLst/>
                        </a:rPr>
                        <a:t>+7.930€</a:t>
                      </a:r>
                      <a:endParaRPr lang="es-ES" sz="1600" dirty="0">
                        <a:effectLst/>
                        <a:latin typeface="Calibri" panose="020F0502020204030204" pitchFamily="34" charset="0"/>
                        <a:ea typeface="Calibri" panose="020F0502020204030204" pitchFamily="34" charset="0"/>
                      </a:endParaRPr>
                    </a:p>
                  </a:txBody>
                  <a:tcPr marL="60430" marR="60430" marT="0" marB="0">
                    <a:solidFill>
                      <a:srgbClr val="00B050"/>
                    </a:solidFill>
                  </a:tcPr>
                </a:tc>
                <a:tc>
                  <a:txBody>
                    <a:bodyPr/>
                    <a:lstStyle/>
                    <a:p>
                      <a:pPr algn="l">
                        <a:lnSpc>
                          <a:spcPct val="107000"/>
                        </a:lnSpc>
                        <a:spcAft>
                          <a:spcPts val="800"/>
                        </a:spcAft>
                      </a:pPr>
                      <a:r>
                        <a:rPr lang="es-ES" sz="1600" dirty="0">
                          <a:effectLst/>
                        </a:rPr>
                        <a:t>+28.145€</a:t>
                      </a:r>
                      <a:endParaRPr lang="es-ES" sz="1600" dirty="0">
                        <a:effectLst/>
                        <a:latin typeface="Calibri" panose="020F0502020204030204" pitchFamily="34" charset="0"/>
                        <a:ea typeface="Calibri" panose="020F0502020204030204" pitchFamily="34" charset="0"/>
                      </a:endParaRPr>
                    </a:p>
                  </a:txBody>
                  <a:tcPr marL="60430" marR="60430" marT="0" marB="0">
                    <a:solidFill>
                      <a:srgbClr val="00B050"/>
                    </a:solidFill>
                  </a:tcPr>
                </a:tc>
                <a:tc>
                  <a:txBody>
                    <a:bodyPr/>
                    <a:lstStyle/>
                    <a:p>
                      <a:pPr algn="l">
                        <a:lnSpc>
                          <a:spcPct val="107000"/>
                        </a:lnSpc>
                        <a:spcAft>
                          <a:spcPts val="800"/>
                        </a:spcAft>
                      </a:pPr>
                      <a:r>
                        <a:rPr lang="es-ES" sz="1600">
                          <a:effectLst/>
                        </a:rPr>
                        <a:t>+48.795€</a:t>
                      </a:r>
                      <a:endParaRPr lang="es-ES" sz="1600">
                        <a:effectLst/>
                        <a:latin typeface="Calibri" panose="020F0502020204030204" pitchFamily="34" charset="0"/>
                        <a:ea typeface="Calibri" panose="020F0502020204030204" pitchFamily="34" charset="0"/>
                      </a:endParaRPr>
                    </a:p>
                  </a:txBody>
                  <a:tcPr marL="60430" marR="60430" marT="0" marB="0">
                    <a:solidFill>
                      <a:srgbClr val="00B050"/>
                    </a:solidFill>
                  </a:tcPr>
                </a:tc>
                <a:tc>
                  <a:txBody>
                    <a:bodyPr/>
                    <a:lstStyle/>
                    <a:p>
                      <a:pPr algn="l">
                        <a:lnSpc>
                          <a:spcPct val="107000"/>
                        </a:lnSpc>
                        <a:spcAft>
                          <a:spcPts val="800"/>
                        </a:spcAft>
                      </a:pPr>
                      <a:r>
                        <a:rPr lang="es-ES" sz="1600" dirty="0">
                          <a:effectLst/>
                        </a:rPr>
                        <a:t>+64.895€</a:t>
                      </a:r>
                      <a:endParaRPr lang="es-ES" sz="1600" dirty="0">
                        <a:effectLst/>
                        <a:latin typeface="Calibri" panose="020F0502020204030204" pitchFamily="34" charset="0"/>
                        <a:ea typeface="Calibri" panose="020F0502020204030204" pitchFamily="34" charset="0"/>
                      </a:endParaRPr>
                    </a:p>
                  </a:txBody>
                  <a:tcPr marL="60430" marR="60430" marT="0" marB="0">
                    <a:solidFill>
                      <a:srgbClr val="00B050"/>
                    </a:solidFill>
                  </a:tcPr>
                </a:tc>
                <a:extLst>
                  <a:ext uri="{0D108BD9-81ED-4DB2-BD59-A6C34878D82A}">
                    <a16:rowId xmlns:a16="http://schemas.microsoft.com/office/drawing/2014/main" val="4122114748"/>
                  </a:ext>
                </a:extLst>
              </a:tr>
            </a:tbl>
          </a:graphicData>
        </a:graphic>
      </p:graphicFrame>
    </p:spTree>
    <p:extLst>
      <p:ext uri="{BB962C8B-B14F-4D97-AF65-F5344CB8AC3E}">
        <p14:creationId xmlns:p14="http://schemas.microsoft.com/office/powerpoint/2010/main" val="2480143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916E624-1AFA-4106-9000-F832B806279D}"/>
              </a:ext>
            </a:extLst>
          </p:cNvPr>
          <p:cNvGraphicFramePr>
            <a:graphicFrameLocks noGrp="1"/>
          </p:cNvGraphicFramePr>
          <p:nvPr>
            <p:extLst>
              <p:ext uri="{D42A27DB-BD31-4B8C-83A1-F6EECF244321}">
                <p14:modId xmlns:p14="http://schemas.microsoft.com/office/powerpoint/2010/main" val="2072518732"/>
              </p:ext>
            </p:extLst>
          </p:nvPr>
        </p:nvGraphicFramePr>
        <p:xfrm>
          <a:off x="128649" y="645659"/>
          <a:ext cx="11934701" cy="6087652"/>
        </p:xfrm>
        <a:graphic>
          <a:graphicData uri="http://schemas.openxmlformats.org/drawingml/2006/table">
            <a:tbl>
              <a:tblPr firstRow="1" firstCol="1" bandRow="1">
                <a:tableStyleId>{5C22544A-7EE6-4342-B048-85BDC9FD1C3A}</a:tableStyleId>
              </a:tblPr>
              <a:tblGrid>
                <a:gridCol w="1767473">
                  <a:extLst>
                    <a:ext uri="{9D8B030D-6E8A-4147-A177-3AD203B41FA5}">
                      <a16:colId xmlns:a16="http://schemas.microsoft.com/office/drawing/2014/main" val="894819229"/>
                    </a:ext>
                  </a:extLst>
                </a:gridCol>
                <a:gridCol w="1261236">
                  <a:extLst>
                    <a:ext uri="{9D8B030D-6E8A-4147-A177-3AD203B41FA5}">
                      <a16:colId xmlns:a16="http://schemas.microsoft.com/office/drawing/2014/main" val="2743939505"/>
                    </a:ext>
                  </a:extLst>
                </a:gridCol>
                <a:gridCol w="1259831">
                  <a:extLst>
                    <a:ext uri="{9D8B030D-6E8A-4147-A177-3AD203B41FA5}">
                      <a16:colId xmlns:a16="http://schemas.microsoft.com/office/drawing/2014/main" val="2150489773"/>
                    </a:ext>
                  </a:extLst>
                </a:gridCol>
                <a:gridCol w="1386377">
                  <a:extLst>
                    <a:ext uri="{9D8B030D-6E8A-4147-A177-3AD203B41FA5}">
                      <a16:colId xmlns:a16="http://schemas.microsoft.com/office/drawing/2014/main" val="672015161"/>
                    </a:ext>
                  </a:extLst>
                </a:gridCol>
                <a:gridCol w="1386377">
                  <a:extLst>
                    <a:ext uri="{9D8B030D-6E8A-4147-A177-3AD203B41FA5}">
                      <a16:colId xmlns:a16="http://schemas.microsoft.com/office/drawing/2014/main" val="3422779144"/>
                    </a:ext>
                  </a:extLst>
                </a:gridCol>
                <a:gridCol w="1712583">
                  <a:extLst>
                    <a:ext uri="{9D8B030D-6E8A-4147-A177-3AD203B41FA5}">
                      <a16:colId xmlns:a16="http://schemas.microsoft.com/office/drawing/2014/main" val="3268652727"/>
                    </a:ext>
                  </a:extLst>
                </a:gridCol>
                <a:gridCol w="1574788">
                  <a:extLst>
                    <a:ext uri="{9D8B030D-6E8A-4147-A177-3AD203B41FA5}">
                      <a16:colId xmlns:a16="http://schemas.microsoft.com/office/drawing/2014/main" val="636401623"/>
                    </a:ext>
                  </a:extLst>
                </a:gridCol>
                <a:gridCol w="1586036">
                  <a:extLst>
                    <a:ext uri="{9D8B030D-6E8A-4147-A177-3AD203B41FA5}">
                      <a16:colId xmlns:a16="http://schemas.microsoft.com/office/drawing/2014/main" val="2183994999"/>
                    </a:ext>
                  </a:extLst>
                </a:gridCol>
              </a:tblGrid>
              <a:tr h="833368">
                <a:tc>
                  <a:txBody>
                    <a:bodyPr/>
                    <a:lstStyle/>
                    <a:p>
                      <a:pPr algn="l">
                        <a:lnSpc>
                          <a:spcPct val="107000"/>
                        </a:lnSpc>
                        <a:spcAft>
                          <a:spcPts val="800"/>
                        </a:spcAft>
                      </a:pPr>
                      <a:r>
                        <a:rPr lang="es-ES" sz="2000" dirty="0">
                          <a:effectLst/>
                        </a:rPr>
                        <a:t>NOVIEMBRE-MARZO</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dirty="0">
                          <a:effectLst/>
                        </a:rPr>
                        <a:t>MAYO</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dirty="0">
                          <a:effectLst/>
                        </a:rPr>
                        <a:t>JUNIO</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a:effectLst/>
                        </a:rPr>
                        <a:t>JULIO</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dirty="0">
                          <a:effectLst/>
                        </a:rPr>
                        <a:t>AGOSTO</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a:effectLst/>
                        </a:rPr>
                        <a:t>SEPTIEMBRE</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a:effectLst/>
                        </a:rPr>
                        <a:t>OCTUBRE</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2000">
                          <a:effectLst/>
                        </a:rPr>
                        <a:t>NOVIEMBRE-DICIEMBRE</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2005102706"/>
                  </a:ext>
                </a:extLst>
              </a:tr>
              <a:tr h="280327">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tx2">
                        <a:lumMod val="40000"/>
                        <a:lumOff val="60000"/>
                      </a:schemeClr>
                    </a:solidFill>
                  </a:tcPr>
                </a:tc>
                <a:extLst>
                  <a:ext uri="{0D108BD9-81ED-4DB2-BD59-A6C34878D82A}">
                    <a16:rowId xmlns:a16="http://schemas.microsoft.com/office/drawing/2014/main" val="375177033"/>
                  </a:ext>
                </a:extLst>
              </a:tr>
              <a:tr h="280327">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2810250014"/>
                  </a:ext>
                </a:extLst>
              </a:tr>
              <a:tr h="280327">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3793073151"/>
                  </a:ext>
                </a:extLst>
              </a:tr>
              <a:tr h="280327">
                <a:tc>
                  <a:txBody>
                    <a:bodyPr/>
                    <a:lstStyle/>
                    <a:p>
                      <a:pPr algn="l">
                        <a:lnSpc>
                          <a:spcPct val="107000"/>
                        </a:lnSpc>
                        <a:spcAft>
                          <a:spcPts val="800"/>
                        </a:spcAft>
                      </a:pPr>
                      <a:r>
                        <a:rPr lang="es-ES" sz="1600">
                          <a:effectLst/>
                        </a:rPr>
                        <a:t>15.000€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3000€</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3740076215"/>
                  </a:ext>
                </a:extLst>
              </a:tr>
              <a:tr h="280327">
                <a:tc>
                  <a:txBody>
                    <a:bodyPr/>
                    <a:lstStyle/>
                    <a:p>
                      <a:pPr algn="l">
                        <a:lnSpc>
                          <a:spcPct val="107000"/>
                        </a:lnSpc>
                        <a:spcAft>
                          <a:spcPts val="800"/>
                        </a:spcAft>
                      </a:pPr>
                      <a:r>
                        <a:rPr lang="es-ES" sz="1600">
                          <a:effectLst/>
                        </a:rPr>
                        <a:t>495€</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873962996"/>
                  </a:ext>
                </a:extLst>
              </a:tr>
              <a:tr h="280327">
                <a:tc>
                  <a:txBody>
                    <a:bodyPr/>
                    <a:lstStyle/>
                    <a:p>
                      <a:pPr algn="l">
                        <a:lnSpc>
                          <a:spcPct val="107000"/>
                        </a:lnSpc>
                        <a:spcAft>
                          <a:spcPts val="800"/>
                        </a:spcAft>
                      </a:pPr>
                      <a:r>
                        <a:rPr lang="es-ES" sz="1600">
                          <a:effectLst/>
                        </a:rPr>
                        <a:t>250€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50€</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1445292826"/>
                  </a:ext>
                </a:extLst>
              </a:tr>
              <a:tr h="280327">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435€</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435</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1070569740"/>
                  </a:ext>
                </a:extLst>
              </a:tr>
              <a:tr h="280327">
                <a:tc>
                  <a:txBody>
                    <a:bodyPr/>
                    <a:lstStyle/>
                    <a:p>
                      <a:pPr algn="l">
                        <a:lnSpc>
                          <a:spcPct val="107000"/>
                        </a:lnSpc>
                        <a:spcAft>
                          <a:spcPts val="800"/>
                        </a:spcAft>
                      </a:pPr>
                      <a:r>
                        <a:rPr lang="es-ES" sz="1600">
                          <a:effectLst/>
                        </a:rPr>
                        <a:t>800€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1509743749"/>
                  </a:ext>
                </a:extLst>
              </a:tr>
              <a:tr h="280327">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200€</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4079233089"/>
                  </a:ext>
                </a:extLst>
              </a:tr>
              <a:tr h="280327">
                <a:tc>
                  <a:txBody>
                    <a:bodyPr/>
                    <a:lstStyle/>
                    <a:p>
                      <a:pPr algn="l">
                        <a:lnSpc>
                          <a:spcPct val="107000"/>
                        </a:lnSpc>
                        <a:spcAft>
                          <a:spcPts val="800"/>
                        </a:spcAft>
                      </a:pPr>
                      <a:r>
                        <a:rPr lang="es-ES" sz="1600" dirty="0">
                          <a:effectLst/>
                        </a:rPr>
                        <a:t>450€</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dirty="0">
                          <a:effectLst/>
                        </a:rPr>
                        <a:t>150€</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150€</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266429263"/>
                  </a:ext>
                </a:extLst>
              </a:tr>
              <a:tr h="280327">
                <a:tc>
                  <a:txBody>
                    <a:bodyPr/>
                    <a:lstStyle/>
                    <a:p>
                      <a:pPr algn="l">
                        <a:lnSpc>
                          <a:spcPct val="107000"/>
                        </a:lnSpc>
                        <a:spcAft>
                          <a:spcPts val="800"/>
                        </a:spcAft>
                      </a:pPr>
                      <a:r>
                        <a:rPr lang="es-ES" sz="1600" dirty="0">
                          <a:effectLst/>
                        </a:rPr>
                        <a:t>1.000€</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dirty="0">
                          <a:effectLst/>
                        </a:rPr>
                        <a:t>1.000€</a:t>
                      </a:r>
                      <a:endParaRPr lang="es-ES" sz="1600" dirty="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1.000€</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3335812667"/>
                  </a:ext>
                </a:extLst>
              </a:tr>
              <a:tr h="280327">
                <a:tc>
                  <a:txBody>
                    <a:bodyPr/>
                    <a:lstStyle/>
                    <a:p>
                      <a:pPr algn="l">
                        <a:lnSpc>
                          <a:spcPct val="107000"/>
                        </a:lnSpc>
                        <a:spcAft>
                          <a:spcPts val="800"/>
                        </a:spcAft>
                      </a:pPr>
                      <a:r>
                        <a:rPr lang="es-ES" sz="1600">
                          <a:effectLst/>
                        </a:rPr>
                        <a:t>17995€</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3.935€</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3.935€</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a:effectLst/>
                        </a:rPr>
                        <a:t>3.500€</a:t>
                      </a:r>
                      <a:endParaRPr lang="es-ES" sz="160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tc>
                  <a:txBody>
                    <a:bodyPr/>
                    <a:lstStyle/>
                    <a:p>
                      <a:pPr algn="l">
                        <a:lnSpc>
                          <a:spcPct val="107000"/>
                        </a:lnSpc>
                        <a:spcAft>
                          <a:spcPts val="800"/>
                        </a:spcAft>
                      </a:pPr>
                      <a:r>
                        <a:rPr lang="es-ES" sz="1600" dirty="0">
                          <a:effectLst/>
                        </a:rPr>
                        <a:t>3.500€</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accent6">
                        <a:lumMod val="60000"/>
                        <a:lumOff val="40000"/>
                      </a:schemeClr>
                    </a:solidFill>
                  </a:tcPr>
                </a:tc>
                <a:extLst>
                  <a:ext uri="{0D108BD9-81ED-4DB2-BD59-A6C34878D82A}">
                    <a16:rowId xmlns:a16="http://schemas.microsoft.com/office/drawing/2014/main" val="2232632505"/>
                  </a:ext>
                </a:extLst>
              </a:tr>
              <a:tr h="280327">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chemeClr val="bg2">
                        <a:lumMod val="25000"/>
                        <a:lumOff val="75000"/>
                      </a:schemeClr>
                    </a:solidFill>
                  </a:tcPr>
                </a:tc>
                <a:extLst>
                  <a:ext uri="{0D108BD9-81ED-4DB2-BD59-A6C34878D82A}">
                    <a16:rowId xmlns:a16="http://schemas.microsoft.com/office/drawing/2014/main" val="906742212"/>
                  </a:ext>
                </a:extLst>
              </a:tr>
              <a:tr h="517525">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1496" marR="61496" marT="0" marB="0"/>
                </a:tc>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tc>
                <a:extLst>
                  <a:ext uri="{0D108BD9-81ED-4DB2-BD59-A6C34878D82A}">
                    <a16:rowId xmlns:a16="http://schemas.microsoft.com/office/drawing/2014/main" val="1791679394"/>
                  </a:ext>
                </a:extLst>
              </a:tr>
              <a:tr h="517525">
                <a:tc>
                  <a:txBody>
                    <a:bodyPr/>
                    <a:lstStyle/>
                    <a:p>
                      <a:pPr algn="l">
                        <a:lnSpc>
                          <a:spcPct val="107000"/>
                        </a:lnSpc>
                        <a:spcAft>
                          <a:spcPts val="800"/>
                        </a:spcAft>
                      </a:pPr>
                      <a:r>
                        <a:rPr lang="es-ES" sz="1600">
                          <a:effectLst/>
                        </a:rPr>
                        <a:t> </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24.150€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a:effectLst/>
                        </a:rPr>
                        <a:t>19.600€</a:t>
                      </a:r>
                      <a:endParaRPr lang="es-ES" sz="1600">
                        <a:effectLst/>
                        <a:latin typeface="Calibri" panose="020F0502020204030204" pitchFamily="34" charset="0"/>
                        <a:ea typeface="Calibri" panose="020F0502020204030204" pitchFamily="34" charset="0"/>
                      </a:endParaRPr>
                    </a:p>
                  </a:txBody>
                  <a:tcPr marL="61496" marR="61496" marT="0" marB="0">
                    <a:solidFill>
                      <a:srgbClr val="92D050"/>
                    </a:solidFill>
                  </a:tcPr>
                </a:tc>
                <a:tc>
                  <a:txBody>
                    <a:bodyPr/>
                    <a:lstStyle/>
                    <a:p>
                      <a:pPr algn="l">
                        <a:lnSpc>
                          <a:spcPct val="107000"/>
                        </a:lnSpc>
                        <a:spcAft>
                          <a:spcPts val="800"/>
                        </a:spcAft>
                      </a:pPr>
                      <a:r>
                        <a:rPr lang="es-ES" sz="1600" dirty="0">
                          <a:effectLst/>
                        </a:rPr>
                        <a:t> </a:t>
                      </a:r>
                      <a:endParaRPr lang="es-ES" sz="1600" dirty="0">
                        <a:effectLst/>
                        <a:latin typeface="Calibri" panose="020F0502020204030204" pitchFamily="34" charset="0"/>
                        <a:ea typeface="Calibri" panose="020F0502020204030204" pitchFamily="34" charset="0"/>
                      </a:endParaRPr>
                    </a:p>
                  </a:txBody>
                  <a:tcPr marL="61496" marR="61496" marT="0" marB="0">
                    <a:solidFill>
                      <a:srgbClr val="92D050"/>
                    </a:solidFill>
                  </a:tcPr>
                </a:tc>
                <a:extLst>
                  <a:ext uri="{0D108BD9-81ED-4DB2-BD59-A6C34878D82A}">
                    <a16:rowId xmlns:a16="http://schemas.microsoft.com/office/drawing/2014/main" val="2065687266"/>
                  </a:ext>
                </a:extLst>
              </a:tr>
              <a:tr h="574983">
                <a:tc>
                  <a:txBody>
                    <a:bodyPr/>
                    <a:lstStyle/>
                    <a:p>
                      <a:pPr algn="l">
                        <a:lnSpc>
                          <a:spcPct val="107000"/>
                        </a:lnSpc>
                        <a:spcAft>
                          <a:spcPts val="800"/>
                        </a:spcAft>
                      </a:pPr>
                      <a:r>
                        <a:rPr lang="es-ES" sz="1600" dirty="0">
                          <a:effectLst/>
                        </a:rPr>
                        <a:t>+46.900€</a:t>
                      </a:r>
                      <a:endParaRPr lang="es-ES" sz="1600" dirty="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a:effectLst/>
                        </a:rPr>
                        <a:t>+62.565€</a:t>
                      </a:r>
                      <a:endParaRPr lang="es-ES" sz="160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a:effectLst/>
                        </a:rPr>
                        <a:t>+83.215€</a:t>
                      </a:r>
                      <a:endParaRPr lang="es-ES" sz="160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a:effectLst/>
                        </a:rPr>
                        <a:t>+103.865€</a:t>
                      </a:r>
                      <a:endParaRPr lang="es-ES" sz="160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dirty="0">
                          <a:effectLst/>
                        </a:rPr>
                        <a:t>+124.080€</a:t>
                      </a:r>
                      <a:endParaRPr lang="es-ES" sz="1600" dirty="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a:effectLst/>
                        </a:rPr>
                        <a:t>+144.730€</a:t>
                      </a:r>
                      <a:endParaRPr lang="es-ES" sz="160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a:effectLst/>
                        </a:rPr>
                        <a:t>+160.830€</a:t>
                      </a:r>
                      <a:endParaRPr lang="es-ES" sz="1600">
                        <a:effectLst/>
                        <a:latin typeface="Calibri" panose="020F0502020204030204" pitchFamily="34" charset="0"/>
                        <a:ea typeface="Calibri" panose="020F0502020204030204" pitchFamily="34" charset="0"/>
                      </a:endParaRPr>
                    </a:p>
                  </a:txBody>
                  <a:tcPr marL="61496" marR="61496" marT="0" marB="0">
                    <a:solidFill>
                      <a:srgbClr val="00B050"/>
                    </a:solidFill>
                  </a:tcPr>
                </a:tc>
                <a:tc>
                  <a:txBody>
                    <a:bodyPr/>
                    <a:lstStyle/>
                    <a:p>
                      <a:pPr algn="l">
                        <a:lnSpc>
                          <a:spcPct val="107000"/>
                        </a:lnSpc>
                        <a:spcAft>
                          <a:spcPts val="800"/>
                        </a:spcAft>
                      </a:pPr>
                      <a:r>
                        <a:rPr lang="es-ES" sz="1600" dirty="0">
                          <a:effectLst/>
                        </a:rPr>
                        <a:t>+157330€</a:t>
                      </a:r>
                      <a:endParaRPr lang="es-ES" sz="1600" dirty="0">
                        <a:effectLst/>
                        <a:latin typeface="Calibri" panose="020F0502020204030204" pitchFamily="34" charset="0"/>
                        <a:ea typeface="Calibri" panose="020F0502020204030204" pitchFamily="34" charset="0"/>
                      </a:endParaRPr>
                    </a:p>
                  </a:txBody>
                  <a:tcPr marL="61496" marR="61496" marT="0" marB="0">
                    <a:solidFill>
                      <a:srgbClr val="00B050"/>
                    </a:solidFill>
                  </a:tcPr>
                </a:tc>
                <a:extLst>
                  <a:ext uri="{0D108BD9-81ED-4DB2-BD59-A6C34878D82A}">
                    <a16:rowId xmlns:a16="http://schemas.microsoft.com/office/drawing/2014/main" val="4036817381"/>
                  </a:ext>
                </a:extLst>
              </a:tr>
            </a:tbl>
          </a:graphicData>
        </a:graphic>
      </p:graphicFrame>
      <p:sp>
        <p:nvSpPr>
          <p:cNvPr id="4" name="Título 1">
            <a:extLst>
              <a:ext uri="{FF2B5EF4-FFF2-40B4-BE49-F238E27FC236}">
                <a16:creationId xmlns:a16="http://schemas.microsoft.com/office/drawing/2014/main" id="{784F1C76-6F52-4050-AAC4-259673F492AD}"/>
              </a:ext>
            </a:extLst>
          </p:cNvPr>
          <p:cNvSpPr txBox="1">
            <a:spLocks/>
          </p:cNvSpPr>
          <p:nvPr/>
        </p:nvSpPr>
        <p:spPr>
          <a:xfrm>
            <a:off x="190006" y="0"/>
            <a:ext cx="6792686" cy="64565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dirty="0"/>
              <a:t>PLAN DE TESORERÍA (2º Año)</a:t>
            </a:r>
          </a:p>
        </p:txBody>
      </p:sp>
    </p:spTree>
    <p:extLst>
      <p:ext uri="{BB962C8B-B14F-4D97-AF65-F5344CB8AC3E}">
        <p14:creationId xmlns:p14="http://schemas.microsoft.com/office/powerpoint/2010/main" val="4081564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BBC1A-5E5A-4090-A985-838520A1EC66}"/>
              </a:ext>
            </a:extLst>
          </p:cNvPr>
          <p:cNvSpPr>
            <a:spLocks noGrp="1"/>
          </p:cNvSpPr>
          <p:nvPr>
            <p:ph type="title"/>
          </p:nvPr>
        </p:nvSpPr>
        <p:spPr/>
        <p:txBody>
          <a:bodyPr/>
          <a:lstStyle/>
          <a:p>
            <a:r>
              <a:rPr lang="es-ES" dirty="0"/>
              <a:t>OBJETIVOS </a:t>
            </a:r>
          </a:p>
        </p:txBody>
      </p:sp>
      <p:sp>
        <p:nvSpPr>
          <p:cNvPr id="3" name="Marcador de contenido 2">
            <a:extLst>
              <a:ext uri="{FF2B5EF4-FFF2-40B4-BE49-F238E27FC236}">
                <a16:creationId xmlns:a16="http://schemas.microsoft.com/office/drawing/2014/main" id="{D7C24091-7B42-4886-BE95-9D16009EC73A}"/>
              </a:ext>
            </a:extLst>
          </p:cNvPr>
          <p:cNvSpPr>
            <a:spLocks noGrp="1"/>
          </p:cNvSpPr>
          <p:nvPr>
            <p:ph idx="1"/>
          </p:nvPr>
        </p:nvSpPr>
        <p:spPr/>
        <p:txBody>
          <a:bodyPr/>
          <a:lstStyle/>
          <a:p>
            <a:r>
              <a:rPr lang="es-ES" dirty="0"/>
              <a:t>CONSEGUIR ALQUILAR TODAS LAS BICICLETAS AL MENOS 10 DÍAS </a:t>
            </a:r>
          </a:p>
          <a:p>
            <a:r>
              <a:rPr lang="es-ES" dirty="0"/>
              <a:t>AUMENTAR EL STOCK DE BICICLETAS EN ALQUILER </a:t>
            </a:r>
          </a:p>
          <a:p>
            <a:r>
              <a:rPr lang="es-ES" dirty="0"/>
              <a:t>MEJORAR LAS MARCAS QUE ALQUILAMOS</a:t>
            </a:r>
          </a:p>
          <a:p>
            <a:r>
              <a:rPr lang="es-ES" dirty="0"/>
              <a:t>RENTABILIZAR EN UN PLAZO DE 1-2 AÑOS</a:t>
            </a:r>
          </a:p>
          <a:p>
            <a:r>
              <a:rPr lang="es-ES" dirty="0"/>
              <a:t>ENTRAR EN EL TOP 3 DE EMPRESAS DEL SECTOR EN ANDORRA</a:t>
            </a:r>
          </a:p>
          <a:p>
            <a:r>
              <a:rPr lang="es-ES" dirty="0"/>
              <a:t>ABRIR UN LOCAL EN ESPAÑA/ANDORRA</a:t>
            </a:r>
          </a:p>
        </p:txBody>
      </p:sp>
    </p:spTree>
    <p:extLst>
      <p:ext uri="{BB962C8B-B14F-4D97-AF65-F5344CB8AC3E}">
        <p14:creationId xmlns:p14="http://schemas.microsoft.com/office/powerpoint/2010/main" val="2759887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215FBE3-8771-4B57-83BA-AFAA1E3893CA}"/>
              </a:ext>
            </a:extLst>
          </p:cNvPr>
          <p:cNvSpPr>
            <a:spLocks noGrp="1"/>
          </p:cNvSpPr>
          <p:nvPr>
            <p:ph type="title"/>
          </p:nvPr>
        </p:nvSpPr>
        <p:spPr/>
        <p:txBody>
          <a:bodyPr/>
          <a:lstStyle/>
          <a:p>
            <a:r>
              <a:rPr lang="es-ES" dirty="0"/>
              <a:t>CONCLUSIONES DE VIABILIDAD</a:t>
            </a:r>
          </a:p>
        </p:txBody>
      </p:sp>
      <p:sp>
        <p:nvSpPr>
          <p:cNvPr id="4" name="Marcador de contenido 3">
            <a:extLst>
              <a:ext uri="{FF2B5EF4-FFF2-40B4-BE49-F238E27FC236}">
                <a16:creationId xmlns:a16="http://schemas.microsoft.com/office/drawing/2014/main" id="{ADE27BC5-65CD-41B5-9CA7-CE28E689FFDB}"/>
              </a:ext>
            </a:extLst>
          </p:cNvPr>
          <p:cNvSpPr>
            <a:spLocks noGrp="1"/>
          </p:cNvSpPr>
          <p:nvPr>
            <p:ph idx="1"/>
          </p:nvPr>
        </p:nvSpPr>
        <p:spPr>
          <a:xfrm>
            <a:off x="818712" y="2222287"/>
            <a:ext cx="10554574" cy="4475396"/>
          </a:xfrm>
        </p:spPr>
        <p:txBody>
          <a:bodyPr/>
          <a:lstStyle/>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Al realizar el plan de inversiones la verdad que pensaba que el negocio no sería muy rentable. Lo cierto es que si los alquileres estimados se cumplen, aún con una diferencia de -50.000€ (ya que al principio la empresa puede que no funcione tan bien), habrían unas ganancias de 13.000€ mensuales.</a:t>
            </a:r>
          </a:p>
          <a:p>
            <a:pPr marL="0" indent="0">
              <a:lnSpc>
                <a:spcPct val="107000"/>
              </a:lnSpc>
              <a:spcAft>
                <a:spcPts val="800"/>
              </a:spcAft>
              <a:buNone/>
            </a:pPr>
            <a:r>
              <a:rPr lang="es-ES" sz="2800" dirty="0">
                <a:effectLst/>
                <a:latin typeface="Calibri" panose="020F0502020204030204" pitchFamily="34" charset="0"/>
                <a:ea typeface="Calibri" panose="020F0502020204030204" pitchFamily="34" charset="0"/>
              </a:rPr>
              <a:t>Estas ganancias, que a priori pueden sorprender, se deben en gran parte por los precios e impuestos en Andorra, ya que son más altos y bajos respectivamente respecto a España.       </a:t>
            </a:r>
          </a:p>
          <a:p>
            <a:endParaRPr lang="es-ES" dirty="0"/>
          </a:p>
        </p:txBody>
      </p:sp>
    </p:spTree>
    <p:extLst>
      <p:ext uri="{BB962C8B-B14F-4D97-AF65-F5344CB8AC3E}">
        <p14:creationId xmlns:p14="http://schemas.microsoft.com/office/powerpoint/2010/main" val="3976361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3F30F-C245-4768-AEBC-CB01E1DAA2A5}"/>
              </a:ext>
            </a:extLst>
          </p:cNvPr>
          <p:cNvSpPr>
            <a:spLocks noGrp="1"/>
          </p:cNvSpPr>
          <p:nvPr>
            <p:ph type="title"/>
          </p:nvPr>
        </p:nvSpPr>
        <p:spPr/>
        <p:txBody>
          <a:bodyPr/>
          <a:lstStyle/>
          <a:p>
            <a:r>
              <a:rPr lang="es-ES" dirty="0"/>
              <a:t>PLAN DE PUESTA EN MARCHA</a:t>
            </a:r>
          </a:p>
        </p:txBody>
      </p:sp>
      <p:sp>
        <p:nvSpPr>
          <p:cNvPr id="3" name="Marcador de contenido 2">
            <a:extLst>
              <a:ext uri="{FF2B5EF4-FFF2-40B4-BE49-F238E27FC236}">
                <a16:creationId xmlns:a16="http://schemas.microsoft.com/office/drawing/2014/main" id="{60D9D7A6-FB66-4585-A2B5-32BDBF5B6CF2}"/>
              </a:ext>
            </a:extLst>
          </p:cNvPr>
          <p:cNvSpPr>
            <a:spLocks noGrp="1"/>
          </p:cNvSpPr>
          <p:nvPr>
            <p:ph idx="1"/>
          </p:nvPr>
        </p:nvSpPr>
        <p:spPr>
          <a:xfrm>
            <a:off x="818712" y="2222287"/>
            <a:ext cx="10554574" cy="4439770"/>
          </a:xfrm>
        </p:spPr>
        <p:txBody>
          <a:bodyPr>
            <a:normAutofit lnSpcReduction="10000"/>
          </a:bodyPr>
          <a:lstStyle/>
          <a:p>
            <a:pPr marL="0" indent="0">
              <a:lnSpc>
                <a:spcPct val="107000"/>
              </a:lnSpc>
              <a:spcAft>
                <a:spcPts val="800"/>
              </a:spcAft>
              <a:buNone/>
            </a:pPr>
            <a:r>
              <a:rPr lang="es-ES" sz="2200" dirty="0">
                <a:effectLst/>
                <a:latin typeface="Calibri" panose="020F0502020204030204" pitchFamily="34" charset="0"/>
                <a:ea typeface="Calibri" panose="020F0502020204030204" pitchFamily="34" charset="0"/>
              </a:rPr>
              <a:t>Estos son los trámites necesarios para crear la empresa en Andorra:</a:t>
            </a:r>
          </a:p>
          <a:p>
            <a:pPr lvl="0">
              <a:lnSpc>
                <a:spcPct val="107000"/>
              </a:lnSpc>
              <a:buFont typeface="Wingdings" panose="05000000000000000000" pitchFamily="2" charset="2"/>
              <a:buChar char="q"/>
            </a:pPr>
            <a:r>
              <a:rPr lang="es-ES" sz="2200" u="sng" dirty="0">
                <a:effectLst/>
                <a:latin typeface="Calibri" panose="020F0502020204030204" pitchFamily="34" charset="0"/>
                <a:ea typeface="Calibri" panose="020F0502020204030204" pitchFamily="34" charset="0"/>
              </a:rPr>
              <a:t>Realizar una solicitud de reserva de denominación social:</a:t>
            </a:r>
            <a:endParaRPr lang="es-ES" sz="2200" dirty="0">
              <a:effectLst/>
              <a:latin typeface="Calibri" panose="020F0502020204030204" pitchFamily="34" charset="0"/>
              <a:ea typeface="Calibri" panose="020F0502020204030204" pitchFamily="34" charset="0"/>
            </a:endParaRPr>
          </a:p>
          <a:p>
            <a:pPr marL="114300" indent="0">
              <a:lnSpc>
                <a:spcPct val="107000"/>
              </a:lnSpc>
              <a:buNone/>
            </a:pPr>
            <a:r>
              <a:rPr lang="es-ES" sz="2200" dirty="0">
                <a:effectLst/>
                <a:latin typeface="Calibri" panose="020F0502020204030204" pitchFamily="34" charset="0"/>
                <a:ea typeface="Calibri" panose="020F0502020204030204" pitchFamily="34" charset="0"/>
              </a:rPr>
              <a:t>Este paso es necesario para diferenciar a nuestra empresa del resto de empresas en los diferentes organismos oficiales con los que se realicen cualquier tipo de comunicación. Debemos obtener la certificación negativa de la denominación social; esto nos garantizará que ese nombre será exclusivo para nosotros.</a:t>
            </a:r>
          </a:p>
          <a:p>
            <a:pPr lvl="0">
              <a:lnSpc>
                <a:spcPct val="107000"/>
              </a:lnSpc>
              <a:buFont typeface="Wingdings" panose="05000000000000000000" pitchFamily="2" charset="2"/>
              <a:buChar char="q"/>
            </a:pPr>
            <a:r>
              <a:rPr lang="es-ES" sz="2200" u="sng" dirty="0">
                <a:effectLst/>
                <a:latin typeface="Calibri" panose="020F0502020204030204" pitchFamily="34" charset="0"/>
                <a:ea typeface="Calibri" panose="020F0502020204030204" pitchFamily="34" charset="0"/>
              </a:rPr>
              <a:t>Creación de los estatutos de la sociedad</a:t>
            </a:r>
            <a:endParaRPr lang="es-ES" sz="2200" dirty="0">
              <a:effectLst/>
              <a:latin typeface="Calibri" panose="020F0502020204030204" pitchFamily="34" charset="0"/>
              <a:ea typeface="Calibri" panose="020F0502020204030204" pitchFamily="34" charset="0"/>
            </a:endParaRPr>
          </a:p>
          <a:p>
            <a:pPr lvl="0">
              <a:lnSpc>
                <a:spcPct val="107000"/>
              </a:lnSpc>
              <a:buFont typeface="Wingdings" panose="05000000000000000000" pitchFamily="2" charset="2"/>
              <a:buChar char="q"/>
            </a:pPr>
            <a:r>
              <a:rPr lang="es-ES" sz="2200" u="sng" dirty="0">
                <a:effectLst/>
                <a:latin typeface="Calibri" panose="020F0502020204030204" pitchFamily="34" charset="0"/>
                <a:ea typeface="Calibri" panose="020F0502020204030204" pitchFamily="34" charset="0"/>
              </a:rPr>
              <a:t>Depositar el capital social inicial en una entidad bancaria de Andorra:</a:t>
            </a:r>
            <a:endParaRPr lang="es-ES" sz="2200" dirty="0">
              <a:effectLst/>
              <a:latin typeface="Calibri" panose="020F0502020204030204" pitchFamily="34" charset="0"/>
              <a:ea typeface="Calibri" panose="020F0502020204030204" pitchFamily="34" charset="0"/>
            </a:endParaRPr>
          </a:p>
          <a:p>
            <a:pPr marL="114300" indent="0">
              <a:lnSpc>
                <a:spcPct val="107000"/>
              </a:lnSpc>
              <a:spcAft>
                <a:spcPts val="800"/>
              </a:spcAft>
              <a:buNone/>
            </a:pPr>
            <a:r>
              <a:rPr lang="es-ES" sz="2200" dirty="0">
                <a:effectLst/>
                <a:latin typeface="Calibri" panose="020F0502020204030204" pitchFamily="34" charset="0"/>
                <a:ea typeface="Calibri" panose="020F0502020204030204" pitchFamily="34" charset="0"/>
              </a:rPr>
              <a:t> Se deberá realizar la apertura de una cuenta aportando la documentación requerida por la entidad elegida.</a:t>
            </a:r>
          </a:p>
          <a:p>
            <a:pPr marL="0" indent="0">
              <a:lnSpc>
                <a:spcPct val="107000"/>
              </a:lnSpc>
              <a:spcAft>
                <a:spcPts val="800"/>
              </a:spcAft>
              <a:buNone/>
            </a:pPr>
            <a:endParaRPr lang="es-E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47800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3F30F-C245-4768-AEBC-CB01E1DAA2A5}"/>
              </a:ext>
            </a:extLst>
          </p:cNvPr>
          <p:cNvSpPr>
            <a:spLocks noGrp="1"/>
          </p:cNvSpPr>
          <p:nvPr>
            <p:ph type="title"/>
          </p:nvPr>
        </p:nvSpPr>
        <p:spPr/>
        <p:txBody>
          <a:bodyPr/>
          <a:lstStyle/>
          <a:p>
            <a:r>
              <a:rPr lang="es-ES" dirty="0"/>
              <a:t>PLAN DE PUESTA EN MARCHA</a:t>
            </a:r>
          </a:p>
        </p:txBody>
      </p:sp>
      <p:sp>
        <p:nvSpPr>
          <p:cNvPr id="3" name="Marcador de contenido 2">
            <a:extLst>
              <a:ext uri="{FF2B5EF4-FFF2-40B4-BE49-F238E27FC236}">
                <a16:creationId xmlns:a16="http://schemas.microsoft.com/office/drawing/2014/main" id="{60D9D7A6-FB66-4585-A2B5-32BDBF5B6CF2}"/>
              </a:ext>
            </a:extLst>
          </p:cNvPr>
          <p:cNvSpPr>
            <a:spLocks noGrp="1"/>
          </p:cNvSpPr>
          <p:nvPr>
            <p:ph idx="1"/>
          </p:nvPr>
        </p:nvSpPr>
        <p:spPr/>
        <p:txBody>
          <a:bodyPr/>
          <a:lstStyle/>
          <a:p>
            <a:pPr lvl="0">
              <a:lnSpc>
                <a:spcPct val="107000"/>
              </a:lnSpc>
              <a:buFont typeface="Wingdings" panose="05000000000000000000" pitchFamily="2" charset="2"/>
              <a:buChar char="q"/>
            </a:pPr>
            <a:r>
              <a:rPr lang="es-ES" sz="2400" u="sng" dirty="0">
                <a:effectLst/>
                <a:latin typeface="Calibri" panose="020F0502020204030204" pitchFamily="34" charset="0"/>
                <a:ea typeface="Calibri" panose="020F0502020204030204" pitchFamily="34" charset="0"/>
              </a:rPr>
              <a:t>Constitución de la sociedad ante un notario:</a:t>
            </a:r>
            <a:endParaRPr lang="es-ES" sz="2400" dirty="0">
              <a:effectLst/>
              <a:latin typeface="Calibri" panose="020F0502020204030204" pitchFamily="34" charset="0"/>
              <a:ea typeface="Calibri" panose="020F0502020204030204" pitchFamily="34" charset="0"/>
            </a:endParaRPr>
          </a:p>
          <a:p>
            <a:pPr marL="114300" indent="0">
              <a:lnSpc>
                <a:spcPct val="107000"/>
              </a:lnSpc>
              <a:buNone/>
            </a:pPr>
            <a:r>
              <a:rPr lang="es-ES" sz="2400" b="1" dirty="0">
                <a:effectLst/>
                <a:latin typeface="Calibri" panose="020F0502020204030204" pitchFamily="34" charset="0"/>
                <a:ea typeface="Calibri" panose="020F0502020204030204" pitchFamily="34" charset="0"/>
              </a:rPr>
              <a:t> </a:t>
            </a:r>
            <a:r>
              <a:rPr lang="es-ES" sz="2400" dirty="0">
                <a:effectLst/>
                <a:latin typeface="Calibri" panose="020F0502020204030204" pitchFamily="34" charset="0"/>
                <a:ea typeface="Calibri" panose="020F0502020204030204" pitchFamily="34" charset="0"/>
              </a:rPr>
              <a:t>Formalización de los estatutos en notaria e inscripción en el Registro Mercantil andorrano.</a:t>
            </a:r>
          </a:p>
          <a:p>
            <a:pPr lvl="0">
              <a:lnSpc>
                <a:spcPct val="107000"/>
              </a:lnSpc>
              <a:buFont typeface="Wingdings" panose="05000000000000000000" pitchFamily="2" charset="2"/>
              <a:buChar char="q"/>
            </a:pPr>
            <a:r>
              <a:rPr lang="es-ES" sz="2400" u="sng" dirty="0">
                <a:effectLst/>
                <a:latin typeface="Calibri" panose="020F0502020204030204" pitchFamily="34" charset="0"/>
                <a:ea typeface="Calibri" panose="020F0502020204030204" pitchFamily="34" charset="0"/>
              </a:rPr>
              <a:t>Inicio de la actividad:</a:t>
            </a:r>
            <a:endParaRPr lang="es-ES" sz="2400" dirty="0">
              <a:effectLst/>
              <a:latin typeface="Calibri" panose="020F0502020204030204" pitchFamily="34" charset="0"/>
              <a:ea typeface="Calibri" panose="020F0502020204030204" pitchFamily="34" charset="0"/>
            </a:endParaRPr>
          </a:p>
          <a:p>
            <a:pPr marL="114300" indent="0">
              <a:lnSpc>
                <a:spcPct val="107000"/>
              </a:lnSpc>
              <a:spcAft>
                <a:spcPts val="800"/>
              </a:spcAft>
              <a:buNone/>
            </a:pPr>
            <a:r>
              <a:rPr lang="es-ES" sz="2400" dirty="0">
                <a:effectLst/>
                <a:latin typeface="Calibri" panose="020F0502020204030204" pitchFamily="34" charset="0"/>
                <a:ea typeface="Calibri" panose="020F0502020204030204" pitchFamily="34" charset="0"/>
              </a:rPr>
              <a:t>Una vez realizada la inscripción en el Registro Mercantil tendremos un plazo de seis meses para empezar la actividad de la empresa.</a:t>
            </a:r>
          </a:p>
          <a:p>
            <a:pPr marL="0" indent="0">
              <a:buNone/>
            </a:pPr>
            <a:endParaRPr lang="es-ES" dirty="0"/>
          </a:p>
        </p:txBody>
      </p:sp>
    </p:spTree>
    <p:extLst>
      <p:ext uri="{BB962C8B-B14F-4D97-AF65-F5344CB8AC3E}">
        <p14:creationId xmlns:p14="http://schemas.microsoft.com/office/powerpoint/2010/main" val="4034119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2992957"/>
            <a:ext cx="10572000" cy="1987753"/>
          </a:xfrm>
        </p:spPr>
        <p:txBody>
          <a:bodyPr/>
          <a:lstStyle/>
          <a:p>
            <a:pPr algn="ctr"/>
            <a:br>
              <a:rPr lang="es-ES" dirty="0"/>
            </a:br>
            <a:br>
              <a:rPr lang="es-ES" dirty="0"/>
            </a:br>
            <a:br>
              <a:rPr lang="es-ES" dirty="0"/>
            </a:br>
            <a:br>
              <a:rPr lang="es-ES" dirty="0"/>
            </a:br>
            <a:br>
              <a:rPr lang="es-ES" dirty="0"/>
            </a:br>
            <a:r>
              <a:rPr lang="es-ES" sz="23900" dirty="0"/>
              <a:t>FINAL</a:t>
            </a: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spTree>
    <p:extLst>
      <p:ext uri="{BB962C8B-B14F-4D97-AF65-F5344CB8AC3E}">
        <p14:creationId xmlns:p14="http://schemas.microsoft.com/office/powerpoint/2010/main" val="1909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4565E-7ECE-451E-AB25-65FA443C24AB}"/>
              </a:ext>
            </a:extLst>
          </p:cNvPr>
          <p:cNvSpPr>
            <a:spLocks noGrp="1"/>
          </p:cNvSpPr>
          <p:nvPr>
            <p:ph type="title"/>
          </p:nvPr>
        </p:nvSpPr>
        <p:spPr/>
        <p:txBody>
          <a:bodyPr/>
          <a:lstStyle/>
          <a:p>
            <a:r>
              <a:rPr lang="es-ES" dirty="0"/>
              <a:t>NECESIDAD DE MERCADO</a:t>
            </a:r>
          </a:p>
        </p:txBody>
      </p:sp>
      <p:sp>
        <p:nvSpPr>
          <p:cNvPr id="3" name="Marcador de contenido 2">
            <a:extLst>
              <a:ext uri="{FF2B5EF4-FFF2-40B4-BE49-F238E27FC236}">
                <a16:creationId xmlns:a16="http://schemas.microsoft.com/office/drawing/2014/main" id="{251C17D6-5877-4E04-BF38-29E29ACD3A39}"/>
              </a:ext>
            </a:extLst>
          </p:cNvPr>
          <p:cNvSpPr>
            <a:spLocks noGrp="1"/>
          </p:cNvSpPr>
          <p:nvPr>
            <p:ph idx="1"/>
          </p:nvPr>
        </p:nvSpPr>
        <p:spPr/>
        <p:txBody>
          <a:bodyPr/>
          <a:lstStyle/>
          <a:p>
            <a:pPr marL="0" indent="0">
              <a:buNone/>
            </a:pPr>
            <a:r>
              <a:rPr lang="es-ES" dirty="0"/>
              <a:t>Acudir a un local donde compartir un buen rato con gente apasionada del ciclismo</a:t>
            </a:r>
          </a:p>
          <a:p>
            <a:pPr marL="0" indent="0">
              <a:buNone/>
            </a:pPr>
            <a:endParaRPr lang="es-ES" dirty="0"/>
          </a:p>
          <a:p>
            <a:pPr marL="0" indent="0">
              <a:buNone/>
            </a:pPr>
            <a:r>
              <a:rPr lang="es-ES" dirty="0"/>
              <a:t>Existen clubes ciclistas pero para pertenecer a ellos hay que hacerse socio pero</a:t>
            </a:r>
          </a:p>
        </p:txBody>
      </p:sp>
    </p:spTree>
    <p:extLst>
      <p:ext uri="{BB962C8B-B14F-4D97-AF65-F5344CB8AC3E}">
        <p14:creationId xmlns:p14="http://schemas.microsoft.com/office/powerpoint/2010/main" val="342328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DA4ED-5106-4EAC-9888-282C100C1E25}"/>
              </a:ext>
            </a:extLst>
          </p:cNvPr>
          <p:cNvSpPr>
            <a:spLocks noGrp="1"/>
          </p:cNvSpPr>
          <p:nvPr>
            <p:ph type="ctrTitle"/>
          </p:nvPr>
        </p:nvSpPr>
        <p:spPr>
          <a:xfrm>
            <a:off x="810000" y="2036992"/>
            <a:ext cx="10572000" cy="1987753"/>
          </a:xfrm>
        </p:spPr>
        <p:txBody>
          <a:bodyPr/>
          <a:lstStyle/>
          <a:p>
            <a:pPr algn="ctr"/>
            <a:br>
              <a:rPr lang="es-ES" dirty="0"/>
            </a:br>
            <a:br>
              <a:rPr lang="es-ES" dirty="0"/>
            </a:br>
            <a:br>
              <a:rPr lang="es-ES" dirty="0"/>
            </a:br>
            <a:br>
              <a:rPr lang="es-ES" dirty="0"/>
            </a:br>
            <a:br>
              <a:rPr lang="es-ES" dirty="0"/>
            </a:br>
            <a:r>
              <a:rPr lang="es-ES" dirty="0"/>
              <a:t>DESCRIPCIÓN DE LOS PRODUCTOS Y SERVICIOS</a:t>
            </a:r>
            <a:br>
              <a:rPr lang="es-ES" dirty="0"/>
            </a:br>
            <a:endParaRPr lang="es-ES" dirty="0"/>
          </a:p>
        </p:txBody>
      </p:sp>
      <p:sp>
        <p:nvSpPr>
          <p:cNvPr id="3" name="Subtítulo 2">
            <a:extLst>
              <a:ext uri="{FF2B5EF4-FFF2-40B4-BE49-F238E27FC236}">
                <a16:creationId xmlns:a16="http://schemas.microsoft.com/office/drawing/2014/main" id="{1FBA485F-5FC3-4B8B-A8B9-7B42F492B15D}"/>
              </a:ext>
            </a:extLst>
          </p:cNvPr>
          <p:cNvSpPr>
            <a:spLocks noGrp="1"/>
          </p:cNvSpPr>
          <p:nvPr>
            <p:ph type="subTitle" idx="1"/>
          </p:nvPr>
        </p:nvSpPr>
        <p:spPr>
          <a:xfrm>
            <a:off x="810000" y="5580764"/>
            <a:ext cx="10572000" cy="434974"/>
          </a:xfrm>
        </p:spPr>
        <p:txBody>
          <a:bodyPr>
            <a:normAutofit fontScale="85000" lnSpcReduction="10000"/>
          </a:bodyPr>
          <a:lstStyle/>
          <a:p>
            <a:r>
              <a:rPr lang="es-ES" dirty="0"/>
              <a:t>MANUEL GÓMEZ FURONES                                                                                                EIE | 2º DAM | IES COMERCIO</a:t>
            </a:r>
          </a:p>
        </p:txBody>
      </p:sp>
    </p:spTree>
    <p:extLst>
      <p:ext uri="{BB962C8B-B14F-4D97-AF65-F5344CB8AC3E}">
        <p14:creationId xmlns:p14="http://schemas.microsoft.com/office/powerpoint/2010/main" val="426471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86ABE5-6723-4B68-8CF6-50AD6F8E27E9}"/>
              </a:ext>
            </a:extLst>
          </p:cNvPr>
          <p:cNvSpPr>
            <a:spLocks noGrp="1"/>
          </p:cNvSpPr>
          <p:nvPr>
            <p:ph type="title"/>
          </p:nvPr>
        </p:nvSpPr>
        <p:spPr/>
        <p:txBody>
          <a:bodyPr/>
          <a:lstStyle/>
          <a:p>
            <a:r>
              <a:rPr lang="es-ES" sz="3600" dirty="0"/>
              <a:t>DESCRIPCION DE LOS PRODUCTOS/SERVICIOS</a:t>
            </a:r>
          </a:p>
        </p:txBody>
      </p:sp>
      <p:sp>
        <p:nvSpPr>
          <p:cNvPr id="3" name="Marcador de contenido 2">
            <a:extLst>
              <a:ext uri="{FF2B5EF4-FFF2-40B4-BE49-F238E27FC236}">
                <a16:creationId xmlns:a16="http://schemas.microsoft.com/office/drawing/2014/main" id="{949C5FD1-A937-45B0-B75E-0A36EB2A2350}"/>
              </a:ext>
            </a:extLst>
          </p:cNvPr>
          <p:cNvSpPr>
            <a:spLocks noGrp="1"/>
          </p:cNvSpPr>
          <p:nvPr>
            <p:ph idx="1"/>
          </p:nvPr>
        </p:nvSpPr>
        <p:spPr>
          <a:xfrm>
            <a:off x="810000" y="2416251"/>
            <a:ext cx="10554574" cy="3636511"/>
          </a:xfrm>
        </p:spPr>
        <p:txBody>
          <a:bodyPr>
            <a:normAutofit/>
          </a:bodyPr>
          <a:lstStyle/>
          <a:p>
            <a:pPr marL="0" indent="0">
              <a:buNone/>
            </a:pPr>
            <a:r>
              <a:rPr lang="es-ES" sz="2400" u="sng" dirty="0"/>
              <a:t>CLUB SOCIAL</a:t>
            </a:r>
          </a:p>
          <a:p>
            <a:pPr marL="0" indent="0">
              <a:buNone/>
            </a:pPr>
            <a:r>
              <a:rPr lang="es-ES" dirty="0"/>
              <a:t>ZONAS:</a:t>
            </a:r>
          </a:p>
          <a:p>
            <a:pPr marL="0" indent="0">
              <a:buNone/>
            </a:pPr>
            <a:r>
              <a:rPr lang="es-ES" dirty="0"/>
              <a:t>Bar, Zona de Juegos y Zona de “Ciclismo”</a:t>
            </a:r>
          </a:p>
          <a:p>
            <a:pPr marL="0" indent="0">
              <a:buNone/>
            </a:pPr>
            <a:endParaRPr lang="es-ES" dirty="0"/>
          </a:p>
          <a:p>
            <a:pPr marL="0" indent="0">
              <a:buNone/>
            </a:pPr>
            <a:r>
              <a:rPr lang="es-ES" dirty="0"/>
              <a:t>NIVELES DE PRODUCTO:</a:t>
            </a:r>
          </a:p>
          <a:p>
            <a:pPr>
              <a:buFont typeface="Arial" panose="020B0604020202020204" pitchFamily="34" charset="0"/>
              <a:buChar char="•"/>
            </a:pPr>
            <a:r>
              <a:rPr lang="es-ES" dirty="0"/>
              <a:t>BÁSICO: Socializar</a:t>
            </a:r>
          </a:p>
          <a:p>
            <a:pPr>
              <a:buFont typeface="Arial" panose="020B0604020202020204" pitchFamily="34" charset="0"/>
              <a:buChar char="•"/>
            </a:pPr>
            <a:r>
              <a:rPr lang="es-ES" dirty="0"/>
              <a:t>FORMAL: Tomar algo, Conocer gente, Aprender nuevas rutas, Jugar juegos </a:t>
            </a:r>
          </a:p>
          <a:p>
            <a:pPr>
              <a:buFont typeface="Arial" panose="020B0604020202020204" pitchFamily="34" charset="0"/>
              <a:buChar char="•"/>
            </a:pPr>
            <a:r>
              <a:rPr lang="es-ES" dirty="0"/>
              <a:t>AMPLIADO: Hospitalidad del Camarero, La calidad de los productos del bar y los juegos</a:t>
            </a:r>
          </a:p>
          <a:p>
            <a:pPr marL="0" indent="0">
              <a:buNone/>
            </a:pPr>
            <a:endParaRPr lang="es-ES" dirty="0"/>
          </a:p>
        </p:txBody>
      </p:sp>
    </p:spTree>
    <p:extLst>
      <p:ext uri="{BB962C8B-B14F-4D97-AF65-F5344CB8AC3E}">
        <p14:creationId xmlns:p14="http://schemas.microsoft.com/office/powerpoint/2010/main" val="33731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66779-A543-430B-BC6F-78A59B9F903E}"/>
              </a:ext>
            </a:extLst>
          </p:cNvPr>
          <p:cNvSpPr>
            <a:spLocks noGrp="1"/>
          </p:cNvSpPr>
          <p:nvPr>
            <p:ph type="title"/>
          </p:nvPr>
        </p:nvSpPr>
        <p:spPr/>
        <p:txBody>
          <a:bodyPr/>
          <a:lstStyle/>
          <a:p>
            <a:r>
              <a:rPr lang="es-ES" sz="3600" dirty="0"/>
              <a:t>DESCRIPCION DE LOS PRODUCTOS/SERVICIOS</a:t>
            </a:r>
          </a:p>
        </p:txBody>
      </p:sp>
      <p:sp>
        <p:nvSpPr>
          <p:cNvPr id="3" name="Marcador de contenido 2">
            <a:extLst>
              <a:ext uri="{FF2B5EF4-FFF2-40B4-BE49-F238E27FC236}">
                <a16:creationId xmlns:a16="http://schemas.microsoft.com/office/drawing/2014/main" id="{EA282C24-E023-4F30-A21D-87C7CEEB9966}"/>
              </a:ext>
            </a:extLst>
          </p:cNvPr>
          <p:cNvSpPr>
            <a:spLocks noGrp="1"/>
          </p:cNvSpPr>
          <p:nvPr>
            <p:ph idx="1"/>
          </p:nvPr>
        </p:nvSpPr>
        <p:spPr>
          <a:xfrm>
            <a:off x="818712" y="2222287"/>
            <a:ext cx="10554574" cy="4303204"/>
          </a:xfrm>
        </p:spPr>
        <p:txBody>
          <a:bodyPr>
            <a:normAutofit fontScale="92500" lnSpcReduction="20000"/>
          </a:bodyPr>
          <a:lstStyle/>
          <a:p>
            <a:pPr marL="0" indent="0">
              <a:buNone/>
            </a:pPr>
            <a:r>
              <a:rPr lang="es-ES" sz="2400" i="1" u="sng" dirty="0">
                <a:solidFill>
                  <a:srgbClr val="FF0000"/>
                </a:solidFill>
              </a:rPr>
              <a:t>GUÍA</a:t>
            </a:r>
          </a:p>
          <a:p>
            <a:pPr marL="0" indent="0">
              <a:buNone/>
            </a:pPr>
            <a:r>
              <a:rPr lang="es-ES" sz="2400" i="1" dirty="0">
                <a:solidFill>
                  <a:srgbClr val="FF0000"/>
                </a:solidFill>
              </a:rPr>
              <a:t>Modalidades y niveles ofrecidos:</a:t>
            </a:r>
          </a:p>
          <a:p>
            <a:pPr>
              <a:buFont typeface="Wingdings" panose="05000000000000000000" pitchFamily="2" charset="2"/>
              <a:buChar char="v"/>
            </a:pPr>
            <a:r>
              <a:rPr lang="es-ES" sz="2400" i="1" dirty="0">
                <a:solidFill>
                  <a:srgbClr val="FF0000"/>
                </a:solidFill>
              </a:rPr>
              <a:t>CARRETERA</a:t>
            </a:r>
          </a:p>
          <a:p>
            <a:pPr marL="720725">
              <a:buFont typeface="Courier New" panose="02070309020205020404" pitchFamily="49" charset="0"/>
              <a:buChar char="o"/>
            </a:pPr>
            <a:r>
              <a:rPr lang="es-ES" sz="2400" i="1" dirty="0">
                <a:solidFill>
                  <a:srgbClr val="FF0000"/>
                </a:solidFill>
              </a:rPr>
              <a:t>Principiante, Medio, Avanzado, Experto</a:t>
            </a:r>
          </a:p>
          <a:p>
            <a:pPr>
              <a:buFont typeface="Wingdings" panose="05000000000000000000" pitchFamily="2" charset="2"/>
              <a:buChar char="v"/>
            </a:pPr>
            <a:r>
              <a:rPr lang="es-ES" sz="2400" i="1" dirty="0">
                <a:solidFill>
                  <a:srgbClr val="FF0000"/>
                </a:solidFill>
              </a:rPr>
              <a:t>CICLOTURISMO</a:t>
            </a:r>
          </a:p>
          <a:p>
            <a:pPr marL="720725" indent="-360363">
              <a:buFont typeface="Courier New" panose="02070309020205020404" pitchFamily="49" charset="0"/>
              <a:buChar char="o"/>
            </a:pPr>
            <a:r>
              <a:rPr lang="es-ES" sz="2400" i="1" dirty="0">
                <a:solidFill>
                  <a:srgbClr val="FF0000"/>
                </a:solidFill>
              </a:rPr>
              <a:t>Recorrido Corto, Medio o Largo</a:t>
            </a:r>
          </a:p>
          <a:p>
            <a:pPr>
              <a:buFont typeface="Wingdings" panose="05000000000000000000" pitchFamily="2" charset="2"/>
              <a:buChar char="v"/>
            </a:pPr>
            <a:r>
              <a:rPr lang="es-ES" sz="2400" i="1" dirty="0">
                <a:solidFill>
                  <a:srgbClr val="FF0000"/>
                </a:solidFill>
              </a:rPr>
              <a:t>MTB</a:t>
            </a:r>
          </a:p>
          <a:p>
            <a:pPr marL="720725">
              <a:buFont typeface="Courier New" panose="02070309020205020404" pitchFamily="49" charset="0"/>
              <a:buChar char="o"/>
            </a:pPr>
            <a:r>
              <a:rPr lang="es-ES" sz="2400" i="1" dirty="0">
                <a:solidFill>
                  <a:srgbClr val="FF0000"/>
                </a:solidFill>
              </a:rPr>
              <a:t>Principiante, Medio, Avanzado, Experto</a:t>
            </a:r>
          </a:p>
          <a:p>
            <a:pPr>
              <a:buFont typeface="Wingdings" panose="05000000000000000000" pitchFamily="2" charset="2"/>
              <a:buChar char="v"/>
            </a:pPr>
            <a:r>
              <a:rPr lang="es-ES" sz="2400" i="1" dirty="0">
                <a:solidFill>
                  <a:srgbClr val="FF0000"/>
                </a:solidFill>
              </a:rPr>
              <a:t>ENDURO/DESCENSO</a:t>
            </a:r>
          </a:p>
          <a:p>
            <a:pPr marL="720725">
              <a:buFont typeface="Courier New" panose="02070309020205020404" pitchFamily="49" charset="0"/>
              <a:buChar char="o"/>
            </a:pPr>
            <a:r>
              <a:rPr lang="es-ES" sz="2400" i="1" dirty="0">
                <a:solidFill>
                  <a:srgbClr val="FF0000"/>
                </a:solidFill>
              </a:rPr>
              <a:t>Principiante, Medio, Avanzado, Experto</a:t>
            </a:r>
          </a:p>
          <a:p>
            <a:pPr>
              <a:buFont typeface="Courier New" panose="02070309020205020404" pitchFamily="49" charset="0"/>
              <a:buChar char="o"/>
            </a:pPr>
            <a:endParaRPr lang="es-ES" sz="2400" dirty="0"/>
          </a:p>
        </p:txBody>
      </p:sp>
    </p:spTree>
    <p:extLst>
      <p:ext uri="{BB962C8B-B14F-4D97-AF65-F5344CB8AC3E}">
        <p14:creationId xmlns:p14="http://schemas.microsoft.com/office/powerpoint/2010/main" val="311076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66779-A543-430B-BC6F-78A59B9F903E}"/>
              </a:ext>
            </a:extLst>
          </p:cNvPr>
          <p:cNvSpPr>
            <a:spLocks noGrp="1"/>
          </p:cNvSpPr>
          <p:nvPr>
            <p:ph type="title"/>
          </p:nvPr>
        </p:nvSpPr>
        <p:spPr/>
        <p:txBody>
          <a:bodyPr/>
          <a:lstStyle/>
          <a:p>
            <a:r>
              <a:rPr lang="es-ES" sz="3600" dirty="0"/>
              <a:t>DESCRIPCION DE LOS PRODUCTOS/SERVICIOS</a:t>
            </a:r>
          </a:p>
        </p:txBody>
      </p:sp>
      <p:sp>
        <p:nvSpPr>
          <p:cNvPr id="3" name="Marcador de contenido 2">
            <a:extLst>
              <a:ext uri="{FF2B5EF4-FFF2-40B4-BE49-F238E27FC236}">
                <a16:creationId xmlns:a16="http://schemas.microsoft.com/office/drawing/2014/main" id="{EA282C24-E023-4F30-A21D-87C7CEEB9966}"/>
              </a:ext>
            </a:extLst>
          </p:cNvPr>
          <p:cNvSpPr>
            <a:spLocks noGrp="1"/>
          </p:cNvSpPr>
          <p:nvPr>
            <p:ph idx="1"/>
          </p:nvPr>
        </p:nvSpPr>
        <p:spPr>
          <a:xfrm>
            <a:off x="810000" y="1848214"/>
            <a:ext cx="10554574" cy="4303204"/>
          </a:xfrm>
        </p:spPr>
        <p:txBody>
          <a:bodyPr>
            <a:normAutofit/>
          </a:bodyPr>
          <a:lstStyle/>
          <a:p>
            <a:pPr marL="0" indent="0">
              <a:buNone/>
            </a:pPr>
            <a:r>
              <a:rPr lang="es-ES" sz="2400" i="1" u="sng" dirty="0">
                <a:solidFill>
                  <a:srgbClr val="FF0000"/>
                </a:solidFill>
              </a:rPr>
              <a:t>GUÍA</a:t>
            </a:r>
          </a:p>
          <a:p>
            <a:pPr marL="0" indent="0">
              <a:buNone/>
            </a:pPr>
            <a:r>
              <a:rPr lang="es-ES" i="1" dirty="0">
                <a:solidFill>
                  <a:srgbClr val="FF0000"/>
                </a:solidFill>
              </a:rPr>
              <a:t>NIVELES DE PRODUCTO</a:t>
            </a:r>
          </a:p>
          <a:p>
            <a:pPr>
              <a:buFont typeface="Wingdings" panose="05000000000000000000" pitchFamily="2" charset="2"/>
              <a:buChar char="Ø"/>
            </a:pPr>
            <a:r>
              <a:rPr lang="es-ES" i="1" dirty="0">
                <a:solidFill>
                  <a:srgbClr val="FF0000"/>
                </a:solidFill>
              </a:rPr>
              <a:t>BÁSICO: Salud, Ocio</a:t>
            </a:r>
          </a:p>
          <a:p>
            <a:pPr>
              <a:buFont typeface="Wingdings" panose="05000000000000000000" pitchFamily="2" charset="2"/>
              <a:buChar char="Ø"/>
            </a:pPr>
            <a:r>
              <a:rPr lang="es-ES" i="1" dirty="0">
                <a:solidFill>
                  <a:srgbClr val="FF0000"/>
                </a:solidFill>
              </a:rPr>
              <a:t>FORMAL: Disfrutar de la naturaleza o ciudad, Hacer Deporte, Interactuar con el guía, Utilizar una bicicleta de Calidad</a:t>
            </a:r>
          </a:p>
          <a:p>
            <a:pPr>
              <a:buFont typeface="Wingdings" panose="05000000000000000000" pitchFamily="2" charset="2"/>
              <a:buChar char="Ø"/>
            </a:pPr>
            <a:r>
              <a:rPr lang="es-ES" i="1" dirty="0">
                <a:solidFill>
                  <a:srgbClr val="FF0000"/>
                </a:solidFill>
              </a:rPr>
              <a:t>AMPLIADO: Hospitalidad del guía, Calidad y buen mantenimiento de la bicicleta</a:t>
            </a:r>
          </a:p>
        </p:txBody>
      </p:sp>
    </p:spTree>
    <p:extLst>
      <p:ext uri="{BB962C8B-B14F-4D97-AF65-F5344CB8AC3E}">
        <p14:creationId xmlns:p14="http://schemas.microsoft.com/office/powerpoint/2010/main" val="4111930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TM03457503[[fn=Citable]]</Template>
  <TotalTime>195</TotalTime>
  <Words>2444</Words>
  <Application>Microsoft Office PowerPoint</Application>
  <PresentationFormat>Panorámica</PresentationFormat>
  <Paragraphs>539</Paragraphs>
  <Slides>43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43</vt:i4>
      </vt:variant>
    </vt:vector>
  </HeadingPairs>
  <TitlesOfParts>
    <vt:vector size="51" baseType="lpstr">
      <vt:lpstr>Arial</vt:lpstr>
      <vt:lpstr>Calibri</vt:lpstr>
      <vt:lpstr>Century Gothic</vt:lpstr>
      <vt:lpstr>Courier New</vt:lpstr>
      <vt:lpstr>Noto Sans Symbols</vt:lpstr>
      <vt:lpstr>Wingdings</vt:lpstr>
      <vt:lpstr>Wingdings 2</vt:lpstr>
      <vt:lpstr>Citable</vt:lpstr>
      <vt:lpstr>PLAN DE EMPRESA    </vt:lpstr>
      <vt:lpstr>     PRESENTACIÓN DEL PROYECTO </vt:lpstr>
      <vt:lpstr>PRESENTACIÓN DEL PROYECTO</vt:lpstr>
      <vt:lpstr>OBJETIVOS </vt:lpstr>
      <vt:lpstr>NECESIDAD DE MERCADO</vt:lpstr>
      <vt:lpstr>     DESCRIPCIÓN DE LOS PRODUCTOS Y SERVICIOS </vt:lpstr>
      <vt:lpstr>DESCRIPCION DE LOS PRODUCTOS/SERVICIOS</vt:lpstr>
      <vt:lpstr>DESCRIPCION DE LOS PRODUCTOS/SERVICIOS</vt:lpstr>
      <vt:lpstr>DESCRIPCION DE LOS PRODUCTOS/SERVICIOS</vt:lpstr>
      <vt:lpstr>DESCRIPCION DE LOS PRODUCTOS/SERVICIOS</vt:lpstr>
      <vt:lpstr>DESCRIPCION DE LOS PRODUCTOS/SERVICIOS</vt:lpstr>
      <vt:lpstr>     ANÁLISIS DE MERCADO </vt:lpstr>
      <vt:lpstr>ENTORNO</vt:lpstr>
      <vt:lpstr>TAMAÑO DE MERCADO</vt:lpstr>
      <vt:lpstr>TAMAÑO DE MERCADO</vt:lpstr>
      <vt:lpstr>DATOS DE MERCADO</vt:lpstr>
      <vt:lpstr>MOMENTO DE VIDA DE LOS PRODUCTOS</vt:lpstr>
      <vt:lpstr>DESCRIPCIÓN DEL CLIENTE  (Hecha en España)</vt:lpstr>
      <vt:lpstr>COMPETENCIA: Pic Negre</vt:lpstr>
      <vt:lpstr>COMPETENCIA: Riders Boutique</vt:lpstr>
      <vt:lpstr>COMPETENCIA: Intersport Villadomat</vt:lpstr>
      <vt:lpstr>     MARKETING </vt:lpstr>
      <vt:lpstr>PRECIO – Club Social</vt:lpstr>
      <vt:lpstr>PRECIO – Alquiler </vt:lpstr>
      <vt:lpstr>Presentación de PowerPoint</vt:lpstr>
      <vt:lpstr>Presentación de PowerPoint</vt:lpstr>
      <vt:lpstr>LOCALIZACIÓN</vt:lpstr>
      <vt:lpstr>LOCALIZACIÓN</vt:lpstr>
      <vt:lpstr>LOCALIZACIÓN</vt:lpstr>
      <vt:lpstr>PUBLICIDAD</vt:lpstr>
      <vt:lpstr>AMBIENTACIÓN EN EL PUNTO DE VENTA</vt:lpstr>
      <vt:lpstr>AMBIENTACIÓN EN EL PUNTO DE VENTA</vt:lpstr>
      <vt:lpstr>Presentación de PowerPoint</vt:lpstr>
      <vt:lpstr>ATENCIÓN AL CLIENTE</vt:lpstr>
      <vt:lpstr>FORMA JURÍDICA</vt:lpstr>
      <vt:lpstr>PLAN DE INVERSIONES</vt:lpstr>
      <vt:lpstr>PLAN DE TESORERÍA</vt:lpstr>
      <vt:lpstr>PLAN DE TESORERÍA (1er Año)</vt:lpstr>
      <vt:lpstr>Presentación de PowerPoint</vt:lpstr>
      <vt:lpstr>CONCLUSIONES DE VIABILIDAD</vt:lpstr>
      <vt:lpstr>PLAN DE PUESTA EN MARCHA</vt:lpstr>
      <vt:lpstr>PLAN DE PUESTA EN MARCHA</vt:lpstr>
      <vt:lpstr>     FINAL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EMPRESA    </dc:title>
  <dc:creator>Manuel Gómez Furones</dc:creator>
  <cp:lastModifiedBy>Manuel Gómez Furones</cp:lastModifiedBy>
  <cp:revision>20</cp:revision>
  <dcterms:created xsi:type="dcterms:W3CDTF">2021-12-04T12:44:15Z</dcterms:created>
  <dcterms:modified xsi:type="dcterms:W3CDTF">2022-02-23T23:08:23Z</dcterms:modified>
</cp:coreProperties>
</file>