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2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4AB5-8FE9-4C2F-821D-2EC7D628A48B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E9EC-C9B7-45D2-8619-F44365529CC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60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4AB5-8FE9-4C2F-821D-2EC7D628A48B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E9EC-C9B7-45D2-8619-F44365529CC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19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4AB5-8FE9-4C2F-821D-2EC7D628A48B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E9EC-C9B7-45D2-8619-F44365529CC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79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4AB5-8FE9-4C2F-821D-2EC7D628A48B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E9EC-C9B7-45D2-8619-F44365529CC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69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4AB5-8FE9-4C2F-821D-2EC7D628A48B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E9EC-C9B7-45D2-8619-F44365529CC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7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4AB5-8FE9-4C2F-821D-2EC7D628A48B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E9EC-C9B7-45D2-8619-F44365529CC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90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4AB5-8FE9-4C2F-821D-2EC7D628A48B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E9EC-C9B7-45D2-8619-F44365529CC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139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4AB5-8FE9-4C2F-821D-2EC7D628A48B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E9EC-C9B7-45D2-8619-F44365529CC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3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4AB5-8FE9-4C2F-821D-2EC7D628A48B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E9EC-C9B7-45D2-8619-F44365529CC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79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4AB5-8FE9-4C2F-821D-2EC7D628A48B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E9EC-C9B7-45D2-8619-F44365529CC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22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4AB5-8FE9-4C2F-821D-2EC7D628A48B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E9EC-C9B7-45D2-8619-F44365529CC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59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24AB5-8FE9-4C2F-821D-2EC7D628A48B}" type="datetimeFigureOut">
              <a:rPr lang="en-GB" smtClean="0"/>
              <a:t>21/01/2019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5E9EC-C9B7-45D2-8619-F44365529CC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94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Scroll 3"/>
          <p:cNvSpPr/>
          <p:nvPr/>
        </p:nvSpPr>
        <p:spPr>
          <a:xfrm>
            <a:off x="351691" y="2110153"/>
            <a:ext cx="890954" cy="1078524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Raw  data file</a:t>
            </a:r>
            <a:endParaRPr lang="en-GB" dirty="0"/>
          </a:p>
        </p:txBody>
      </p:sp>
      <p:sp>
        <p:nvSpPr>
          <p:cNvPr id="6" name="Pentagon 5"/>
          <p:cNvSpPr/>
          <p:nvPr/>
        </p:nvSpPr>
        <p:spPr>
          <a:xfrm>
            <a:off x="1242645" y="2356338"/>
            <a:ext cx="1254369" cy="58615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Import </a:t>
            </a:r>
            <a:r>
              <a:rPr lang="en-GB" dirty="0" err="1" smtClean="0"/>
              <a:t>sdf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713892" y="1611923"/>
            <a:ext cx="2878016" cy="307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RelaxObj</a:t>
            </a:r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907323" y="2227385"/>
            <a:ext cx="2297723" cy="339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Parameters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907323" y="2649415"/>
            <a:ext cx="2297723" cy="293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(Bloc)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702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35003" y="334945"/>
            <a:ext cx="298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ProcessDataUnit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35003" y="720826"/>
            <a:ext cx="2201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latin typeface="+mj-lt"/>
              </a:rPr>
              <a:t>m</a:t>
            </a:r>
            <a:r>
              <a:rPr lang="fr-FR" sz="1600" b="1" dirty="0" err="1" smtClean="0">
                <a:latin typeface="+mj-lt"/>
              </a:rPr>
              <a:t>ethods</a:t>
            </a:r>
            <a:r>
              <a:rPr lang="fr-FR" sz="1600" dirty="0" smtClean="0"/>
              <a:t>:</a:t>
            </a:r>
            <a:endParaRPr lang="fr-FR" sz="1600" dirty="0"/>
          </a:p>
        </p:txBody>
      </p:sp>
      <p:sp>
        <p:nvSpPr>
          <p:cNvPr id="4" name="ZoneTexte 3"/>
          <p:cNvSpPr txBox="1"/>
          <p:nvPr/>
        </p:nvSpPr>
        <p:spPr>
          <a:xfrm>
            <a:off x="925682" y="1059380"/>
            <a:ext cx="6529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+mj-lt"/>
              </a:rPr>
              <a:t>[</a:t>
            </a:r>
            <a:r>
              <a:rPr lang="fr-FR" sz="1400" dirty="0" err="1" smtClean="0">
                <a:latin typeface="+mj-lt"/>
              </a:rPr>
              <a:t>this</a:t>
            </a:r>
            <a:r>
              <a:rPr lang="fr-FR" sz="1400" dirty="0" smtClean="0">
                <a:latin typeface="+mj-lt"/>
              </a:rPr>
              <a:t>, </a:t>
            </a:r>
            <a:r>
              <a:rPr lang="fr-FR" sz="1400" dirty="0" err="1" smtClean="0">
                <a:latin typeface="+mj-lt"/>
              </a:rPr>
              <a:t>new_data</a:t>
            </a:r>
            <a:r>
              <a:rPr lang="fr-FR" sz="1400" dirty="0" smtClean="0">
                <a:latin typeface="+mj-lt"/>
              </a:rPr>
              <a:t>] = </a:t>
            </a:r>
            <a:r>
              <a:rPr lang="fr-FR" sz="1400" dirty="0" err="1" smtClean="0">
                <a:latin typeface="+mj-lt"/>
              </a:rPr>
              <a:t>applyProcess</a:t>
            </a:r>
            <a:r>
              <a:rPr lang="fr-FR" sz="1400" dirty="0" smtClean="0">
                <a:latin typeface="+mj-lt"/>
              </a:rPr>
              <a:t>(</a:t>
            </a:r>
            <a:r>
              <a:rPr lang="fr-FR" sz="1400" dirty="0" err="1" smtClean="0">
                <a:latin typeface="+mj-lt"/>
              </a:rPr>
              <a:t>this</a:t>
            </a:r>
            <a:r>
              <a:rPr lang="fr-FR" sz="1400" dirty="0" smtClean="0">
                <a:latin typeface="+mj-lt"/>
              </a:rPr>
              <a:t>, </a:t>
            </a:r>
            <a:r>
              <a:rPr lang="fr-FR" sz="1400" dirty="0" err="1" smtClean="0">
                <a:latin typeface="+mj-lt"/>
              </a:rPr>
              <a:t>data_formated</a:t>
            </a:r>
            <a:r>
              <a:rPr lang="fr-FR" sz="1400" dirty="0" smtClean="0">
                <a:latin typeface="+mj-lt"/>
              </a:rPr>
              <a:t>, </a:t>
            </a:r>
            <a:r>
              <a:rPr lang="fr-FR" sz="1400" dirty="0" err="1" smtClean="0">
                <a:latin typeface="+mj-lt"/>
              </a:rPr>
              <a:t>parentObj</a:t>
            </a:r>
            <a:r>
              <a:rPr lang="fr-FR" sz="1400" dirty="0" smtClean="0">
                <a:latin typeface="+mj-lt"/>
              </a:rPr>
              <a:t>)    </a:t>
            </a:r>
            <a:r>
              <a:rPr lang="fr-FR" sz="1400" b="1" dirty="0" smtClean="0">
                <a:latin typeface="+mj-lt"/>
              </a:rPr>
              <a:t>[Abstract]</a:t>
            </a:r>
            <a:endParaRPr lang="fr-FR" sz="1400" b="1" dirty="0">
              <a:latin typeface="+mj-lt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85758" y="1592473"/>
            <a:ext cx="905974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This abstract </a:t>
            </a:r>
            <a:r>
              <a:rPr lang="fr-FR" sz="1400" dirty="0" err="1" smtClean="0"/>
              <a:t>function</a:t>
            </a:r>
            <a:r>
              <a:rPr lang="fr-FR" sz="1400" dirty="0" smtClean="0"/>
              <a:t>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called</a:t>
            </a:r>
            <a:r>
              <a:rPr lang="fr-FR" sz="1400" dirty="0" smtClean="0"/>
              <a:t> to </a:t>
            </a:r>
            <a:r>
              <a:rPr lang="fr-FR" sz="1400" dirty="0" err="1" smtClean="0"/>
              <a:t>actually</a:t>
            </a:r>
            <a:r>
              <a:rPr lang="fr-FR" sz="1400" dirty="0" smtClean="0"/>
              <a:t> do the </a:t>
            </a:r>
            <a:r>
              <a:rPr lang="fr-FR" sz="1400" dirty="0" err="1" smtClean="0"/>
              <a:t>process</a:t>
            </a:r>
            <a:r>
              <a:rPr lang="fr-FR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a</a:t>
            </a:r>
            <a:r>
              <a:rPr lang="fr-FR" sz="1400" dirty="0" err="1" smtClean="0"/>
              <a:t>rrayfun</a:t>
            </a:r>
            <a:r>
              <a:rPr lang="fr-FR" sz="1400" dirty="0" smtClean="0"/>
              <a:t>()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used</a:t>
            </a:r>
            <a:r>
              <a:rPr lang="fr-FR" sz="1400" dirty="0" smtClean="0"/>
              <a:t> to call </a:t>
            </a:r>
            <a:r>
              <a:rPr lang="fr-FR" sz="1400" dirty="0" err="1" smtClean="0"/>
              <a:t>each</a:t>
            </a:r>
            <a:r>
              <a:rPr lang="fr-FR" sz="1400" dirty="0" smtClean="0"/>
              <a:t> part of </a:t>
            </a:r>
            <a:r>
              <a:rPr lang="fr-FR" sz="1400" dirty="0" err="1" smtClean="0"/>
              <a:t>data_formated</a:t>
            </a:r>
            <a:endParaRPr lang="fr-F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It </a:t>
            </a:r>
            <a:r>
              <a:rPr lang="fr-FR" sz="1400" dirty="0" err="1" smtClean="0"/>
              <a:t>exists</a:t>
            </a:r>
            <a:r>
              <a:rPr lang="fr-FR" sz="1400" dirty="0" smtClean="0"/>
              <a:t> (at least) </a:t>
            </a:r>
            <a:r>
              <a:rPr lang="fr-FR" sz="1400" dirty="0" err="1" smtClean="0"/>
              <a:t>two</a:t>
            </a:r>
            <a:r>
              <a:rPr lang="fr-FR" sz="1400" dirty="0" smtClean="0"/>
              <a:t> main cases: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400" dirty="0" smtClean="0"/>
              <a:t>If the model </a:t>
            </a:r>
            <a:r>
              <a:rPr lang="fr-FR" sz="1400" dirty="0" err="1" smtClean="0"/>
              <a:t>derived</a:t>
            </a:r>
            <a:r>
              <a:rPr lang="fr-FR" sz="1400" dirty="0" smtClean="0"/>
              <a:t> </a:t>
            </a:r>
            <a:r>
              <a:rPr lang="fr-FR" sz="1400" dirty="0" err="1" smtClean="0"/>
              <a:t>from</a:t>
            </a:r>
            <a:r>
              <a:rPr lang="fr-FR" sz="1400" dirty="0" smtClean="0"/>
              <a:t> </a:t>
            </a:r>
            <a:r>
              <a:rPr lang="fr-FR" sz="1400" dirty="0" err="1" smtClean="0"/>
              <a:t>ProcessDataUnit</a:t>
            </a:r>
            <a:r>
              <a:rPr lang="fr-FR" sz="1400" dirty="0" smtClean="0"/>
              <a:t> class </a:t>
            </a:r>
            <a:r>
              <a:rPr lang="fr-FR" sz="1400" dirty="0" err="1" smtClean="0"/>
              <a:t>because</a:t>
            </a:r>
            <a:r>
              <a:rPr lang="fr-FR" sz="1400" dirty="0" smtClean="0"/>
              <a:t> no fit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required</a:t>
            </a:r>
            <a:r>
              <a:rPr lang="fr-FR" sz="1400" dirty="0" smtClean="0"/>
              <a:t> (ex: </a:t>
            </a:r>
            <a:r>
              <a:rPr lang="fr-FR" sz="1400" dirty="0" err="1" smtClean="0"/>
              <a:t>AverageAbs</a:t>
            </a:r>
            <a:r>
              <a:rPr lang="fr-FR" sz="1400" dirty="0" smtClean="0"/>
              <a:t>, </a:t>
            </a:r>
            <a:r>
              <a:rPr lang="fr-FR" sz="1400" dirty="0" err="1" smtClean="0"/>
              <a:t>Smooth</a:t>
            </a:r>
            <a:r>
              <a:rPr lang="fr-FR" sz="1400" dirty="0" smtClean="0"/>
              <a:t>,…). The model </a:t>
            </a:r>
            <a:r>
              <a:rPr lang="fr-FR" sz="1400" dirty="0" err="1" smtClean="0"/>
              <a:t>need</a:t>
            </a:r>
            <a:r>
              <a:rPr lang="fr-FR" sz="1400" dirty="0" smtClean="0"/>
              <a:t> to </a:t>
            </a:r>
            <a:r>
              <a:rPr lang="fr-FR" sz="1400" dirty="0" err="1" smtClean="0"/>
              <a:t>define</a:t>
            </a:r>
            <a:r>
              <a:rPr lang="fr-FR" sz="1400" dirty="0" smtClean="0"/>
              <a:t> </a:t>
            </a:r>
            <a:r>
              <a:rPr lang="fr-FR" sz="1400" dirty="0" err="1" smtClean="0"/>
              <a:t>its</a:t>
            </a:r>
            <a:r>
              <a:rPr lang="fr-FR" sz="1400" dirty="0" smtClean="0"/>
              <a:t> </a:t>
            </a:r>
            <a:r>
              <a:rPr lang="fr-FR" sz="1400" dirty="0" err="1" smtClean="0"/>
              <a:t>own</a:t>
            </a:r>
            <a:r>
              <a:rPr lang="fr-FR" sz="1400" dirty="0" smtClean="0"/>
              <a:t> </a:t>
            </a:r>
            <a:r>
              <a:rPr lang="fr-FR" sz="1400" dirty="0" err="1" smtClean="0"/>
              <a:t>applyProcess</a:t>
            </a:r>
            <a:r>
              <a:rPr lang="fr-FR" sz="1400" dirty="0" smtClean="0"/>
              <a:t> </a:t>
            </a:r>
            <a:r>
              <a:rPr lang="fr-FR" sz="1400" dirty="0" err="1" smtClean="0"/>
              <a:t>function</a:t>
            </a:r>
            <a:r>
              <a:rPr lang="fr-FR" sz="1400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400" dirty="0" smtClean="0"/>
              <a:t>If the model </a:t>
            </a:r>
            <a:r>
              <a:rPr lang="fr-FR" sz="1400" dirty="0" err="1" smtClean="0"/>
              <a:t>derived</a:t>
            </a:r>
            <a:r>
              <a:rPr lang="fr-FR" sz="1400" dirty="0" smtClean="0"/>
              <a:t> </a:t>
            </a:r>
            <a:r>
              <a:rPr lang="fr-FR" sz="1400" dirty="0" err="1" smtClean="0"/>
              <a:t>from</a:t>
            </a:r>
            <a:r>
              <a:rPr lang="fr-FR" sz="1400" dirty="0" smtClean="0"/>
              <a:t> </a:t>
            </a:r>
            <a:r>
              <a:rPr lang="fr-FR" sz="1400" dirty="0" err="1" smtClean="0"/>
              <a:t>FitObj</a:t>
            </a:r>
            <a:r>
              <a:rPr lang="fr-FR" sz="1400" dirty="0" smtClean="0"/>
              <a:t> class </a:t>
            </a:r>
            <a:r>
              <a:rPr lang="fr-FR" sz="1400" dirty="0" err="1" smtClean="0"/>
              <a:t>because</a:t>
            </a:r>
            <a:r>
              <a:rPr lang="fr-FR" sz="1400" dirty="0" smtClean="0"/>
              <a:t> fit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required</a:t>
            </a:r>
            <a:r>
              <a:rPr lang="fr-FR" sz="1400" dirty="0" smtClean="0"/>
              <a:t> (ex: </a:t>
            </a:r>
            <a:r>
              <a:rPr lang="fr-FR" sz="1400" dirty="0" err="1" smtClean="0"/>
              <a:t>DispersionModel</a:t>
            </a:r>
            <a:r>
              <a:rPr lang="fr-FR" sz="1400" dirty="0" smtClean="0"/>
              <a:t>, BiexpT1, BiexpT2,…). The </a:t>
            </a:r>
            <a:r>
              <a:rPr lang="fr-FR" sz="1400" dirty="0" err="1" smtClean="0"/>
              <a:t>applyProcess</a:t>
            </a:r>
            <a:r>
              <a:rPr lang="fr-FR" sz="1400" dirty="0" smtClean="0"/>
              <a:t> </a:t>
            </a:r>
            <a:r>
              <a:rPr lang="fr-FR" sz="1400" dirty="0" err="1" smtClean="0"/>
              <a:t>function</a:t>
            </a:r>
            <a:r>
              <a:rPr lang="fr-FR" sz="1400" dirty="0" smtClean="0"/>
              <a:t>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defined</a:t>
            </a:r>
            <a:r>
              <a:rPr lang="fr-FR" sz="1400" dirty="0" smtClean="0"/>
              <a:t> in </a:t>
            </a:r>
            <a:r>
              <a:rPr lang="fr-FR" sz="1400" dirty="0" err="1" smtClean="0"/>
              <a:t>FitObj</a:t>
            </a:r>
            <a:r>
              <a:rPr lang="fr-FR" sz="1400" dirty="0"/>
              <a:t> </a:t>
            </a:r>
            <a:r>
              <a:rPr lang="fr-FR" sz="1400" dirty="0" smtClean="0"/>
              <a:t>(</a:t>
            </a:r>
            <a:r>
              <a:rPr lang="fr-FR" sz="1400" dirty="0" err="1" smtClean="0"/>
              <a:t>see</a:t>
            </a:r>
            <a:r>
              <a:rPr lang="fr-FR" sz="1400" dirty="0" smtClean="0"/>
              <a:t> </a:t>
            </a:r>
            <a:r>
              <a:rPr lang="fr-FR" sz="1400" dirty="0" err="1" smtClean="0"/>
              <a:t>after</a:t>
            </a:r>
            <a:r>
              <a:rPr lang="fr-FR" sz="1400" dirty="0" smtClean="0"/>
              <a:t>).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35002" y="3638918"/>
            <a:ext cx="675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FitObj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85758" y="4106333"/>
            <a:ext cx="104202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This class </a:t>
            </a:r>
            <a:r>
              <a:rPr lang="fr-FR" sz="1400" dirty="0" err="1" smtClean="0"/>
              <a:t>defined</a:t>
            </a:r>
            <a:r>
              <a:rPr lang="fr-FR" sz="1400" dirty="0" smtClean="0"/>
              <a:t> all the </a:t>
            </a:r>
            <a:r>
              <a:rPr lang="fr-FR" sz="1400" dirty="0" err="1" smtClean="0"/>
              <a:t>property</a:t>
            </a:r>
            <a:r>
              <a:rPr lang="fr-FR" sz="1400" dirty="0" smtClean="0"/>
              <a:t> </a:t>
            </a:r>
            <a:r>
              <a:rPr lang="fr-FR" sz="1400" dirty="0" err="1" smtClean="0"/>
              <a:t>related</a:t>
            </a:r>
            <a:r>
              <a:rPr lang="fr-FR" sz="1400" dirty="0" smtClean="0"/>
              <a:t> to a fit (</a:t>
            </a:r>
            <a:r>
              <a:rPr lang="fr-FR" sz="1400" dirty="0" err="1" smtClean="0"/>
              <a:t>minValue</a:t>
            </a:r>
            <a:r>
              <a:rPr lang="fr-FR" sz="1400" dirty="0" smtClean="0"/>
              <a:t>, </a:t>
            </a:r>
            <a:r>
              <a:rPr lang="fr-FR" sz="1400" dirty="0" err="1" smtClean="0"/>
              <a:t>maxValue</a:t>
            </a:r>
            <a:r>
              <a:rPr lang="fr-FR" sz="1400" dirty="0" smtClean="0"/>
              <a:t>, </a:t>
            </a:r>
            <a:r>
              <a:rPr lang="fr-FR" sz="1400" dirty="0" err="1" smtClean="0"/>
              <a:t>startPoint</a:t>
            </a:r>
            <a:r>
              <a:rPr lang="fr-FR" sz="1400" dirty="0" smtClean="0"/>
              <a:t>,…) as </a:t>
            </a:r>
            <a:r>
              <a:rPr lang="fr-FR" sz="1400" b="1" dirty="0" smtClean="0"/>
              <a:t>abstract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This class </a:t>
            </a:r>
            <a:r>
              <a:rPr lang="fr-FR" sz="1400" dirty="0" err="1" smtClean="0"/>
              <a:t>works</a:t>
            </a:r>
            <a:r>
              <a:rPr lang="fr-FR" sz="1400" dirty="0" smtClean="0"/>
              <a:t> </a:t>
            </a:r>
            <a:r>
              <a:rPr lang="fr-FR" sz="1400" dirty="0" err="1" smtClean="0"/>
              <a:t>like</a:t>
            </a:r>
            <a:r>
              <a:rPr lang="fr-FR" sz="1400" dirty="0" smtClean="0"/>
              <a:t> Disp2Exp: have a main « model » but </a:t>
            </a:r>
            <a:r>
              <a:rPr lang="fr-FR" sz="1400" dirty="0" err="1" smtClean="0"/>
              <a:t>can</a:t>
            </a:r>
            <a:r>
              <a:rPr lang="fr-FR" sz="1400" dirty="0" smtClean="0"/>
              <a:t> </a:t>
            </a:r>
            <a:r>
              <a:rPr lang="fr-FR" sz="1400" dirty="0" err="1" smtClean="0"/>
              <a:t>accumulate</a:t>
            </a:r>
            <a:r>
              <a:rPr lang="fr-FR" sz="1400" dirty="0" smtClean="0"/>
              <a:t> multiple </a:t>
            </a:r>
            <a:r>
              <a:rPr lang="fr-FR" sz="1400" dirty="0" err="1" smtClean="0"/>
              <a:t>submodels</a:t>
            </a:r>
            <a:r>
              <a:rPr lang="fr-FR" sz="1400" dirty="0" smtClean="0"/>
              <a:t> to </a:t>
            </a:r>
            <a:r>
              <a:rPr lang="fr-FR" sz="1400" dirty="0" err="1" smtClean="0"/>
              <a:t>construct</a:t>
            </a:r>
            <a:r>
              <a:rPr lang="fr-FR" sz="1400" dirty="0" smtClean="0"/>
              <a:t> a </a:t>
            </a:r>
            <a:r>
              <a:rPr lang="fr-FR" sz="1400" dirty="0" err="1" smtClean="0"/>
              <a:t>larger</a:t>
            </a:r>
            <a:r>
              <a:rPr lang="fr-FR" sz="1400" dirty="0" smtClean="0"/>
              <a:t>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This class has the Disp2Exp </a:t>
            </a:r>
            <a:r>
              <a:rPr lang="fr-FR" sz="1400" dirty="0" err="1" smtClean="0"/>
              <a:t>methods</a:t>
            </a:r>
            <a:r>
              <a:rPr lang="fr-FR" sz="1400" dirty="0" smtClean="0"/>
              <a:t>! </a:t>
            </a:r>
            <a:r>
              <a:rPr lang="fr-FR" sz="1400" dirty="0" err="1" smtClean="0"/>
              <a:t>addModel</a:t>
            </a:r>
            <a:r>
              <a:rPr lang="fr-FR" sz="1400" dirty="0" smtClean="0"/>
              <a:t>, </a:t>
            </a:r>
            <a:r>
              <a:rPr lang="fr-FR" sz="1400" dirty="0" err="1" smtClean="0"/>
              <a:t>evaluateStartPoint</a:t>
            </a:r>
            <a:r>
              <a:rPr lang="fr-FR" sz="1400" dirty="0" smtClean="0"/>
              <a:t>, </a:t>
            </a:r>
            <a:r>
              <a:rPr lang="fr-FR" sz="1400" dirty="0" err="1" smtClean="0"/>
              <a:t>makeLogFunction</a:t>
            </a:r>
            <a:r>
              <a:rPr lang="fr-FR" sz="1400" dirty="0" smtClean="0"/>
              <a:t>(), </a:t>
            </a:r>
            <a:r>
              <a:rPr lang="fr-FR" sz="1400" dirty="0" err="1" smtClean="0"/>
              <a:t>evaluate</a:t>
            </a:r>
            <a:r>
              <a:rPr lang="fr-FR" sz="1400" dirty="0" smtClean="0"/>
              <a:t>(), </a:t>
            </a:r>
            <a:r>
              <a:rPr lang="fr-FR" sz="1400" dirty="0" err="1" smtClean="0"/>
              <a:t>setFixedParameters</a:t>
            </a:r>
            <a:r>
              <a:rPr lang="fr-FR" sz="1400" dirty="0" smtClean="0"/>
              <a:t>(),…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This </a:t>
            </a:r>
            <a:r>
              <a:rPr lang="fr-FR" sz="1400" dirty="0" err="1" smtClean="0"/>
              <a:t>function</a:t>
            </a:r>
            <a:r>
              <a:rPr lang="fr-FR" sz="1400" dirty="0" smtClean="0"/>
              <a:t> </a:t>
            </a:r>
            <a:r>
              <a:rPr lang="fr-FR" sz="1400" dirty="0" err="1" smtClean="0"/>
              <a:t>defines</a:t>
            </a:r>
            <a:r>
              <a:rPr lang="fr-FR" sz="1400" dirty="0" smtClean="0"/>
              <a:t> a new abstract </a:t>
            </a:r>
            <a:r>
              <a:rPr lang="fr-FR" sz="1400" dirty="0" err="1" smtClean="0"/>
              <a:t>method</a:t>
            </a:r>
            <a:r>
              <a:rPr lang="fr-FR" sz="1400" dirty="0" smtClean="0"/>
              <a:t> </a:t>
            </a:r>
            <a:r>
              <a:rPr lang="fr-FR" sz="1400" dirty="0" err="1" smtClean="0"/>
              <a:t>applyFit</a:t>
            </a:r>
            <a:r>
              <a:rPr lang="fr-FR" sz="1400" dirty="0" smtClean="0"/>
              <a:t>() in </a:t>
            </a:r>
            <a:r>
              <a:rPr lang="fr-FR" sz="1400" dirty="0" err="1" smtClean="0"/>
              <a:t>applyProcess</a:t>
            </a:r>
            <a:r>
              <a:rPr lang="fr-FR" sz="1400" dirty="0" smtClean="0"/>
              <a:t>()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85758" y="5158523"/>
            <a:ext cx="6529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+mj-lt"/>
              </a:rPr>
              <a:t>[</a:t>
            </a:r>
            <a:r>
              <a:rPr lang="fr-FR" sz="1400" dirty="0" err="1" smtClean="0">
                <a:latin typeface="+mj-lt"/>
              </a:rPr>
              <a:t>this</a:t>
            </a:r>
            <a:r>
              <a:rPr lang="fr-FR" sz="1400" dirty="0" smtClean="0">
                <a:latin typeface="+mj-lt"/>
              </a:rPr>
              <a:t>, </a:t>
            </a:r>
            <a:r>
              <a:rPr lang="fr-FR" sz="1400" dirty="0" err="1" smtClean="0">
                <a:latin typeface="+mj-lt"/>
              </a:rPr>
              <a:t>new_data</a:t>
            </a:r>
            <a:r>
              <a:rPr lang="fr-FR" sz="1400" dirty="0" smtClean="0">
                <a:latin typeface="+mj-lt"/>
              </a:rPr>
              <a:t>] = </a:t>
            </a:r>
            <a:r>
              <a:rPr lang="fr-FR" sz="1400" dirty="0" err="1" smtClean="0">
                <a:latin typeface="+mj-lt"/>
              </a:rPr>
              <a:t>applyProcess</a:t>
            </a:r>
            <a:r>
              <a:rPr lang="fr-FR" sz="1400" dirty="0" smtClean="0">
                <a:latin typeface="+mj-lt"/>
              </a:rPr>
              <a:t>(</a:t>
            </a:r>
            <a:r>
              <a:rPr lang="fr-FR" sz="1400" dirty="0" err="1" smtClean="0">
                <a:latin typeface="+mj-lt"/>
              </a:rPr>
              <a:t>this</a:t>
            </a:r>
            <a:r>
              <a:rPr lang="fr-FR" sz="1400" dirty="0" smtClean="0">
                <a:latin typeface="+mj-lt"/>
              </a:rPr>
              <a:t>, </a:t>
            </a:r>
            <a:r>
              <a:rPr lang="fr-FR" sz="1400" dirty="0" err="1" smtClean="0">
                <a:latin typeface="+mj-lt"/>
              </a:rPr>
              <a:t>data_formated</a:t>
            </a:r>
            <a:r>
              <a:rPr lang="fr-FR" sz="1400" dirty="0" smtClean="0">
                <a:latin typeface="+mj-lt"/>
              </a:rPr>
              <a:t>, </a:t>
            </a:r>
            <a:r>
              <a:rPr lang="fr-FR" sz="1400" dirty="0" err="1" smtClean="0">
                <a:latin typeface="+mj-lt"/>
              </a:rPr>
              <a:t>parentObj</a:t>
            </a:r>
            <a:r>
              <a:rPr lang="fr-FR" sz="1400" dirty="0">
                <a:latin typeface="+mj-lt"/>
              </a:rPr>
              <a:t>)</a:t>
            </a:r>
            <a:endParaRPr lang="fr-FR" sz="1400" b="1" dirty="0">
              <a:latin typeface="+mj-lt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1211021" y="5558363"/>
            <a:ext cx="10420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+mj-lt"/>
              <a:buAutoNum type="arabicPeriod"/>
            </a:pPr>
            <a:r>
              <a:rPr lang="fr-FR" sz="1200" dirty="0" smtClean="0"/>
              <a:t>Format the data for fit </a:t>
            </a:r>
            <a:r>
              <a:rPr lang="fr-FR" sz="1200" dirty="0" err="1" smtClean="0"/>
              <a:t>process</a:t>
            </a:r>
            <a:r>
              <a:rPr lang="fr-FR" sz="1200" dirty="0" smtClean="0"/>
              <a:t> (if </a:t>
            </a:r>
            <a:r>
              <a:rPr lang="fr-FR" sz="1200" dirty="0" err="1" smtClean="0"/>
              <a:t>general</a:t>
            </a:r>
            <a:r>
              <a:rPr lang="fr-FR" sz="1200" dirty="0" smtClean="0"/>
              <a:t> </a:t>
            </a:r>
            <a:r>
              <a:rPr lang="fr-FR" sz="1200" dirty="0" err="1" smtClean="0"/>
              <a:t>formating</a:t>
            </a:r>
            <a:r>
              <a:rPr lang="fr-FR" sz="1200" dirty="0" smtClean="0"/>
              <a:t>)</a:t>
            </a:r>
          </a:p>
          <a:p>
            <a:pPr marL="285750" indent="-285750">
              <a:buFont typeface="+mj-lt"/>
              <a:buAutoNum type="arabicPeriod"/>
            </a:pPr>
            <a:r>
              <a:rPr lang="fr-FR" sz="1200" dirty="0" err="1" smtClean="0"/>
              <a:t>Gather</a:t>
            </a:r>
            <a:r>
              <a:rPr lang="fr-FR" sz="1200" dirty="0" smtClean="0"/>
              <a:t> and format </a:t>
            </a:r>
            <a:r>
              <a:rPr lang="fr-FR" sz="1200" dirty="0" err="1" smtClean="0"/>
              <a:t>parameters</a:t>
            </a:r>
            <a:r>
              <a:rPr lang="fr-FR" sz="1200" dirty="0" smtClean="0"/>
              <a:t> for fit</a:t>
            </a:r>
          </a:p>
          <a:p>
            <a:pPr marL="285750" indent="-285750">
              <a:buFont typeface="+mj-lt"/>
              <a:buAutoNum type="arabicPeriod"/>
            </a:pPr>
            <a:r>
              <a:rPr lang="fr-FR" sz="1200" dirty="0" smtClean="0"/>
              <a:t>Call the abstract </a:t>
            </a:r>
            <a:r>
              <a:rPr lang="fr-FR" sz="1200" dirty="0" err="1" smtClean="0"/>
              <a:t>method</a:t>
            </a:r>
            <a:r>
              <a:rPr lang="fr-FR" sz="1200" dirty="0" smtClean="0"/>
              <a:t> </a:t>
            </a:r>
            <a:r>
              <a:rPr lang="fr-FR" sz="1200" dirty="0" err="1" smtClean="0"/>
              <a:t>applyFit</a:t>
            </a:r>
            <a:r>
              <a:rPr lang="fr-FR" sz="1200" dirty="0" smtClean="0"/>
              <a:t>()</a:t>
            </a:r>
          </a:p>
          <a:p>
            <a:pPr marL="285750" indent="-285750">
              <a:buFont typeface="+mj-lt"/>
              <a:buAutoNum type="arabicPeriod"/>
            </a:pPr>
            <a:r>
              <a:rPr lang="fr-FR" sz="1200" dirty="0" err="1" smtClean="0"/>
              <a:t>Get</a:t>
            </a:r>
            <a:r>
              <a:rPr lang="fr-FR" sz="1200" dirty="0" smtClean="0"/>
              <a:t> the </a:t>
            </a:r>
            <a:r>
              <a:rPr lang="fr-FR" sz="1200" dirty="0" err="1" smtClean="0"/>
              <a:t>results</a:t>
            </a:r>
            <a:r>
              <a:rPr lang="fr-FR" sz="1200" dirty="0" smtClean="0"/>
              <a:t> </a:t>
            </a:r>
            <a:r>
              <a:rPr lang="fr-FR" sz="1200" dirty="0" err="1" smtClean="0"/>
              <a:t>returned</a:t>
            </a:r>
            <a:r>
              <a:rPr lang="fr-FR" sz="1200" dirty="0" smtClean="0"/>
              <a:t> and format </a:t>
            </a:r>
            <a:r>
              <a:rPr lang="fr-FR" sz="1200" dirty="0" err="1" smtClean="0"/>
              <a:t>them</a:t>
            </a:r>
            <a:r>
              <a:rPr lang="fr-FR" sz="1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4330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35003" y="334945"/>
            <a:ext cx="298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And the fit </a:t>
            </a:r>
            <a:r>
              <a:rPr lang="fr-FR" dirty="0" err="1" smtClean="0">
                <a:solidFill>
                  <a:srgbClr val="C00000"/>
                </a:solidFill>
              </a:rPr>
              <a:t>algorithm</a:t>
            </a:r>
            <a:r>
              <a:rPr lang="fr-FR" dirty="0" smtClean="0">
                <a:solidFill>
                  <a:srgbClr val="C00000"/>
                </a:solidFill>
              </a:rPr>
              <a:t> ??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14736" y="855626"/>
            <a:ext cx="61589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Fit </a:t>
            </a:r>
            <a:r>
              <a:rPr lang="fr-FR" sz="1400" dirty="0" err="1" smtClean="0"/>
              <a:t>algorithm</a:t>
            </a:r>
            <a:r>
              <a:rPr lang="fr-FR" sz="1400" dirty="0" smtClean="0"/>
              <a:t> are part of a distinct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 smtClean="0"/>
              <a:t>They</a:t>
            </a:r>
            <a:r>
              <a:rPr lang="fr-FR" sz="1400" dirty="0" smtClean="0"/>
              <a:t> are setting in the model by </a:t>
            </a:r>
            <a:r>
              <a:rPr lang="fr-FR" sz="1400" dirty="0" err="1" smtClean="0"/>
              <a:t>FitObj</a:t>
            </a:r>
            <a:r>
              <a:rPr lang="fr-FR" sz="1400" dirty="0" smtClean="0"/>
              <a:t> </a:t>
            </a:r>
            <a:r>
              <a:rPr lang="fr-FR" sz="1400" dirty="0" err="1" smtClean="0"/>
              <a:t>method</a:t>
            </a:r>
            <a:r>
              <a:rPr lang="fr-FR" sz="1400" dirty="0" smtClean="0"/>
              <a:t> (</a:t>
            </a:r>
            <a:r>
              <a:rPr lang="fr-FR" sz="1400" dirty="0" err="1" smtClean="0"/>
              <a:t>constructor</a:t>
            </a:r>
            <a:r>
              <a:rPr lang="fr-FR" sz="1400" dirty="0" smtClean="0"/>
              <a:t> for default fit </a:t>
            </a:r>
            <a:r>
              <a:rPr lang="fr-FR" sz="1400" dirty="0" err="1" smtClean="0"/>
              <a:t>algorithm</a:t>
            </a:r>
            <a:r>
              <a:rPr lang="fr-FR" sz="1400" dirty="0" smtClean="0"/>
              <a:t> for instance)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Main </a:t>
            </a:r>
            <a:r>
              <a:rPr lang="fr-FR" sz="1400" dirty="0" err="1" smtClean="0"/>
              <a:t>idea</a:t>
            </a:r>
            <a:r>
              <a:rPr lang="fr-FR" sz="1400" dirty="0" smtClean="0"/>
              <a:t>: all fit </a:t>
            </a:r>
            <a:r>
              <a:rPr lang="fr-FR" sz="1400" dirty="0" err="1" smtClean="0"/>
              <a:t>algorithm</a:t>
            </a:r>
            <a:r>
              <a:rPr lang="fr-FR" sz="1400" dirty="0" smtClean="0"/>
              <a:t> </a:t>
            </a:r>
            <a:r>
              <a:rPr lang="fr-FR" sz="1400" dirty="0" err="1" smtClean="0"/>
              <a:t>need</a:t>
            </a:r>
            <a:r>
              <a:rPr lang="fr-FR" sz="1400" dirty="0" smtClean="0"/>
              <a:t> </a:t>
            </a:r>
            <a:r>
              <a:rPr lang="fr-FR" sz="1400" dirty="0" err="1" smtClean="0"/>
              <a:t>only</a:t>
            </a:r>
            <a:r>
              <a:rPr lang="fr-FR" sz="1400" dirty="0" smtClean="0"/>
              <a:t> the </a:t>
            </a:r>
            <a:r>
              <a:rPr lang="fr-FR" sz="1400" dirty="0" err="1" smtClean="0"/>
              <a:t>following</a:t>
            </a:r>
            <a:r>
              <a:rPr lang="fr-FR" sz="1400" dirty="0" smtClean="0"/>
              <a:t> </a:t>
            </a:r>
            <a:r>
              <a:rPr lang="fr-FR" sz="1400" dirty="0" err="1" smtClean="0"/>
              <a:t>property</a:t>
            </a:r>
            <a:endParaRPr lang="fr-FR" sz="1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400" dirty="0"/>
              <a:t>d</a:t>
            </a:r>
            <a:r>
              <a:rPr lang="fr-FR" sz="1400" dirty="0" smtClean="0"/>
              <a:t>ata (x, y, </a:t>
            </a:r>
            <a:r>
              <a:rPr lang="fr-FR" sz="1400" dirty="0" err="1" smtClean="0"/>
              <a:t>dy</a:t>
            </a:r>
            <a:r>
              <a:rPr lang="fr-FR" sz="1400" dirty="0" smtClean="0"/>
              <a:t>, </a:t>
            </a:r>
            <a:r>
              <a:rPr lang="fr-FR" sz="1400" dirty="0" err="1" smtClean="0"/>
              <a:t>mask</a:t>
            </a:r>
            <a:r>
              <a:rPr lang="fr-FR" sz="1400" dirty="0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400" dirty="0" err="1"/>
              <a:t>f</a:t>
            </a:r>
            <a:r>
              <a:rPr lang="fr-FR" sz="1400" dirty="0" err="1" smtClean="0"/>
              <a:t>unction</a:t>
            </a:r>
            <a:r>
              <a:rPr lang="fr-FR" sz="1400" dirty="0" smtClean="0"/>
              <a:t> </a:t>
            </a:r>
            <a:r>
              <a:rPr lang="fr-FR" sz="1400" dirty="0" err="1" smtClean="0"/>
              <a:t>handle</a:t>
            </a:r>
            <a:endParaRPr lang="fr-FR" sz="1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400" dirty="0" err="1" smtClean="0"/>
              <a:t>startPoint</a:t>
            </a:r>
            <a:r>
              <a:rPr lang="fr-FR" sz="1400" dirty="0" smtClean="0"/>
              <a:t> and </a:t>
            </a:r>
            <a:r>
              <a:rPr lang="fr-FR" sz="1400" dirty="0" err="1" smtClean="0"/>
              <a:t>boundaries</a:t>
            </a:r>
            <a:endParaRPr lang="fr-FR" sz="1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400" dirty="0" err="1" smtClean="0"/>
              <a:t>weight</a:t>
            </a:r>
            <a:r>
              <a:rPr lang="fr-FR" sz="1400" dirty="0" smtClean="0"/>
              <a:t> flag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753382" y="155578"/>
            <a:ext cx="3240349" cy="32581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9517761" y="752457"/>
            <a:ext cx="2103005" cy="1242878"/>
          </a:xfrm>
          <a:prstGeom prst="roundRect">
            <a:avLst>
              <a:gd name="adj" fmla="val 8895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 flipV="1">
            <a:off x="9527286" y="1072930"/>
            <a:ext cx="2093480" cy="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9646500" y="757687"/>
            <a:ext cx="1845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AlgoFit</a:t>
            </a:r>
            <a:endParaRPr lang="fr-FR" sz="1400" dirty="0"/>
          </a:p>
        </p:txBody>
      </p:sp>
      <p:cxnSp>
        <p:nvCxnSpPr>
          <p:cNvPr id="15" name="Connecteur droit 14"/>
          <p:cNvCxnSpPr/>
          <p:nvPr/>
        </p:nvCxnSpPr>
        <p:spPr>
          <a:xfrm flipV="1">
            <a:off x="9517760" y="1364185"/>
            <a:ext cx="2110206" cy="6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à coins arrondis 15"/>
          <p:cNvSpPr/>
          <p:nvPr/>
        </p:nvSpPr>
        <p:spPr>
          <a:xfrm>
            <a:off x="8922058" y="2430428"/>
            <a:ext cx="1270883" cy="758186"/>
          </a:xfrm>
          <a:prstGeom prst="roundRect">
            <a:avLst>
              <a:gd name="adj" fmla="val 88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>
            <a:off x="8927814" y="2750899"/>
            <a:ext cx="1265127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8948915" y="2435658"/>
            <a:ext cx="1244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Algo1</a:t>
            </a:r>
            <a:endParaRPr lang="fr-FR" sz="1400" dirty="0"/>
          </a:p>
        </p:txBody>
      </p:sp>
      <p:cxnSp>
        <p:nvCxnSpPr>
          <p:cNvPr id="19" name="Connecteur droit 18"/>
          <p:cNvCxnSpPr/>
          <p:nvPr/>
        </p:nvCxnSpPr>
        <p:spPr>
          <a:xfrm>
            <a:off x="8924906" y="2888165"/>
            <a:ext cx="1275235" cy="3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8922058" y="2903865"/>
            <a:ext cx="1270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 smtClean="0">
                <a:latin typeface="+mj-lt"/>
              </a:rPr>
              <a:t>applyFit</a:t>
            </a:r>
            <a:r>
              <a:rPr lang="fr-FR" sz="1100" dirty="0" smtClean="0">
                <a:latin typeface="+mj-lt"/>
              </a:rPr>
              <a:t>()</a:t>
            </a:r>
          </a:p>
          <a:p>
            <a:endParaRPr lang="fr-FR" sz="1100" dirty="0">
              <a:latin typeface="+mj-lt"/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10683697" y="2425198"/>
            <a:ext cx="1185550" cy="758186"/>
          </a:xfrm>
          <a:prstGeom prst="roundRect">
            <a:avLst>
              <a:gd name="adj" fmla="val 88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 flipV="1">
            <a:off x="10693221" y="2745669"/>
            <a:ext cx="1180181" cy="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0693221" y="2430428"/>
            <a:ext cx="115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Algo2</a:t>
            </a:r>
            <a:endParaRPr lang="fr-FR" sz="1400" dirty="0"/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10683695" y="2882935"/>
            <a:ext cx="1189610" cy="9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10683696" y="2898635"/>
            <a:ext cx="11855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>
                <a:latin typeface="+mj-lt"/>
              </a:rPr>
              <a:t>a</a:t>
            </a:r>
            <a:r>
              <a:rPr lang="fr-FR" sz="1100" dirty="0" err="1" smtClean="0">
                <a:latin typeface="+mj-lt"/>
              </a:rPr>
              <a:t>pplyFit</a:t>
            </a:r>
            <a:r>
              <a:rPr lang="fr-FR" sz="1100" dirty="0" smtClean="0">
                <a:latin typeface="+mj-lt"/>
              </a:rPr>
              <a:t>()</a:t>
            </a:r>
          </a:p>
          <a:p>
            <a:endParaRPr lang="fr-FR" sz="1100" dirty="0">
              <a:latin typeface="+mj-lt"/>
            </a:endParaRPr>
          </a:p>
        </p:txBody>
      </p:sp>
      <p:cxnSp>
        <p:nvCxnSpPr>
          <p:cNvPr id="27" name="Connecteur droit 26"/>
          <p:cNvCxnSpPr>
            <a:stCxn id="12" idx="2"/>
            <a:endCxn id="18" idx="0"/>
          </p:cNvCxnSpPr>
          <p:nvPr/>
        </p:nvCxnSpPr>
        <p:spPr>
          <a:xfrm flipH="1">
            <a:off x="9570928" y="1995335"/>
            <a:ext cx="998336" cy="440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/>
          <p:cNvCxnSpPr>
            <a:stCxn id="23" idx="0"/>
            <a:endCxn id="12" idx="2"/>
          </p:cNvCxnSpPr>
          <p:nvPr/>
        </p:nvCxnSpPr>
        <p:spPr>
          <a:xfrm flipH="1" flipV="1">
            <a:off x="10569264" y="1995335"/>
            <a:ext cx="703764" cy="4350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9517761" y="1376817"/>
            <a:ext cx="210300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 smtClean="0">
                <a:latin typeface="+mj-lt"/>
              </a:rPr>
              <a:t>applyFit</a:t>
            </a:r>
            <a:r>
              <a:rPr lang="fr-FR" sz="1100" dirty="0" smtClean="0">
                <a:latin typeface="+mj-lt"/>
              </a:rPr>
              <a:t>() [Abstract]</a:t>
            </a:r>
          </a:p>
          <a:p>
            <a:r>
              <a:rPr lang="fr-FR" sz="1100" dirty="0" err="1" smtClean="0">
                <a:latin typeface="+mj-lt"/>
              </a:rPr>
              <a:t>formatResult</a:t>
            </a:r>
            <a:r>
              <a:rPr lang="fr-FR" sz="1100" dirty="0" smtClean="0">
                <a:latin typeface="+mj-lt"/>
              </a:rPr>
              <a:t>()</a:t>
            </a:r>
          </a:p>
          <a:p>
            <a:r>
              <a:rPr lang="fr-FR" sz="1100" dirty="0" smtClean="0">
                <a:latin typeface="+mj-lt"/>
              </a:rPr>
              <a:t>… (to </a:t>
            </a:r>
            <a:r>
              <a:rPr lang="fr-FR" sz="1100" dirty="0" err="1" smtClean="0">
                <a:latin typeface="+mj-lt"/>
              </a:rPr>
              <a:t>define</a:t>
            </a:r>
            <a:r>
              <a:rPr lang="fr-FR" sz="1100" dirty="0" smtClean="0">
                <a:latin typeface="+mj-lt"/>
              </a:rPr>
              <a:t>)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8753382" y="250218"/>
            <a:ext cx="324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Algo</a:t>
            </a:r>
            <a:r>
              <a:rPr lang="fr-FR" dirty="0" smtClean="0"/>
              <a:t> Class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9510561" y="1078359"/>
            <a:ext cx="7873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>
                <a:latin typeface="+mj-lt"/>
              </a:rPr>
              <a:t>(to </a:t>
            </a:r>
            <a:r>
              <a:rPr lang="fr-FR" sz="1100" dirty="0" err="1">
                <a:latin typeface="+mj-lt"/>
              </a:rPr>
              <a:t>define</a:t>
            </a:r>
            <a:r>
              <a:rPr lang="fr-FR" sz="11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9674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0275" y="254658"/>
            <a:ext cx="298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DataUnit2DataUnit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50275" y="705484"/>
            <a:ext cx="2201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latin typeface="+mj-lt"/>
              </a:rPr>
              <a:t>m</a:t>
            </a:r>
            <a:r>
              <a:rPr lang="fr-FR" sz="1600" b="1" dirty="0" err="1" smtClean="0">
                <a:latin typeface="+mj-lt"/>
              </a:rPr>
              <a:t>ethods</a:t>
            </a:r>
            <a:r>
              <a:rPr lang="fr-FR" sz="1600" dirty="0" smtClean="0"/>
              <a:t>:</a:t>
            </a:r>
            <a:endParaRPr lang="fr-FR" sz="1600" dirty="0"/>
          </a:p>
        </p:txBody>
      </p:sp>
      <p:sp>
        <p:nvSpPr>
          <p:cNvPr id="4" name="ZoneTexte 3"/>
          <p:cNvSpPr txBox="1"/>
          <p:nvPr/>
        </p:nvSpPr>
        <p:spPr>
          <a:xfrm>
            <a:off x="341999" y="1104653"/>
            <a:ext cx="4442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+mj-lt"/>
              </a:rPr>
              <a:t>childObj</a:t>
            </a:r>
            <a:r>
              <a:rPr lang="fr-FR" sz="1400" dirty="0" smtClean="0">
                <a:latin typeface="+mj-lt"/>
              </a:rPr>
              <a:t> = </a:t>
            </a:r>
            <a:r>
              <a:rPr lang="fr-FR" sz="1400" dirty="0" err="1" smtClean="0">
                <a:latin typeface="+mj-lt"/>
              </a:rPr>
              <a:t>makeProcessData</a:t>
            </a:r>
            <a:r>
              <a:rPr lang="fr-FR" sz="1400" dirty="0" smtClean="0">
                <a:latin typeface="+mj-lt"/>
              </a:rPr>
              <a:t>(</a:t>
            </a:r>
            <a:r>
              <a:rPr lang="fr-FR" sz="1400" dirty="0" err="1" smtClean="0">
                <a:latin typeface="+mj-lt"/>
              </a:rPr>
              <a:t>this</a:t>
            </a:r>
            <a:r>
              <a:rPr lang="fr-FR" sz="1400" dirty="0" smtClean="0">
                <a:latin typeface="+mj-lt"/>
              </a:rPr>
              <a:t>, </a:t>
            </a:r>
            <a:r>
              <a:rPr lang="fr-FR" sz="1400" dirty="0" err="1" smtClean="0">
                <a:latin typeface="+mj-lt"/>
              </a:rPr>
              <a:t>new_data</a:t>
            </a:r>
            <a:r>
              <a:rPr lang="fr-FR" sz="1400" dirty="0" smtClean="0">
                <a:latin typeface="+mj-lt"/>
              </a:rPr>
              <a:t>, </a:t>
            </a:r>
            <a:r>
              <a:rPr lang="fr-FR" sz="1400" dirty="0" err="1" smtClean="0">
                <a:latin typeface="+mj-lt"/>
              </a:rPr>
              <a:t>parentObj</a:t>
            </a:r>
            <a:r>
              <a:rPr lang="fr-FR" sz="1400" dirty="0" smtClean="0">
                <a:latin typeface="+mj-lt"/>
              </a:rPr>
              <a:t>)</a:t>
            </a:r>
            <a:endParaRPr lang="fr-FR" sz="14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3859" y="3417088"/>
            <a:ext cx="1738892" cy="835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053526" y="3417088"/>
            <a:ext cx="19916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+mj-lt"/>
              </a:rPr>
              <a:t>x: N x {BS, NBLK, BRLX</a:t>
            </a:r>
            <a:r>
              <a:rPr lang="fr-FR" sz="1100" smtClean="0">
                <a:latin typeface="+mj-lt"/>
              </a:rPr>
              <a:t>, 1}</a:t>
            </a:r>
            <a:endParaRPr lang="fr-FR" sz="1100" dirty="0" smtClean="0">
              <a:latin typeface="+mj-lt"/>
            </a:endParaRPr>
          </a:p>
          <a:p>
            <a:r>
              <a:rPr lang="fr-FR" sz="1100" dirty="0" smtClean="0">
                <a:latin typeface="+mj-lt"/>
              </a:rPr>
              <a:t>y: </a:t>
            </a:r>
            <a:r>
              <a:rPr lang="pt-BR" sz="1100" dirty="0">
                <a:latin typeface="+mj-lt"/>
              </a:rPr>
              <a:t>N x </a:t>
            </a:r>
            <a:r>
              <a:rPr lang="pt-BR" sz="1100" dirty="0" smtClean="0">
                <a:latin typeface="+mj-lt"/>
              </a:rPr>
              <a:t>{BS</a:t>
            </a:r>
            <a:r>
              <a:rPr lang="pt-BR" sz="1100" dirty="0">
                <a:latin typeface="+mj-lt"/>
              </a:rPr>
              <a:t>, NBLK, BRLX, </a:t>
            </a:r>
            <a:r>
              <a:rPr lang="pt-BR" sz="1100" dirty="0" smtClean="0">
                <a:latin typeface="+mj-lt"/>
              </a:rPr>
              <a:t>1}</a:t>
            </a:r>
          </a:p>
          <a:p>
            <a:r>
              <a:rPr lang="fr-FR" sz="1100" dirty="0" err="1" smtClean="0">
                <a:latin typeface="+mj-lt"/>
              </a:rPr>
              <a:t>dy</a:t>
            </a:r>
            <a:r>
              <a:rPr lang="fr-FR" sz="1100" dirty="0" smtClean="0">
                <a:latin typeface="+mj-lt"/>
              </a:rPr>
              <a:t>: </a:t>
            </a:r>
            <a:r>
              <a:rPr lang="pt-BR" sz="1100" dirty="0">
                <a:latin typeface="+mj-lt"/>
              </a:rPr>
              <a:t>N x </a:t>
            </a:r>
            <a:r>
              <a:rPr lang="pt-BR" sz="1100" dirty="0" smtClean="0">
                <a:latin typeface="+mj-lt"/>
              </a:rPr>
              <a:t>{BS</a:t>
            </a:r>
            <a:r>
              <a:rPr lang="pt-BR" sz="1100" dirty="0">
                <a:latin typeface="+mj-lt"/>
              </a:rPr>
              <a:t>, NBLK, BRLX, </a:t>
            </a:r>
            <a:r>
              <a:rPr lang="pt-BR" sz="1100" dirty="0" smtClean="0">
                <a:latin typeface="+mj-lt"/>
              </a:rPr>
              <a:t>1}</a:t>
            </a:r>
          </a:p>
          <a:p>
            <a:r>
              <a:rPr lang="fr-FR" sz="1100" dirty="0" err="1" smtClean="0">
                <a:latin typeface="+mj-lt"/>
              </a:rPr>
              <a:t>mask</a:t>
            </a:r>
            <a:r>
              <a:rPr lang="fr-FR" sz="1100" dirty="0" smtClean="0">
                <a:latin typeface="+mj-lt"/>
              </a:rPr>
              <a:t>: </a:t>
            </a:r>
            <a:r>
              <a:rPr lang="pt-BR" sz="1100" dirty="0">
                <a:latin typeface="+mj-lt"/>
              </a:rPr>
              <a:t>N x </a:t>
            </a:r>
            <a:r>
              <a:rPr lang="pt-BR" sz="1100" dirty="0" smtClean="0">
                <a:latin typeface="+mj-lt"/>
              </a:rPr>
              <a:t>{BS</a:t>
            </a:r>
            <a:r>
              <a:rPr lang="pt-BR" sz="1100" dirty="0">
                <a:latin typeface="+mj-lt"/>
              </a:rPr>
              <a:t>, NBLK, BRLX, </a:t>
            </a:r>
            <a:r>
              <a:rPr lang="pt-BR" sz="1100" dirty="0" smtClean="0">
                <a:latin typeface="+mj-lt"/>
              </a:rPr>
              <a:t>1}</a:t>
            </a:r>
            <a:endParaRPr lang="fr-FR" sz="110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3438" y="4324332"/>
            <a:ext cx="25894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/>
              <a:t>{</a:t>
            </a:r>
            <a:r>
              <a:rPr lang="fr-FR" sz="1200" dirty="0" smtClean="0"/>
              <a:t>NBLK,1} x ({BRLX,1} </a:t>
            </a:r>
            <a:r>
              <a:rPr lang="fr-FR" sz="1200" dirty="0" err="1" smtClean="0"/>
              <a:t>cell</a:t>
            </a:r>
            <a:r>
              <a:rPr lang="fr-FR" sz="1200" dirty="0" smtClean="0"/>
              <a:t> </a:t>
            </a:r>
            <a:r>
              <a:rPr lang="fr-FR" sz="1200" dirty="0" err="1"/>
              <a:t>array</a:t>
            </a:r>
            <a:r>
              <a:rPr lang="fr-FR" sz="1200" dirty="0"/>
              <a:t> of </a:t>
            </a:r>
            <a:r>
              <a:rPr lang="fr-FR" sz="1200" dirty="0" err="1"/>
              <a:t>struct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756588" y="1484361"/>
            <a:ext cx="1042020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n</a:t>
            </a:r>
            <a:r>
              <a:rPr lang="fr-FR" sz="1400" dirty="0" err="1" smtClean="0"/>
              <a:t>ew_data</a:t>
            </a:r>
            <a:r>
              <a:rPr lang="fr-FR" sz="1400" dirty="0" smtClean="0"/>
              <a:t> </a:t>
            </a:r>
            <a:r>
              <a:rPr lang="fr-FR" sz="1400" dirty="0" err="1" smtClean="0"/>
              <a:t>is</a:t>
            </a:r>
            <a:r>
              <a:rPr lang="fr-FR" sz="1400" dirty="0" smtClean="0"/>
              <a:t> one of the output of </a:t>
            </a:r>
            <a:r>
              <a:rPr lang="fr-FR" sz="1400" dirty="0" err="1" smtClean="0"/>
              <a:t>applyProcess</a:t>
            </a:r>
            <a:r>
              <a:rPr lang="fr-FR" sz="1400" dirty="0" smtClean="0"/>
              <a:t>(). It </a:t>
            </a:r>
            <a:r>
              <a:rPr lang="fr-FR" sz="1400" dirty="0" err="1" smtClean="0"/>
              <a:t>actually</a:t>
            </a:r>
            <a:r>
              <a:rPr lang="fr-FR" sz="1400" dirty="0" smtClean="0"/>
              <a:t> corresponds to the </a:t>
            </a:r>
            <a:r>
              <a:rPr lang="fr-FR" sz="1400" dirty="0" err="1" smtClean="0"/>
              <a:t>new_data</a:t>
            </a:r>
            <a:r>
              <a:rPr lang="fr-FR" sz="1400" dirty="0" smtClean="0"/>
              <a:t> to set in the </a:t>
            </a:r>
            <a:r>
              <a:rPr lang="fr-FR" sz="1400" dirty="0" err="1" smtClean="0"/>
              <a:t>childObj</a:t>
            </a:r>
            <a:r>
              <a:rPr lang="fr-FR" sz="1400" dirty="0" smtClean="0"/>
              <a:t> (x, y, …). </a:t>
            </a:r>
            <a:r>
              <a:rPr lang="fr-FR" sz="1400" dirty="0" err="1"/>
              <a:t>n</a:t>
            </a:r>
            <a:r>
              <a:rPr lang="fr-FR" sz="1400" dirty="0" err="1" smtClean="0"/>
              <a:t>ew_data</a:t>
            </a:r>
            <a:r>
              <a:rPr lang="fr-FR" sz="1400" dirty="0" smtClean="0"/>
              <a:t> </a:t>
            </a:r>
            <a:r>
              <a:rPr lang="fr-FR" sz="1400" dirty="0" err="1" smtClean="0"/>
              <a:t>can</a:t>
            </a:r>
            <a:r>
              <a:rPr lang="fr-FR" sz="1400" dirty="0" smtClean="0"/>
              <a:t> </a:t>
            </a:r>
            <a:r>
              <a:rPr lang="fr-FR" sz="1400" dirty="0" err="1" smtClean="0"/>
              <a:t>be</a:t>
            </a:r>
            <a:r>
              <a:rPr lang="fr-FR" sz="1400" dirty="0" smtClean="0"/>
              <a:t> </a:t>
            </a:r>
            <a:r>
              <a:rPr lang="fr-FR" sz="1400" dirty="0" err="1" smtClean="0"/>
              <a:t>empty</a:t>
            </a:r>
            <a:r>
              <a:rPr lang="fr-FR" sz="1400" dirty="0" smtClean="0"/>
              <a:t> if no output are </a:t>
            </a:r>
            <a:r>
              <a:rPr lang="fr-FR" sz="1400" dirty="0" err="1" smtClean="0"/>
              <a:t>done</a:t>
            </a:r>
            <a:r>
              <a:rPr lang="fr-FR" sz="1400" dirty="0" smtClean="0"/>
              <a:t> (ex: </a:t>
            </a:r>
            <a:r>
              <a:rPr lang="fr-FR" sz="1400" dirty="0" err="1" smtClean="0"/>
              <a:t>DispersionModel</a:t>
            </a:r>
            <a:r>
              <a:rPr lang="fr-FR" sz="1400" dirty="0" smtClean="0"/>
              <a:t>). </a:t>
            </a:r>
            <a:r>
              <a:rPr lang="fr-FR" sz="1400" b="1" dirty="0" err="1" smtClean="0"/>
              <a:t>Because</a:t>
            </a:r>
            <a:r>
              <a:rPr lang="fr-FR" sz="1400" b="1" dirty="0" smtClean="0"/>
              <a:t> </a:t>
            </a:r>
            <a:r>
              <a:rPr lang="fr-FR" sz="1400" b="1" dirty="0" err="1" smtClean="0"/>
              <a:t>formated_data</a:t>
            </a:r>
            <a:r>
              <a:rPr lang="fr-FR" sz="1400" b="1" dirty="0" smtClean="0"/>
              <a:t> </a:t>
            </a:r>
            <a:r>
              <a:rPr lang="fr-FR" sz="1400" b="1" dirty="0" err="1" smtClean="0"/>
              <a:t>is</a:t>
            </a:r>
            <a:r>
              <a:rPr lang="fr-FR" sz="1400" b="1" dirty="0" smtClean="0"/>
              <a:t> an </a:t>
            </a:r>
            <a:r>
              <a:rPr lang="fr-FR" sz="1400" b="1" dirty="0" err="1" smtClean="0"/>
              <a:t>array</a:t>
            </a:r>
            <a:r>
              <a:rPr lang="fr-FR" sz="1400" b="1" dirty="0" smtClean="0"/>
              <a:t> of </a:t>
            </a:r>
            <a:r>
              <a:rPr lang="fr-FR" sz="1400" b="1" dirty="0" err="1" smtClean="0"/>
              <a:t>struct</a:t>
            </a:r>
            <a:r>
              <a:rPr lang="fr-FR" sz="1400" b="1" dirty="0" smtClean="0"/>
              <a:t>, </a:t>
            </a:r>
            <a:r>
              <a:rPr lang="fr-FR" sz="1400" b="1" dirty="0" err="1" smtClean="0"/>
              <a:t>new_data</a:t>
            </a:r>
            <a:r>
              <a:rPr lang="fr-FR" sz="1400" b="1" dirty="0" smtClean="0"/>
              <a:t> </a:t>
            </a:r>
            <a:r>
              <a:rPr lang="fr-FR" sz="1400" b="1" dirty="0" err="1" smtClean="0"/>
              <a:t>will</a:t>
            </a:r>
            <a:r>
              <a:rPr lang="fr-FR" sz="1400" b="1" dirty="0" smtClean="0"/>
              <a:t> </a:t>
            </a:r>
            <a:r>
              <a:rPr lang="fr-FR" sz="1400" b="1" dirty="0" err="1" smtClean="0"/>
              <a:t>be</a:t>
            </a:r>
            <a:r>
              <a:rPr lang="fr-FR" sz="1400" b="1" dirty="0" smtClean="0"/>
              <a:t> a </a:t>
            </a:r>
            <a:r>
              <a:rPr lang="fr-FR" sz="1400" b="1" dirty="0" err="1" smtClean="0"/>
              <a:t>cell</a:t>
            </a:r>
            <a:r>
              <a:rPr lang="fr-FR" sz="1400" b="1" dirty="0" smtClean="0"/>
              <a:t> </a:t>
            </a:r>
            <a:r>
              <a:rPr lang="fr-FR" sz="1400" b="1" dirty="0" err="1" smtClean="0"/>
              <a:t>array</a:t>
            </a:r>
            <a:r>
              <a:rPr lang="fr-FR" sz="1400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In </a:t>
            </a:r>
            <a:r>
              <a:rPr lang="fr-FR" sz="1400" dirty="0" err="1" smtClean="0"/>
              <a:t>each</a:t>
            </a:r>
            <a:r>
              <a:rPr lang="fr-FR" sz="1400" dirty="0" smtClean="0"/>
              <a:t> </a:t>
            </a:r>
            <a:r>
              <a:rPr lang="fr-FR" sz="1400" dirty="0" err="1" smtClean="0"/>
              <a:t>cell</a:t>
            </a:r>
            <a:r>
              <a:rPr lang="fr-FR" sz="1400" dirty="0" smtClean="0"/>
              <a:t> of </a:t>
            </a:r>
            <a:r>
              <a:rPr lang="fr-FR" sz="1400" dirty="0" err="1" smtClean="0"/>
              <a:t>new_data</a:t>
            </a:r>
            <a:r>
              <a:rPr lang="fr-FR" sz="1400" dirty="0" smtClean="0"/>
              <a:t>, </a:t>
            </a:r>
            <a:r>
              <a:rPr lang="fr-FR" sz="1400" dirty="0" err="1" smtClean="0"/>
              <a:t>there</a:t>
            </a:r>
            <a:r>
              <a:rPr lang="fr-FR" sz="1400" dirty="0" smtClean="0"/>
              <a:t> </a:t>
            </a:r>
            <a:r>
              <a:rPr lang="fr-FR" sz="1400" dirty="0" err="1" smtClean="0"/>
              <a:t>is</a:t>
            </a:r>
            <a:r>
              <a:rPr lang="fr-FR" sz="1400" dirty="0" smtClean="0"/>
              <a:t> the output structure of </a:t>
            </a:r>
            <a:r>
              <a:rPr lang="fr-FR" sz="1400" dirty="0" err="1" smtClean="0"/>
              <a:t>applyProcess</a:t>
            </a:r>
            <a:r>
              <a:rPr lang="fr-FR" sz="1400" dirty="0" smtClean="0"/>
              <a:t>(). The </a:t>
            </a:r>
            <a:r>
              <a:rPr lang="fr-FR" sz="1400" dirty="0" err="1" smtClean="0"/>
              <a:t>fieldnames</a:t>
            </a:r>
            <a:r>
              <a:rPr lang="fr-FR" sz="1400" dirty="0" smtClean="0"/>
              <a:t> of </a:t>
            </a:r>
            <a:r>
              <a:rPr lang="fr-FR" sz="1400" dirty="0" err="1" smtClean="0"/>
              <a:t>this</a:t>
            </a:r>
            <a:r>
              <a:rPr lang="fr-FR" sz="1400" dirty="0" smtClean="0"/>
              <a:t> structure </a:t>
            </a:r>
            <a:r>
              <a:rPr lang="fr-FR" sz="1400" dirty="0" err="1" smtClean="0"/>
              <a:t>need</a:t>
            </a:r>
            <a:r>
              <a:rPr lang="fr-FR" sz="1400" dirty="0" smtClean="0"/>
              <a:t> to fit </a:t>
            </a:r>
            <a:r>
              <a:rPr lang="fr-FR" sz="1400" dirty="0" err="1" smtClean="0"/>
              <a:t>with</a:t>
            </a:r>
            <a:r>
              <a:rPr lang="fr-FR" sz="1400" dirty="0" smtClean="0"/>
              <a:t> the </a:t>
            </a:r>
            <a:r>
              <a:rPr lang="fr-FR" sz="1400" dirty="0" err="1" smtClean="0"/>
              <a:t>property</a:t>
            </a:r>
            <a:r>
              <a:rPr lang="fr-FR" sz="1400" dirty="0" smtClean="0"/>
              <a:t> of </a:t>
            </a:r>
            <a:r>
              <a:rPr lang="fr-FR" sz="1400" dirty="0" err="1" smtClean="0"/>
              <a:t>DataUnit</a:t>
            </a:r>
            <a:r>
              <a:rPr lang="fr-FR" sz="1400" dirty="0" smtClean="0"/>
              <a:t>. </a:t>
            </a:r>
            <a:r>
              <a:rPr lang="fr-FR" sz="1400" dirty="0" err="1" smtClean="0"/>
              <a:t>Each</a:t>
            </a:r>
            <a:r>
              <a:rPr lang="fr-FR" sz="1400" dirty="0" smtClean="0"/>
              <a:t> </a:t>
            </a:r>
            <a:r>
              <a:rPr lang="fr-FR" sz="1400" dirty="0" err="1" smtClean="0"/>
              <a:t>fields</a:t>
            </a:r>
            <a:r>
              <a:rPr lang="fr-FR" sz="1400" dirty="0" smtClean="0"/>
              <a:t> </a:t>
            </a:r>
            <a:r>
              <a:rPr lang="fr-FR" sz="1400" dirty="0" err="1" smtClean="0"/>
              <a:t>is</a:t>
            </a:r>
            <a:r>
              <a:rPr lang="fr-FR" sz="1400" dirty="0" smtClean="0"/>
              <a:t> a N x </a:t>
            </a:r>
            <a:r>
              <a:rPr lang="fr-FR" sz="1400" dirty="0"/>
              <a:t>{</a:t>
            </a:r>
            <a:r>
              <a:rPr lang="fr-FR" sz="1400" dirty="0" smtClean="0"/>
              <a:t>BS, NBLK, BRLX, 1} matrix </a:t>
            </a:r>
            <a:r>
              <a:rPr lang="fr-FR" sz="1400" dirty="0" err="1" smtClean="0"/>
              <a:t>depending</a:t>
            </a:r>
            <a:r>
              <a:rPr lang="fr-FR" sz="1400" dirty="0" smtClean="0"/>
              <a:t> on the </a:t>
            </a:r>
            <a:r>
              <a:rPr lang="fr-FR" sz="1400" dirty="0" err="1" smtClean="0"/>
              <a:t>parentObj</a:t>
            </a:r>
            <a:r>
              <a:rPr lang="fr-FR" sz="1400" dirty="0" smtClean="0"/>
              <a:t> and format class. N </a:t>
            </a:r>
            <a:r>
              <a:rPr lang="fr-FR" sz="1400" dirty="0" err="1" smtClean="0"/>
              <a:t>is</a:t>
            </a:r>
            <a:r>
              <a:rPr lang="fr-FR" sz="1400" dirty="0" smtClean="0"/>
              <a:t> the </a:t>
            </a:r>
            <a:r>
              <a:rPr lang="fr-FR" sz="1400" dirty="0" err="1" smtClean="0"/>
              <a:t>number</a:t>
            </a:r>
            <a:r>
              <a:rPr lang="fr-FR" sz="1400" dirty="0" smtClean="0"/>
              <a:t> of </a:t>
            </a:r>
            <a:r>
              <a:rPr lang="fr-FR" sz="1400" dirty="0" err="1" smtClean="0"/>
              <a:t>childObj</a:t>
            </a:r>
            <a:r>
              <a:rPr lang="fr-FR" sz="1400" dirty="0" smtClean="0"/>
              <a:t> to </a:t>
            </a:r>
            <a:r>
              <a:rPr lang="fr-FR" sz="1400" dirty="0" err="1" smtClean="0"/>
              <a:t>create</a:t>
            </a:r>
            <a:r>
              <a:rPr lang="fr-FR" sz="1400" dirty="0" smtClean="0"/>
              <a:t> (ex: BiexT1 </a:t>
            </a:r>
            <a:r>
              <a:rPr lang="fr-FR" sz="1400" dirty="0" err="1" smtClean="0"/>
              <a:t>will</a:t>
            </a:r>
            <a:r>
              <a:rPr lang="fr-FR" sz="1400" dirty="0" smtClean="0"/>
              <a:t> </a:t>
            </a:r>
            <a:r>
              <a:rPr lang="fr-FR" sz="1400" dirty="0" err="1" smtClean="0"/>
              <a:t>returned</a:t>
            </a:r>
            <a:r>
              <a:rPr lang="fr-FR" sz="1400" dirty="0" smtClean="0"/>
              <a:t> 2 x 1 </a:t>
            </a:r>
            <a:r>
              <a:rPr lang="fr-FR" sz="1400" dirty="0" err="1" smtClean="0"/>
              <a:t>vector</a:t>
            </a:r>
            <a:r>
              <a:rPr lang="fr-FR" sz="1400" dirty="0" smtClean="0"/>
              <a:t>, </a:t>
            </a:r>
            <a:r>
              <a:rPr lang="fr-FR" sz="1400" dirty="0" err="1" smtClean="0"/>
              <a:t>AverageAbs</a:t>
            </a:r>
            <a:r>
              <a:rPr lang="fr-FR" sz="1400" dirty="0" smtClean="0"/>
              <a:t> </a:t>
            </a:r>
            <a:r>
              <a:rPr lang="fr-FR" sz="1400" dirty="0" err="1" smtClean="0"/>
              <a:t>will</a:t>
            </a:r>
            <a:r>
              <a:rPr lang="fr-FR" sz="1400" dirty="0" smtClean="0"/>
              <a:t> </a:t>
            </a:r>
            <a:r>
              <a:rPr lang="fr-FR" sz="1400" dirty="0" err="1" smtClean="0"/>
              <a:t>returned</a:t>
            </a:r>
            <a:r>
              <a:rPr lang="fr-FR" sz="1400" dirty="0" smtClean="0"/>
              <a:t> 1 x BS </a:t>
            </a:r>
            <a:r>
              <a:rPr lang="fr-FR" sz="1400" dirty="0" err="1" smtClean="0"/>
              <a:t>vector</a:t>
            </a:r>
            <a:r>
              <a:rPr lang="fr-FR" sz="1400" dirty="0" smtClean="0"/>
              <a:t>, </a:t>
            </a:r>
            <a:r>
              <a:rPr lang="fr-FR" sz="1400" dirty="0" err="1" smtClean="0"/>
              <a:t>DispersionModel</a:t>
            </a:r>
            <a:r>
              <a:rPr lang="fr-FR" sz="1400" dirty="0" smtClean="0"/>
              <a:t> </a:t>
            </a:r>
            <a:r>
              <a:rPr lang="fr-FR" sz="1400" dirty="0" err="1" smtClean="0"/>
              <a:t>nothing</a:t>
            </a:r>
            <a:r>
              <a:rPr lang="fr-FR" sz="1400" dirty="0" smtClean="0"/>
              <a:t> (!), </a:t>
            </a:r>
            <a:r>
              <a:rPr lang="fr-FR" sz="1400" dirty="0" err="1" smtClean="0"/>
              <a:t>Smooth</a:t>
            </a:r>
            <a:r>
              <a:rPr lang="fr-FR" sz="1400" dirty="0" smtClean="0"/>
              <a:t> a 1 x BRLX </a:t>
            </a:r>
            <a:r>
              <a:rPr lang="fr-FR" sz="1400" dirty="0" err="1" smtClean="0"/>
              <a:t>vector</a:t>
            </a:r>
            <a:r>
              <a:rPr lang="fr-FR" sz="1400" dirty="0" smtClean="0"/>
              <a:t>,…)</a:t>
            </a:r>
          </a:p>
        </p:txBody>
      </p:sp>
      <p:cxnSp>
        <p:nvCxnSpPr>
          <p:cNvPr id="11" name="Connecteur droit avec flèche 10"/>
          <p:cNvCxnSpPr>
            <a:stCxn id="7" idx="3"/>
          </p:cNvCxnSpPr>
          <p:nvPr/>
        </p:nvCxnSpPr>
        <p:spPr>
          <a:xfrm>
            <a:off x="3045188" y="3801809"/>
            <a:ext cx="38728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89499" y="3483062"/>
            <a:ext cx="13842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err="1"/>
              <a:t>makeProcessData</a:t>
            </a:r>
            <a:r>
              <a:rPr lang="fr-FR" sz="1200" dirty="0" smtClean="0"/>
              <a:t>()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7102114" y="3409508"/>
            <a:ext cx="1738892" cy="835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7102114" y="3417088"/>
            <a:ext cx="19916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+mj-lt"/>
              </a:rPr>
              <a:t>x: </a:t>
            </a:r>
            <a:r>
              <a:rPr lang="fr-FR" sz="1100" dirty="0" err="1" smtClean="0">
                <a:latin typeface="+mj-lt"/>
              </a:rPr>
              <a:t>depends</a:t>
            </a:r>
            <a:r>
              <a:rPr lang="fr-FR" sz="1100" dirty="0" smtClean="0">
                <a:latin typeface="+mj-lt"/>
              </a:rPr>
              <a:t> on format</a:t>
            </a:r>
          </a:p>
          <a:p>
            <a:r>
              <a:rPr lang="fr-FR" sz="1100" dirty="0" smtClean="0">
                <a:latin typeface="+mj-lt"/>
              </a:rPr>
              <a:t>y:  </a:t>
            </a:r>
            <a:r>
              <a:rPr lang="fr-FR" sz="1100" dirty="0" err="1" smtClean="0">
                <a:latin typeface="+mj-lt"/>
              </a:rPr>
              <a:t>depends</a:t>
            </a:r>
            <a:r>
              <a:rPr lang="fr-FR" sz="1100" dirty="0" smtClean="0">
                <a:latin typeface="+mj-lt"/>
              </a:rPr>
              <a:t> on format</a:t>
            </a:r>
          </a:p>
          <a:p>
            <a:r>
              <a:rPr lang="fr-FR" sz="1100" dirty="0" err="1" smtClean="0">
                <a:latin typeface="+mj-lt"/>
              </a:rPr>
              <a:t>dy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 err="1" smtClean="0">
                <a:latin typeface="+mj-lt"/>
              </a:rPr>
              <a:t>depends</a:t>
            </a:r>
            <a:endParaRPr lang="fr-FR" sz="1100" dirty="0" smtClean="0">
              <a:latin typeface="+mj-lt"/>
            </a:endParaRPr>
          </a:p>
          <a:p>
            <a:r>
              <a:rPr lang="fr-FR" sz="1100" dirty="0" err="1" smtClean="0">
                <a:latin typeface="+mj-lt"/>
              </a:rPr>
              <a:t>mask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 err="1" smtClean="0">
                <a:latin typeface="+mj-lt"/>
              </a:rPr>
              <a:t>depends</a:t>
            </a:r>
            <a:endParaRPr lang="fr-FR" sz="11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02114" y="4316753"/>
            <a:ext cx="17388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smtClean="0"/>
              <a:t>1 x N  </a:t>
            </a:r>
            <a:r>
              <a:rPr lang="fr-FR" sz="1200" dirty="0" err="1" smtClean="0"/>
              <a:t>DataUnit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793515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0880" y="4685212"/>
            <a:ext cx="1480457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Bloc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011679" y="3348446"/>
            <a:ext cx="1480457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Zone1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011679" y="1827012"/>
            <a:ext cx="1480457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Disp1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533337" y="3350819"/>
            <a:ext cx="1480457" cy="5660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Zone2</a:t>
            </a:r>
            <a:endParaRPr lang="fr-FR" dirty="0"/>
          </a:p>
        </p:txBody>
      </p:sp>
      <p:cxnSp>
        <p:nvCxnSpPr>
          <p:cNvPr id="9" name="Connecteur droit avec flèche 8"/>
          <p:cNvCxnSpPr>
            <a:stCxn id="4" idx="0"/>
            <a:endCxn id="5" idx="2"/>
          </p:cNvCxnSpPr>
          <p:nvPr/>
        </p:nvCxnSpPr>
        <p:spPr>
          <a:xfrm flipH="1" flipV="1">
            <a:off x="2751908" y="3914503"/>
            <a:ext cx="1219201" cy="770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5" idx="0"/>
            <a:endCxn id="6" idx="2"/>
          </p:cNvCxnSpPr>
          <p:nvPr/>
        </p:nvCxnSpPr>
        <p:spPr>
          <a:xfrm flipV="1">
            <a:off x="2751908" y="2393069"/>
            <a:ext cx="0" cy="955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4711337" y="574766"/>
            <a:ext cx="411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processData</a:t>
            </a:r>
            <a:r>
              <a:rPr lang="fr-FR" dirty="0" smtClean="0"/>
              <a:t>(</a:t>
            </a:r>
            <a:r>
              <a:rPr lang="fr-FR" dirty="0" err="1" smtClean="0"/>
              <a:t>DataUnit</a:t>
            </a:r>
            <a:r>
              <a:rPr lang="fr-FR" dirty="0" smtClean="0"/>
              <a:t>, pipeline)</a:t>
            </a:r>
            <a:endParaRPr lang="fr-FR" dirty="0"/>
          </a:p>
        </p:txBody>
      </p:sp>
      <p:cxnSp>
        <p:nvCxnSpPr>
          <p:cNvPr id="25" name="Connecteur droit avec flèche 24"/>
          <p:cNvCxnSpPr/>
          <p:nvPr/>
        </p:nvCxnSpPr>
        <p:spPr>
          <a:xfrm flipV="1">
            <a:off x="4944626" y="5024847"/>
            <a:ext cx="2440243" cy="1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7654834" y="5007429"/>
            <a:ext cx="126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Bloc2zone1</a:t>
            </a:r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9043852" y="5174678"/>
            <a:ext cx="1166949" cy="17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10441577" y="5042263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pipeline1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7560156" y="4287577"/>
            <a:ext cx="125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zone2disp1</a:t>
            </a:r>
            <a:endParaRPr lang="fr-FR" dirty="0"/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3659526" y="3753394"/>
            <a:ext cx="3566968" cy="71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flipH="1" flipV="1">
            <a:off x="9043852" y="4463536"/>
            <a:ext cx="1166949" cy="578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10210801" y="182701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pipeline2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8420686" y="2246505"/>
            <a:ext cx="126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Bloc2zone2</a:t>
            </a:r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8326008" y="1526653"/>
            <a:ext cx="125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zone2disp2</a:t>
            </a:r>
            <a:endParaRPr lang="fr-FR" dirty="0"/>
          </a:p>
        </p:txBody>
      </p:sp>
      <p:cxnSp>
        <p:nvCxnSpPr>
          <p:cNvPr id="39" name="Connecteur droit avec flèche 38"/>
          <p:cNvCxnSpPr/>
          <p:nvPr/>
        </p:nvCxnSpPr>
        <p:spPr>
          <a:xfrm flipV="1">
            <a:off x="6363539" y="1827012"/>
            <a:ext cx="1949477" cy="1652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V="1">
            <a:off x="5080918" y="2577736"/>
            <a:ext cx="3415353" cy="229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4" idx="0"/>
            <a:endCxn id="7" idx="2"/>
          </p:cNvCxnSpPr>
          <p:nvPr/>
        </p:nvCxnSpPr>
        <p:spPr>
          <a:xfrm flipV="1">
            <a:off x="3971109" y="3916876"/>
            <a:ext cx="1302457" cy="768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50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7416" y="1828800"/>
            <a:ext cx="3188676" cy="3727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Bloc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2227385" y="2473569"/>
            <a:ext cx="2567352" cy="293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227384" y="2971800"/>
            <a:ext cx="2567353" cy="2174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[Model] (</a:t>
            </a:r>
            <a:r>
              <a:rPr lang="en-GB" dirty="0" err="1" smtClean="0"/>
              <a:t>ProcessingMethod</a:t>
            </a:r>
            <a:r>
              <a:rPr lang="en-GB" dirty="0" smtClean="0"/>
              <a:t>)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403231" y="3880338"/>
            <a:ext cx="2262554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[</a:t>
            </a:r>
            <a:r>
              <a:rPr lang="en-GB" dirty="0" err="1" smtClean="0"/>
              <a:t>Algorithmes</a:t>
            </a:r>
            <a:r>
              <a:rPr lang="en-GB" dirty="0" smtClean="0"/>
              <a:t>]</a:t>
            </a:r>
          </a:p>
          <a:p>
            <a:pPr algn="ctr"/>
            <a:r>
              <a:rPr lang="en-GB" dirty="0" smtClean="0"/>
              <a:t>(</a:t>
            </a:r>
            <a:r>
              <a:rPr lang="en-GB" dirty="0" err="1" smtClean="0"/>
              <a:t>DataProcessUnit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860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7136760" y="2104642"/>
            <a:ext cx="4293240" cy="34872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738554" y="2014405"/>
            <a:ext cx="5627077" cy="4222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838617" y="2683457"/>
            <a:ext cx="2069431" cy="2203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11811" y="293077"/>
            <a:ext cx="4556116" cy="1178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1043354" y="410308"/>
            <a:ext cx="101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DataUnit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084999" y="99209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Bloc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881751" y="989484"/>
            <a:ext cx="64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Zone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1019908"/>
            <a:ext cx="116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Dispersion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126523" y="1019908"/>
            <a:ext cx="126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Experiment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937846" y="2108189"/>
            <a:ext cx="26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DataProcessUnit</a:t>
            </a:r>
            <a:r>
              <a:rPr lang="en-GB" dirty="0" smtClean="0"/>
              <a:t> (abstract)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937846" y="2697300"/>
            <a:ext cx="116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Bloc2Zone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7415139" y="4409413"/>
            <a:ext cx="147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ProcessNlinfit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7415139" y="4009141"/>
            <a:ext cx="15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ProcessModel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911811" y="3277878"/>
            <a:ext cx="128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AverageAbs</a:t>
            </a:r>
            <a:endParaRPr lang="en-GB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3308258" y="2705047"/>
            <a:ext cx="2069431" cy="2203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679177" y="2697300"/>
            <a:ext cx="117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Zone2Disp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468458" y="3303007"/>
            <a:ext cx="131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MonoexpFit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3552092" y="3824475"/>
            <a:ext cx="93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BiexpFit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7415139" y="2281077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Algorithm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7862274" y="2705047"/>
            <a:ext cx="33826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Parameters</a:t>
            </a:r>
          </a:p>
          <a:p>
            <a:r>
              <a:rPr lang="en-GB" dirty="0" err="1" smtClean="0"/>
              <a:t>Weigths</a:t>
            </a:r>
            <a:r>
              <a:rPr lang="en-GB" dirty="0" smtClean="0"/>
              <a:t> (Robustness)</a:t>
            </a:r>
          </a:p>
          <a:p>
            <a:r>
              <a:rPr lang="en-GB" dirty="0" smtClean="0"/>
              <a:t>Log space calculation</a:t>
            </a:r>
          </a:p>
          <a:p>
            <a:r>
              <a:rPr lang="en-GB" dirty="0" smtClean="0"/>
              <a:t>Checking algorithm functionalities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1376105" y="5047486"/>
            <a:ext cx="3058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Evaluate starting point</a:t>
            </a:r>
          </a:p>
          <a:p>
            <a:r>
              <a:rPr lang="en-GB" dirty="0" smtClean="0"/>
              <a:t>Sequential fit (for sub-models)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2086124" y="5796442"/>
            <a:ext cx="408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DispersionModel</a:t>
            </a:r>
            <a:r>
              <a:rPr lang="en-GB" dirty="0" smtClean="0"/>
              <a:t> -&gt; Disp2Disp + Disp2Exp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4098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à coins arrondis 24"/>
          <p:cNvSpPr/>
          <p:nvPr/>
        </p:nvSpPr>
        <p:spPr>
          <a:xfrm>
            <a:off x="603250" y="55418"/>
            <a:ext cx="2103005" cy="2032389"/>
          </a:xfrm>
          <a:prstGeom prst="roundRect">
            <a:avLst>
              <a:gd name="adj" fmla="val 88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/>
          <p:nvPr/>
        </p:nvCxnSpPr>
        <p:spPr>
          <a:xfrm flipV="1">
            <a:off x="612775" y="375891"/>
            <a:ext cx="2093480" cy="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731989" y="42892"/>
            <a:ext cx="1845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DataProcessUnit</a:t>
            </a:r>
            <a:endParaRPr lang="fr-FR" sz="1400" dirty="0"/>
          </a:p>
        </p:txBody>
      </p:sp>
      <p:sp>
        <p:nvSpPr>
          <p:cNvPr id="28" name="ZoneTexte 27"/>
          <p:cNvSpPr txBox="1"/>
          <p:nvPr/>
        </p:nvSpPr>
        <p:spPr>
          <a:xfrm>
            <a:off x="596050" y="375891"/>
            <a:ext cx="19364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modelName</a:t>
            </a:r>
            <a:r>
              <a:rPr lang="fr-FR" sz="1100" dirty="0" smtClean="0">
                <a:latin typeface="+mj-lt"/>
              </a:rPr>
              <a:t>: char (Abstract)</a:t>
            </a: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labelX</a:t>
            </a:r>
            <a:r>
              <a:rPr lang="fr-FR" sz="1100" dirty="0" smtClean="0">
                <a:latin typeface="+mj-lt"/>
              </a:rPr>
              <a:t>: char (Abstract)</a:t>
            </a: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labelY</a:t>
            </a:r>
            <a:r>
              <a:rPr lang="fr-FR" sz="1100" dirty="0" smtClean="0">
                <a:latin typeface="+mj-lt"/>
              </a:rPr>
              <a:t>: char (Abstract)</a:t>
            </a: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legendTag</a:t>
            </a:r>
            <a:r>
              <a:rPr lang="fr-FR" sz="1100" dirty="0" smtClean="0">
                <a:latin typeface="+mj-lt"/>
              </a:rPr>
              <a:t>: char (Abstract)</a:t>
            </a:r>
          </a:p>
          <a:p>
            <a:r>
              <a:rPr lang="fr-FR" sz="1100" dirty="0" smtClean="0">
                <a:latin typeface="+mj-lt"/>
              </a:rPr>
              <a:t>+description: char (Abstract)</a:t>
            </a: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parameters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 err="1" smtClean="0">
                <a:latin typeface="+mj-lt"/>
              </a:rPr>
              <a:t>struct</a:t>
            </a:r>
            <a:endParaRPr lang="fr-FR" sz="1100" dirty="0" smtClean="0">
              <a:latin typeface="+mj-lt"/>
            </a:endParaRPr>
          </a:p>
        </p:txBody>
      </p:sp>
      <p:cxnSp>
        <p:nvCxnSpPr>
          <p:cNvPr id="34" name="Connecteur droit 33"/>
          <p:cNvCxnSpPr/>
          <p:nvPr/>
        </p:nvCxnSpPr>
        <p:spPr>
          <a:xfrm flipV="1">
            <a:off x="603249" y="1483887"/>
            <a:ext cx="2110206" cy="6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603250" y="1487643"/>
            <a:ext cx="210300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 smtClean="0">
                <a:latin typeface="+mj-lt"/>
              </a:rPr>
              <a:t>ProcessDataUnit</a:t>
            </a:r>
            <a:r>
              <a:rPr lang="fr-FR" sz="1100" dirty="0" smtClean="0">
                <a:latin typeface="+mj-lt"/>
              </a:rPr>
              <a:t>()</a:t>
            </a:r>
          </a:p>
          <a:p>
            <a:r>
              <a:rPr lang="fr-FR" sz="1100" dirty="0" err="1" smtClean="0">
                <a:latin typeface="+mj-lt"/>
              </a:rPr>
              <a:t>process</a:t>
            </a:r>
            <a:r>
              <a:rPr lang="fr-FR" sz="1100" dirty="0" smtClean="0">
                <a:latin typeface="+mj-lt"/>
              </a:rPr>
              <a:t>() (Abstract)</a:t>
            </a:r>
          </a:p>
          <a:p>
            <a:r>
              <a:rPr lang="fr-FR" sz="1100" dirty="0">
                <a:latin typeface="+mj-lt"/>
              </a:rPr>
              <a:t>s</a:t>
            </a:r>
            <a:r>
              <a:rPr lang="fr-FR" sz="1100" dirty="0" smtClean="0">
                <a:latin typeface="+mj-lt"/>
              </a:rPr>
              <a:t>et/</a:t>
            </a:r>
            <a:r>
              <a:rPr lang="fr-FR" sz="1100" dirty="0" err="1" smtClean="0">
                <a:latin typeface="+mj-lt"/>
              </a:rPr>
              <a:t>get.parameters</a:t>
            </a:r>
            <a:r>
              <a:rPr lang="fr-FR" sz="1100" dirty="0" smtClean="0">
                <a:latin typeface="+mj-lt"/>
              </a:rPr>
              <a:t>() </a:t>
            </a:r>
            <a:r>
              <a:rPr lang="fr-FR" sz="1100" dirty="0" smtClean="0">
                <a:latin typeface="+mj-lt"/>
                <a:sym typeface="Wingdings" panose="05000000000000000000" pitchFamily="2" charset="2"/>
              </a:rPr>
              <a:t> </a:t>
            </a:r>
            <a:r>
              <a:rPr lang="fr-FR" sz="1100" dirty="0" err="1" smtClean="0">
                <a:latin typeface="+mj-lt"/>
                <a:sym typeface="Wingdings" panose="05000000000000000000" pitchFamily="2" charset="2"/>
              </a:rPr>
              <a:t>wrapper</a:t>
            </a:r>
            <a:endParaRPr lang="fr-FR" sz="1100" dirty="0" smtClean="0">
              <a:latin typeface="+mj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439829" y="501302"/>
            <a:ext cx="72651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b="1" dirty="0" err="1" smtClean="0">
                <a:latin typeface="+mj-lt"/>
              </a:rPr>
              <a:t>modelName</a:t>
            </a:r>
            <a:r>
              <a:rPr lang="fr-FR" sz="1100" dirty="0" smtClean="0">
                <a:latin typeface="+mj-lt"/>
              </a:rPr>
              <a:t> </a:t>
            </a:r>
            <a:r>
              <a:rPr lang="fr-FR" sz="1100" dirty="0" err="1" smtClean="0">
                <a:latin typeface="+mj-lt"/>
              </a:rPr>
              <a:t>defined</a:t>
            </a:r>
            <a:r>
              <a:rPr lang="fr-FR" sz="1100" dirty="0" smtClean="0">
                <a:latin typeface="+mj-lt"/>
              </a:rPr>
              <a:t> the </a:t>
            </a:r>
            <a:r>
              <a:rPr lang="fr-FR" sz="1100" dirty="0" err="1" smtClean="0">
                <a:latin typeface="+mj-lt"/>
              </a:rPr>
              <a:t>name</a:t>
            </a:r>
            <a:r>
              <a:rPr lang="fr-FR" sz="1100" dirty="0" smtClean="0">
                <a:latin typeface="+mj-lt"/>
              </a:rPr>
              <a:t> of the model in the interface (</a:t>
            </a:r>
            <a:r>
              <a:rPr lang="fr-FR" sz="1100" dirty="0" err="1" smtClean="0">
                <a:latin typeface="+mj-lt"/>
              </a:rPr>
              <a:t>name</a:t>
            </a:r>
            <a:r>
              <a:rPr lang="fr-FR" sz="1100" dirty="0" smtClean="0">
                <a:latin typeface="+mj-lt"/>
              </a:rPr>
              <a:t> in the </a:t>
            </a:r>
            <a:r>
              <a:rPr lang="fr-FR" sz="1100" dirty="0" err="1" smtClean="0">
                <a:latin typeface="+mj-lt"/>
              </a:rPr>
              <a:t>list</a:t>
            </a:r>
            <a:r>
              <a:rPr lang="fr-FR" sz="1100" dirty="0" smtClean="0">
                <a:latin typeface="+mj-lt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b="1" dirty="0" err="1" smtClean="0">
                <a:latin typeface="+mj-lt"/>
              </a:rPr>
              <a:t>labelX</a:t>
            </a:r>
            <a:r>
              <a:rPr lang="fr-FR" sz="1100" dirty="0">
                <a:latin typeface="+mj-lt"/>
              </a:rPr>
              <a:t> </a:t>
            </a:r>
            <a:r>
              <a:rPr lang="fr-FR" sz="1100" dirty="0" err="1" smtClean="0">
                <a:latin typeface="+mj-lt"/>
              </a:rPr>
              <a:t>defined</a:t>
            </a:r>
            <a:r>
              <a:rPr lang="fr-FR" sz="1100" dirty="0" smtClean="0">
                <a:latin typeface="+mj-lt"/>
              </a:rPr>
              <a:t> the </a:t>
            </a:r>
            <a:r>
              <a:rPr lang="fr-FR" sz="1100" dirty="0" err="1" smtClean="0">
                <a:latin typeface="+mj-lt"/>
              </a:rPr>
              <a:t>xLabel</a:t>
            </a:r>
            <a:r>
              <a:rPr lang="fr-FR" sz="1100" dirty="0" smtClean="0">
                <a:latin typeface="+mj-lt"/>
              </a:rPr>
              <a:t> of the </a:t>
            </a:r>
            <a:r>
              <a:rPr lang="fr-FR" sz="1100" dirty="0" err="1" smtClean="0">
                <a:latin typeface="+mj-lt"/>
              </a:rPr>
              <a:t>DataUnit</a:t>
            </a:r>
            <a:r>
              <a:rPr lang="fr-FR" sz="1100" dirty="0" smtClean="0">
                <a:latin typeface="+mj-lt"/>
              </a:rPr>
              <a:t> </a:t>
            </a:r>
            <a:r>
              <a:rPr lang="fr-FR" sz="1100" dirty="0" err="1" smtClean="0">
                <a:latin typeface="+mj-lt"/>
              </a:rPr>
              <a:t>resulting</a:t>
            </a:r>
            <a:r>
              <a:rPr lang="fr-FR" sz="1100" dirty="0" smtClean="0">
                <a:latin typeface="+mj-lt"/>
              </a:rPr>
              <a:t> </a:t>
            </a:r>
            <a:r>
              <a:rPr lang="fr-FR" sz="1100" dirty="0" err="1" smtClean="0">
                <a:latin typeface="+mj-lt"/>
              </a:rPr>
              <a:t>from</a:t>
            </a:r>
            <a:r>
              <a:rPr lang="fr-FR" sz="1100" dirty="0" smtClean="0">
                <a:latin typeface="+mj-lt"/>
              </a:rPr>
              <a:t> the </a:t>
            </a:r>
            <a:r>
              <a:rPr lang="fr-FR" sz="1100" dirty="0" err="1" smtClean="0">
                <a:latin typeface="+mj-lt"/>
              </a:rPr>
              <a:t>process</a:t>
            </a:r>
            <a:endParaRPr lang="fr-FR" sz="1100" dirty="0" smtClean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b="1" dirty="0" err="1" smtClean="0">
                <a:latin typeface="+mj-lt"/>
              </a:rPr>
              <a:t>labelY</a:t>
            </a:r>
            <a:r>
              <a:rPr lang="fr-FR" sz="1100" dirty="0" smtClean="0">
                <a:latin typeface="+mj-lt"/>
              </a:rPr>
              <a:t> </a:t>
            </a:r>
            <a:r>
              <a:rPr lang="fr-FR" sz="1100" dirty="0" err="1">
                <a:latin typeface="+mj-lt"/>
              </a:rPr>
              <a:t>defined</a:t>
            </a:r>
            <a:r>
              <a:rPr lang="fr-FR" sz="1100" dirty="0">
                <a:latin typeface="+mj-lt"/>
              </a:rPr>
              <a:t> the </a:t>
            </a:r>
            <a:r>
              <a:rPr lang="fr-FR" sz="1100" dirty="0" err="1" smtClean="0">
                <a:latin typeface="+mj-lt"/>
              </a:rPr>
              <a:t>yLabel</a:t>
            </a:r>
            <a:r>
              <a:rPr lang="fr-FR" sz="1100" dirty="0" smtClean="0">
                <a:latin typeface="+mj-lt"/>
              </a:rPr>
              <a:t> </a:t>
            </a:r>
            <a:r>
              <a:rPr lang="fr-FR" sz="1100" dirty="0">
                <a:latin typeface="+mj-lt"/>
              </a:rPr>
              <a:t>of the </a:t>
            </a:r>
            <a:r>
              <a:rPr lang="fr-FR" sz="1100" dirty="0" err="1">
                <a:latin typeface="+mj-lt"/>
              </a:rPr>
              <a:t>DataUnit</a:t>
            </a:r>
            <a:r>
              <a:rPr lang="fr-FR" sz="1100" dirty="0">
                <a:latin typeface="+mj-lt"/>
              </a:rPr>
              <a:t> </a:t>
            </a:r>
            <a:r>
              <a:rPr lang="fr-FR" sz="1100" dirty="0" err="1">
                <a:latin typeface="+mj-lt"/>
              </a:rPr>
              <a:t>resulting</a:t>
            </a:r>
            <a:r>
              <a:rPr lang="fr-FR" sz="1100" dirty="0">
                <a:latin typeface="+mj-lt"/>
              </a:rPr>
              <a:t> </a:t>
            </a:r>
            <a:r>
              <a:rPr lang="fr-FR" sz="1100" dirty="0" err="1">
                <a:latin typeface="+mj-lt"/>
              </a:rPr>
              <a:t>from</a:t>
            </a:r>
            <a:r>
              <a:rPr lang="fr-FR" sz="1100" dirty="0">
                <a:latin typeface="+mj-lt"/>
              </a:rPr>
              <a:t> the </a:t>
            </a:r>
            <a:r>
              <a:rPr lang="fr-FR" sz="1100" dirty="0" err="1" smtClean="0">
                <a:latin typeface="+mj-lt"/>
              </a:rPr>
              <a:t>process</a:t>
            </a:r>
            <a:endParaRPr lang="fr-FR" sz="1100" dirty="0" smtClean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b="1" dirty="0" err="1" smtClean="0">
                <a:latin typeface="+mj-lt"/>
              </a:rPr>
              <a:t>legendTag</a:t>
            </a:r>
            <a:r>
              <a:rPr lang="fr-FR" sz="1100" dirty="0">
                <a:latin typeface="+mj-lt"/>
              </a:rPr>
              <a:t> </a:t>
            </a:r>
            <a:r>
              <a:rPr lang="fr-FR" sz="1100" dirty="0" err="1" smtClean="0">
                <a:latin typeface="+mj-lt"/>
              </a:rPr>
              <a:t>indicated</a:t>
            </a:r>
            <a:r>
              <a:rPr lang="fr-FR" sz="1100" dirty="0" smtClean="0">
                <a:latin typeface="+mj-lt"/>
              </a:rPr>
              <a:t> a short </a:t>
            </a:r>
            <a:r>
              <a:rPr lang="fr-FR" sz="1100" dirty="0" err="1" smtClean="0">
                <a:latin typeface="+mj-lt"/>
              </a:rPr>
              <a:t>name</a:t>
            </a:r>
            <a:r>
              <a:rPr lang="fr-FR" sz="1100" dirty="0" smtClean="0">
                <a:latin typeface="+mj-lt"/>
              </a:rPr>
              <a:t> </a:t>
            </a:r>
            <a:r>
              <a:rPr lang="fr-FR" sz="1100" dirty="0" err="1" smtClean="0">
                <a:latin typeface="+mj-lt"/>
              </a:rPr>
              <a:t>that</a:t>
            </a:r>
            <a:r>
              <a:rPr lang="fr-FR" sz="1100" dirty="0" smtClean="0">
                <a:latin typeface="+mj-lt"/>
              </a:rPr>
              <a:t> </a:t>
            </a:r>
            <a:r>
              <a:rPr lang="fr-FR" sz="1100" dirty="0" err="1" smtClean="0">
                <a:latin typeface="+mj-lt"/>
              </a:rPr>
              <a:t>will</a:t>
            </a:r>
            <a:r>
              <a:rPr lang="fr-FR" sz="1100" dirty="0" smtClean="0">
                <a:latin typeface="+mj-lt"/>
              </a:rPr>
              <a:t> </a:t>
            </a:r>
            <a:r>
              <a:rPr lang="fr-FR" sz="1100" dirty="0" err="1" smtClean="0">
                <a:latin typeface="+mj-lt"/>
              </a:rPr>
              <a:t>be</a:t>
            </a:r>
            <a:r>
              <a:rPr lang="fr-FR" sz="1100" dirty="0" smtClean="0">
                <a:latin typeface="+mj-lt"/>
              </a:rPr>
              <a:t> </a:t>
            </a:r>
            <a:r>
              <a:rPr lang="fr-FR" sz="1100" dirty="0" err="1" smtClean="0">
                <a:latin typeface="+mj-lt"/>
              </a:rPr>
              <a:t>added</a:t>
            </a:r>
            <a:r>
              <a:rPr lang="fr-FR" sz="1100" dirty="0" smtClean="0">
                <a:latin typeface="+mj-lt"/>
              </a:rPr>
              <a:t> to the </a:t>
            </a:r>
            <a:r>
              <a:rPr lang="fr-FR" sz="1100" dirty="0" err="1" smtClean="0">
                <a:latin typeface="+mj-lt"/>
              </a:rPr>
              <a:t>displayName</a:t>
            </a:r>
            <a:r>
              <a:rPr lang="fr-FR" sz="1100" dirty="0" smtClean="0">
                <a:latin typeface="+mj-lt"/>
              </a:rPr>
              <a:t> of the </a:t>
            </a:r>
            <a:r>
              <a:rPr lang="fr-FR" sz="1100" dirty="0" err="1" smtClean="0">
                <a:latin typeface="+mj-lt"/>
              </a:rPr>
              <a:t>DataUnit</a:t>
            </a:r>
            <a:r>
              <a:rPr lang="fr-FR" sz="1100" dirty="0" smtClean="0">
                <a:latin typeface="+mj-lt"/>
              </a:rPr>
              <a:t> </a:t>
            </a:r>
            <a:r>
              <a:rPr lang="fr-FR" sz="1100" dirty="0" err="1" smtClean="0">
                <a:latin typeface="+mj-lt"/>
              </a:rPr>
              <a:t>resulting</a:t>
            </a:r>
            <a:r>
              <a:rPr lang="fr-FR" sz="1100" dirty="0" smtClean="0">
                <a:latin typeface="+mj-lt"/>
              </a:rPr>
              <a:t> </a:t>
            </a:r>
            <a:r>
              <a:rPr lang="fr-FR" sz="1100" dirty="0" err="1" smtClean="0">
                <a:latin typeface="+mj-lt"/>
              </a:rPr>
              <a:t>from</a:t>
            </a:r>
            <a:r>
              <a:rPr lang="fr-FR" sz="1100" dirty="0" smtClean="0">
                <a:latin typeface="+mj-lt"/>
              </a:rPr>
              <a:t> the </a:t>
            </a:r>
            <a:r>
              <a:rPr lang="fr-FR" sz="1100" dirty="0" err="1" smtClean="0">
                <a:latin typeface="+mj-lt"/>
              </a:rPr>
              <a:t>process</a:t>
            </a:r>
            <a:endParaRPr lang="fr-FR" sz="1100" dirty="0" smtClean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b="1" dirty="0">
                <a:latin typeface="+mj-lt"/>
              </a:rPr>
              <a:t>d</a:t>
            </a:r>
            <a:r>
              <a:rPr lang="fr-FR" sz="1100" b="1" dirty="0" smtClean="0">
                <a:latin typeface="+mj-lt"/>
              </a:rPr>
              <a:t>escription</a:t>
            </a:r>
            <a:r>
              <a:rPr lang="fr-FR" sz="1100" dirty="0" smtClean="0">
                <a:latin typeface="+mj-lt"/>
              </a:rPr>
              <a:t> </a:t>
            </a:r>
            <a:r>
              <a:rPr lang="fr-FR" sz="1100" dirty="0" err="1" smtClean="0">
                <a:latin typeface="+mj-lt"/>
              </a:rPr>
              <a:t>defined</a:t>
            </a:r>
            <a:r>
              <a:rPr lang="fr-FR" sz="1100" dirty="0" smtClean="0">
                <a:latin typeface="+mj-lt"/>
              </a:rPr>
              <a:t> the description of the model in the interface (</a:t>
            </a:r>
            <a:r>
              <a:rPr lang="fr-FR" sz="1100" dirty="0" err="1" smtClean="0">
                <a:latin typeface="+mj-lt"/>
              </a:rPr>
              <a:t>can</a:t>
            </a:r>
            <a:r>
              <a:rPr lang="fr-FR" sz="1100" dirty="0" smtClean="0">
                <a:latin typeface="+mj-lt"/>
              </a:rPr>
              <a:t> </a:t>
            </a:r>
            <a:r>
              <a:rPr lang="fr-FR" sz="1100" dirty="0" err="1" smtClean="0">
                <a:latin typeface="+mj-lt"/>
              </a:rPr>
              <a:t>include</a:t>
            </a:r>
            <a:r>
              <a:rPr lang="fr-FR" sz="1100" dirty="0" smtClean="0">
                <a:latin typeface="+mj-lt"/>
              </a:rPr>
              <a:t> the </a:t>
            </a:r>
            <a:r>
              <a:rPr lang="fr-FR" sz="1100" dirty="0" err="1" smtClean="0">
                <a:latin typeface="+mj-lt"/>
              </a:rPr>
              <a:t>equation</a:t>
            </a:r>
            <a:r>
              <a:rPr lang="fr-FR" sz="1100" dirty="0" smtClean="0">
                <a:latin typeface="+mj-lt"/>
              </a:rPr>
              <a:t> of the model)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b="1" dirty="0" err="1">
                <a:latin typeface="+mj-lt"/>
              </a:rPr>
              <a:t>p</a:t>
            </a:r>
            <a:r>
              <a:rPr lang="fr-FR" sz="1100" b="1" dirty="0" err="1" smtClean="0">
                <a:latin typeface="+mj-lt"/>
              </a:rPr>
              <a:t>arameters</a:t>
            </a:r>
            <a:r>
              <a:rPr lang="fr-FR" sz="1100" dirty="0" smtClean="0">
                <a:latin typeface="+mj-lt"/>
              </a:rPr>
              <a:t> </a:t>
            </a:r>
            <a:r>
              <a:rPr lang="fr-FR" sz="1100" dirty="0" err="1" smtClean="0">
                <a:latin typeface="+mj-lt"/>
              </a:rPr>
              <a:t>gather</a:t>
            </a:r>
            <a:r>
              <a:rPr lang="fr-FR" sz="1100" dirty="0" smtClean="0">
                <a:latin typeface="+mj-lt"/>
              </a:rPr>
              <a:t> </a:t>
            </a:r>
            <a:r>
              <a:rPr lang="fr-FR" sz="1100" dirty="0" err="1" smtClean="0">
                <a:latin typeface="+mj-lt"/>
              </a:rPr>
              <a:t>parameter</a:t>
            </a:r>
            <a:r>
              <a:rPr lang="fr-FR" sz="1100" dirty="0" smtClean="0">
                <a:latin typeface="+mj-lt"/>
              </a:rPr>
              <a:t> </a:t>
            </a:r>
            <a:r>
              <a:rPr lang="fr-FR" sz="1100" dirty="0" err="1" smtClean="0">
                <a:latin typeface="+mj-lt"/>
              </a:rPr>
              <a:t>from</a:t>
            </a:r>
            <a:r>
              <a:rPr lang="fr-FR" sz="1100" dirty="0" smtClean="0">
                <a:latin typeface="+mj-lt"/>
              </a:rPr>
              <a:t> model and </a:t>
            </a:r>
            <a:r>
              <a:rPr lang="fr-FR" sz="1100" dirty="0" err="1" smtClean="0">
                <a:latin typeface="+mj-lt"/>
              </a:rPr>
              <a:t>algorithm</a:t>
            </a:r>
            <a:r>
              <a:rPr lang="fr-FR" sz="1100" dirty="0" smtClean="0">
                <a:latin typeface="+mj-lt"/>
              </a:rPr>
              <a:t> </a:t>
            </a:r>
            <a:r>
              <a:rPr lang="fr-FR" sz="1100" u="sng" dirty="0" err="1" smtClean="0">
                <a:latin typeface="+mj-lt"/>
              </a:rPr>
              <a:t>that</a:t>
            </a:r>
            <a:r>
              <a:rPr lang="fr-FR" sz="1100" u="sng" dirty="0" smtClean="0">
                <a:latin typeface="+mj-lt"/>
              </a:rPr>
              <a:t> the user </a:t>
            </a:r>
            <a:r>
              <a:rPr lang="fr-FR" sz="1100" u="sng" dirty="0" err="1" smtClean="0">
                <a:latin typeface="+mj-lt"/>
              </a:rPr>
              <a:t>can</a:t>
            </a:r>
            <a:r>
              <a:rPr lang="fr-FR" sz="1100" u="sng" dirty="0" smtClean="0">
                <a:latin typeface="+mj-lt"/>
              </a:rPr>
              <a:t> </a:t>
            </a:r>
            <a:r>
              <a:rPr lang="fr-FR" sz="1100" u="sng" dirty="0" err="1" smtClean="0">
                <a:latin typeface="+mj-lt"/>
              </a:rPr>
              <a:t>modify</a:t>
            </a:r>
            <a:endParaRPr lang="fr-FR" sz="1100" u="sng" dirty="0">
              <a:latin typeface="+mj-lt"/>
            </a:endParaRPr>
          </a:p>
          <a:p>
            <a:endParaRPr lang="fr-FR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2522970" y="2246830"/>
            <a:ext cx="1781175" cy="1033058"/>
          </a:xfrm>
          <a:prstGeom prst="roundRect">
            <a:avLst>
              <a:gd name="adj" fmla="val 88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/>
          <p:cNvCxnSpPr/>
          <p:nvPr/>
        </p:nvCxnSpPr>
        <p:spPr>
          <a:xfrm>
            <a:off x="2532495" y="2526316"/>
            <a:ext cx="1771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2517066" y="2239259"/>
            <a:ext cx="1845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Bloc2Zone</a:t>
            </a:r>
            <a:endParaRPr lang="fr-FR" sz="1400" dirty="0"/>
          </a:p>
        </p:txBody>
      </p:sp>
      <p:cxnSp>
        <p:nvCxnSpPr>
          <p:cNvPr id="45" name="Connecteur droit 44"/>
          <p:cNvCxnSpPr/>
          <p:nvPr/>
        </p:nvCxnSpPr>
        <p:spPr>
          <a:xfrm flipV="1">
            <a:off x="2532495" y="2633335"/>
            <a:ext cx="1771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2515770" y="2657391"/>
            <a:ext cx="163135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 smtClean="0">
                <a:latin typeface="+mj-lt"/>
              </a:rPr>
              <a:t>process</a:t>
            </a:r>
            <a:r>
              <a:rPr lang="fr-FR" sz="1100" dirty="0" smtClean="0">
                <a:latin typeface="+mj-lt"/>
              </a:rPr>
              <a:t>()</a:t>
            </a:r>
          </a:p>
          <a:p>
            <a:r>
              <a:rPr lang="fr-FR" sz="1100" dirty="0" err="1" smtClean="0">
                <a:latin typeface="+mj-lt"/>
              </a:rPr>
              <a:t>applyProcessFunction</a:t>
            </a:r>
            <a:r>
              <a:rPr lang="fr-FR" sz="1100" dirty="0" smtClean="0">
                <a:latin typeface="+mj-lt"/>
              </a:rPr>
              <a:t>()</a:t>
            </a:r>
          </a:p>
          <a:p>
            <a:r>
              <a:rPr lang="fr-FR" sz="1100" dirty="0" err="1" smtClean="0">
                <a:latin typeface="+mj-lt"/>
              </a:rPr>
              <a:t>makeZone</a:t>
            </a:r>
            <a:r>
              <a:rPr lang="fr-FR" sz="1100" dirty="0" smtClean="0">
                <a:latin typeface="+mj-lt"/>
              </a:rPr>
              <a:t>()</a:t>
            </a:r>
          </a:p>
        </p:txBody>
      </p:sp>
      <p:cxnSp>
        <p:nvCxnSpPr>
          <p:cNvPr id="48" name="Connecteur en angle 47"/>
          <p:cNvCxnSpPr>
            <a:stCxn id="25" idx="2"/>
            <a:endCxn id="41" idx="1"/>
          </p:cNvCxnSpPr>
          <p:nvPr/>
        </p:nvCxnSpPr>
        <p:spPr>
          <a:xfrm rot="16200000" flipH="1">
            <a:off x="1751085" y="1991474"/>
            <a:ext cx="675552" cy="86821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à coins arrondis 49"/>
          <p:cNvSpPr/>
          <p:nvPr/>
        </p:nvSpPr>
        <p:spPr>
          <a:xfrm>
            <a:off x="2287134" y="3390243"/>
            <a:ext cx="2249890" cy="3467757"/>
          </a:xfrm>
          <a:prstGeom prst="roundRect">
            <a:avLst>
              <a:gd name="adj" fmla="val 88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>
            <a:off x="2270395" y="3691849"/>
            <a:ext cx="2266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2588045" y="3395828"/>
            <a:ext cx="1845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Zone2Disp</a:t>
            </a:r>
            <a:endParaRPr lang="fr-FR" sz="1400" dirty="0"/>
          </a:p>
        </p:txBody>
      </p:sp>
      <p:sp>
        <p:nvSpPr>
          <p:cNvPr id="53" name="ZoneTexte 52"/>
          <p:cNvSpPr txBox="1"/>
          <p:nvPr/>
        </p:nvSpPr>
        <p:spPr>
          <a:xfrm>
            <a:off x="2253670" y="3710319"/>
            <a:ext cx="22666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modelEquation</a:t>
            </a:r>
            <a:r>
              <a:rPr lang="fr-FR" sz="1100" dirty="0" smtClean="0">
                <a:latin typeface="+mj-lt"/>
              </a:rPr>
              <a:t>: char</a:t>
            </a:r>
          </a:p>
          <a:p>
            <a:r>
              <a:rPr lang="fr-FR" sz="1100" dirty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variableName</a:t>
            </a:r>
            <a:r>
              <a:rPr lang="fr-FR" sz="1100" dirty="0" smtClean="0">
                <a:latin typeface="+mj-lt"/>
              </a:rPr>
              <a:t>: char</a:t>
            </a: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parameterName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 err="1" smtClean="0">
                <a:latin typeface="+mj-lt"/>
              </a:rPr>
              <a:t>cell</a:t>
            </a:r>
            <a:r>
              <a:rPr lang="fr-FR" sz="1100" dirty="0" smtClean="0">
                <a:latin typeface="+mj-lt"/>
              </a:rPr>
              <a:t> </a:t>
            </a:r>
            <a:r>
              <a:rPr lang="fr-FR" sz="1100" dirty="0" err="1" smtClean="0">
                <a:latin typeface="+mj-lt"/>
              </a:rPr>
              <a:t>array</a:t>
            </a:r>
            <a:r>
              <a:rPr lang="fr-FR" sz="1100" dirty="0" smtClean="0">
                <a:latin typeface="+mj-lt"/>
              </a:rPr>
              <a:t> of string</a:t>
            </a: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isFixed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 err="1" smtClean="0">
                <a:latin typeface="+mj-lt"/>
              </a:rPr>
              <a:t>logical</a:t>
            </a:r>
            <a:endParaRPr lang="fr-FR" sz="1100" dirty="0" smtClean="0">
              <a:latin typeface="+mj-lt"/>
            </a:endParaRP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minValue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 err="1" smtClean="0">
                <a:latin typeface="+mj-lt"/>
              </a:rPr>
              <a:t>vector</a:t>
            </a:r>
            <a:endParaRPr lang="fr-FR" sz="1100" dirty="0" smtClean="0">
              <a:latin typeface="+mj-lt"/>
            </a:endParaRP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maxValue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 err="1" smtClean="0">
                <a:latin typeface="+mj-lt"/>
              </a:rPr>
              <a:t>vector</a:t>
            </a:r>
            <a:endParaRPr lang="fr-FR" sz="1100" dirty="0" smtClean="0">
              <a:latin typeface="+mj-lt"/>
            </a:endParaRP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startPoint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 err="1" smtClean="0">
                <a:latin typeface="+mj-lt"/>
              </a:rPr>
              <a:t>vector</a:t>
            </a:r>
            <a:endParaRPr lang="fr-FR" sz="1100" dirty="0" smtClean="0">
              <a:latin typeface="+mj-lt"/>
            </a:endParaRP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modelHandle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 err="1" smtClean="0">
                <a:latin typeface="+mj-lt"/>
              </a:rPr>
              <a:t>function</a:t>
            </a:r>
            <a:r>
              <a:rPr lang="fr-FR" sz="1100" dirty="0" smtClean="0">
                <a:latin typeface="+mj-lt"/>
              </a:rPr>
              <a:t> </a:t>
            </a:r>
            <a:r>
              <a:rPr lang="fr-FR" sz="1100" dirty="0" err="1" smtClean="0">
                <a:latin typeface="+mj-lt"/>
              </a:rPr>
              <a:t>handle</a:t>
            </a:r>
            <a:endParaRPr lang="fr-FR" sz="1100" dirty="0" smtClean="0">
              <a:latin typeface="+mj-lt"/>
            </a:endParaRP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bestValue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 err="1" smtClean="0">
                <a:latin typeface="+mj-lt"/>
              </a:rPr>
              <a:t>vector</a:t>
            </a:r>
            <a:endParaRPr lang="fr-FR" sz="1100" dirty="0" smtClean="0">
              <a:latin typeface="+mj-lt"/>
            </a:endParaRP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errorBar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 err="1" smtClean="0">
                <a:latin typeface="+mj-lt"/>
              </a:rPr>
              <a:t>vector</a:t>
            </a:r>
            <a:endParaRPr lang="fr-FR" sz="1100" dirty="0" smtClean="0">
              <a:latin typeface="+mj-lt"/>
            </a:endParaRP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gof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 err="1" smtClean="0">
                <a:latin typeface="+mj-lt"/>
              </a:rPr>
              <a:t>struct</a:t>
            </a:r>
            <a:endParaRPr lang="fr-FR" sz="1100" dirty="0" smtClean="0">
              <a:latin typeface="+mj-lt"/>
            </a:endParaRP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visualisationFunction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 err="1" smtClean="0">
                <a:latin typeface="+mj-lt"/>
              </a:rPr>
              <a:t>cell</a:t>
            </a:r>
            <a:r>
              <a:rPr lang="fr-FR" sz="1100" dirty="0" smtClean="0">
                <a:latin typeface="+mj-lt"/>
              </a:rPr>
              <a:t> </a:t>
            </a:r>
            <a:r>
              <a:rPr lang="fr-FR" sz="1100" dirty="0" err="1" smtClean="0">
                <a:latin typeface="+mj-lt"/>
              </a:rPr>
              <a:t>array</a:t>
            </a:r>
            <a:endParaRPr lang="fr-FR" sz="1100" dirty="0" smtClean="0">
              <a:latin typeface="+mj-lt"/>
            </a:endParaRPr>
          </a:p>
        </p:txBody>
      </p:sp>
      <p:cxnSp>
        <p:nvCxnSpPr>
          <p:cNvPr id="54" name="Connecteur droit 53"/>
          <p:cNvCxnSpPr/>
          <p:nvPr/>
        </p:nvCxnSpPr>
        <p:spPr>
          <a:xfrm>
            <a:off x="2260869" y="5833977"/>
            <a:ext cx="22761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2253671" y="5827398"/>
            <a:ext cx="21799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>
                <a:latin typeface="+mj-lt"/>
              </a:rPr>
              <a:t>process</a:t>
            </a:r>
            <a:r>
              <a:rPr lang="fr-FR" sz="1100" dirty="0">
                <a:latin typeface="+mj-lt"/>
              </a:rPr>
              <a:t>()</a:t>
            </a:r>
          </a:p>
          <a:p>
            <a:r>
              <a:rPr lang="fr-FR" sz="1100" dirty="0" err="1">
                <a:latin typeface="+mj-lt"/>
              </a:rPr>
              <a:t>applyProcessFunction</a:t>
            </a:r>
            <a:r>
              <a:rPr lang="fr-FR" sz="1100" dirty="0">
                <a:latin typeface="+mj-lt"/>
              </a:rPr>
              <a:t>()</a:t>
            </a:r>
          </a:p>
          <a:p>
            <a:r>
              <a:rPr lang="fr-FR" sz="1100" dirty="0" err="1" smtClean="0">
                <a:latin typeface="+mj-lt"/>
              </a:rPr>
              <a:t>makeDisp</a:t>
            </a:r>
            <a:r>
              <a:rPr lang="fr-FR" sz="1100" dirty="0" smtClean="0">
                <a:latin typeface="+mj-lt"/>
              </a:rPr>
              <a:t>()</a:t>
            </a:r>
          </a:p>
          <a:p>
            <a:r>
              <a:rPr lang="fr-FR" sz="1100" dirty="0" err="1" smtClean="0">
                <a:latin typeface="+mj-lt"/>
              </a:rPr>
              <a:t>evaluateStartPoint</a:t>
            </a:r>
            <a:r>
              <a:rPr lang="fr-FR" sz="1100" dirty="0" smtClean="0">
                <a:latin typeface="+mj-lt"/>
              </a:rPr>
              <a:t>()</a:t>
            </a:r>
          </a:p>
          <a:p>
            <a:endParaRPr lang="fr-FR" sz="1100" dirty="0">
              <a:latin typeface="+mj-lt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4520300" y="2410358"/>
            <a:ext cx="781396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b="1" dirty="0" err="1">
                <a:latin typeface="+mj-lt"/>
              </a:rPr>
              <a:t>p</a:t>
            </a:r>
            <a:r>
              <a:rPr lang="fr-FR" sz="1100" b="1" dirty="0" err="1" smtClean="0">
                <a:latin typeface="+mj-lt"/>
              </a:rPr>
              <a:t>rocess</a:t>
            </a:r>
            <a:r>
              <a:rPr lang="fr-FR" sz="1100" dirty="0" smtClean="0">
                <a:latin typeface="+mj-lt"/>
              </a:rPr>
              <a:t>() call </a:t>
            </a:r>
            <a:r>
              <a:rPr lang="fr-FR" sz="1100" b="1" dirty="0" err="1" smtClean="0">
                <a:latin typeface="+mj-lt"/>
              </a:rPr>
              <a:t>applyProcessFunction</a:t>
            </a:r>
            <a:r>
              <a:rPr lang="fr-FR" sz="1100" b="1" dirty="0" smtClean="0">
                <a:latin typeface="+mj-lt"/>
              </a:rPr>
              <a:t>() </a:t>
            </a:r>
            <a:r>
              <a:rPr lang="fr-FR" sz="1100" dirty="0" smtClean="0">
                <a:latin typeface="+mj-lt"/>
              </a:rPr>
              <a:t>to </a:t>
            </a:r>
            <a:r>
              <a:rPr lang="fr-FR" sz="1100" dirty="0" err="1" smtClean="0">
                <a:latin typeface="+mj-lt"/>
              </a:rPr>
              <a:t>treat</a:t>
            </a:r>
            <a:r>
              <a:rPr lang="fr-FR" sz="1100" dirty="0" smtClean="0">
                <a:latin typeface="+mj-lt"/>
              </a:rPr>
              <a:t> </a:t>
            </a:r>
            <a:r>
              <a:rPr lang="fr-FR" sz="1100" dirty="0" err="1" smtClean="0">
                <a:latin typeface="+mj-lt"/>
              </a:rPr>
              <a:t>each</a:t>
            </a:r>
            <a:r>
              <a:rPr lang="fr-FR" sz="1100" dirty="0" smtClean="0">
                <a:latin typeface="+mj-lt"/>
              </a:rPr>
              <a:t> bloc one by one. Output </a:t>
            </a:r>
            <a:r>
              <a:rPr lang="fr-FR" sz="1100" dirty="0" err="1" smtClean="0">
                <a:latin typeface="+mj-lt"/>
              </a:rPr>
              <a:t>is</a:t>
            </a:r>
            <a:r>
              <a:rPr lang="fr-FR" sz="1100" dirty="0" smtClean="0">
                <a:latin typeface="+mj-lt"/>
              </a:rPr>
              <a:t> the </a:t>
            </a:r>
            <a:r>
              <a:rPr lang="fr-FR" sz="1100" dirty="0" err="1" smtClean="0">
                <a:latin typeface="+mj-lt"/>
              </a:rPr>
              <a:t>resulting</a:t>
            </a:r>
            <a:r>
              <a:rPr lang="fr-FR" sz="1100" dirty="0" smtClean="0">
                <a:latin typeface="+mj-lt"/>
              </a:rPr>
              <a:t> </a:t>
            </a:r>
            <a:r>
              <a:rPr lang="fr-FR" sz="1100" dirty="0" err="1" smtClean="0">
                <a:latin typeface="+mj-lt"/>
              </a:rPr>
              <a:t>array</a:t>
            </a:r>
            <a:r>
              <a:rPr lang="fr-FR" sz="1100" dirty="0" smtClean="0">
                <a:latin typeface="+mj-lt"/>
              </a:rPr>
              <a:t> of zone and bloc.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b="1" dirty="0" err="1" smtClean="0">
                <a:latin typeface="+mj-lt"/>
              </a:rPr>
              <a:t>applyProcessFunction</a:t>
            </a:r>
            <a:r>
              <a:rPr lang="fr-FR" sz="1100" b="1" dirty="0" smtClean="0">
                <a:latin typeface="+mj-lt"/>
              </a:rPr>
              <a:t>()</a:t>
            </a:r>
            <a:r>
              <a:rPr lang="fr-FR" sz="1100" dirty="0">
                <a:latin typeface="+mj-lt"/>
              </a:rPr>
              <a:t> </a:t>
            </a:r>
            <a:r>
              <a:rPr lang="fr-FR" sz="1100" dirty="0" err="1" smtClean="0">
                <a:latin typeface="+mj-lt"/>
              </a:rPr>
              <a:t>apply</a:t>
            </a:r>
            <a:r>
              <a:rPr lang="fr-FR" sz="1100" dirty="0" smtClean="0">
                <a:latin typeface="+mj-lt"/>
              </a:rPr>
              <a:t> the </a:t>
            </a:r>
            <a:r>
              <a:rPr lang="fr-FR" sz="1100" dirty="0" err="1" smtClean="0">
                <a:latin typeface="+mj-lt"/>
              </a:rPr>
              <a:t>process</a:t>
            </a:r>
            <a:r>
              <a:rPr lang="fr-FR" sz="1100" dirty="0" smtClean="0">
                <a:latin typeface="+mj-lt"/>
              </a:rPr>
              <a:t> </a:t>
            </a:r>
            <a:r>
              <a:rPr lang="fr-FR" sz="1100" dirty="0" err="1" smtClean="0">
                <a:latin typeface="+mj-lt"/>
              </a:rPr>
              <a:t>function</a:t>
            </a:r>
            <a:r>
              <a:rPr lang="fr-FR" sz="1100" dirty="0" smtClean="0">
                <a:latin typeface="+mj-lt"/>
              </a:rPr>
              <a:t> to one bloc and use </a:t>
            </a:r>
            <a:r>
              <a:rPr lang="fr-FR" sz="1100" b="1" dirty="0" err="1" smtClean="0">
                <a:latin typeface="+mj-lt"/>
              </a:rPr>
              <a:t>makeZone</a:t>
            </a:r>
            <a:r>
              <a:rPr lang="fr-FR" sz="1100" b="1" dirty="0" smtClean="0">
                <a:latin typeface="+mj-lt"/>
              </a:rPr>
              <a:t>() </a:t>
            </a:r>
            <a:r>
              <a:rPr lang="fr-FR" sz="1100" dirty="0" smtClean="0">
                <a:latin typeface="+mj-lt"/>
              </a:rPr>
              <a:t>to </a:t>
            </a:r>
            <a:r>
              <a:rPr lang="fr-FR" sz="1100" dirty="0" err="1" smtClean="0">
                <a:latin typeface="+mj-lt"/>
              </a:rPr>
              <a:t>create</a:t>
            </a:r>
            <a:r>
              <a:rPr lang="fr-FR" sz="1100" dirty="0" smtClean="0">
                <a:latin typeface="+mj-lt"/>
              </a:rPr>
              <a:t> the </a:t>
            </a:r>
            <a:r>
              <a:rPr lang="fr-FR" sz="1100" dirty="0" err="1" smtClean="0">
                <a:latin typeface="+mj-lt"/>
              </a:rPr>
              <a:t>resulting</a:t>
            </a:r>
            <a:r>
              <a:rPr lang="fr-FR" sz="1100" dirty="0" smtClean="0">
                <a:latin typeface="+mj-lt"/>
              </a:rPr>
              <a:t> zone(s)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b="1" dirty="0" err="1" smtClean="0">
                <a:latin typeface="+mj-lt"/>
              </a:rPr>
              <a:t>makeZone</a:t>
            </a:r>
            <a:r>
              <a:rPr lang="fr-FR" sz="1100" b="1" dirty="0" smtClean="0">
                <a:latin typeface="+mj-lt"/>
              </a:rPr>
              <a:t>()</a:t>
            </a:r>
            <a:r>
              <a:rPr lang="fr-FR" sz="1100" dirty="0" smtClean="0">
                <a:latin typeface="+mj-lt"/>
              </a:rPr>
              <a:t> </a:t>
            </a:r>
            <a:r>
              <a:rPr lang="fr-FR" sz="1100" dirty="0" err="1" smtClean="0">
                <a:latin typeface="+mj-lt"/>
              </a:rPr>
              <a:t>get</a:t>
            </a:r>
            <a:r>
              <a:rPr lang="fr-FR" sz="1100" dirty="0" smtClean="0">
                <a:latin typeface="+mj-lt"/>
              </a:rPr>
              <a:t> the </a:t>
            </a:r>
            <a:r>
              <a:rPr lang="fr-FR" sz="1100" dirty="0" err="1" smtClean="0">
                <a:latin typeface="+mj-lt"/>
              </a:rPr>
              <a:t>results</a:t>
            </a:r>
            <a:r>
              <a:rPr lang="fr-FR" sz="1100" dirty="0" smtClean="0">
                <a:latin typeface="+mj-lt"/>
              </a:rPr>
              <a:t> </a:t>
            </a:r>
            <a:r>
              <a:rPr lang="fr-FR" sz="1100" dirty="0" err="1" smtClean="0">
                <a:latin typeface="+mj-lt"/>
              </a:rPr>
              <a:t>from</a:t>
            </a:r>
            <a:r>
              <a:rPr lang="fr-FR" sz="1100" dirty="0" smtClean="0">
                <a:latin typeface="+mj-lt"/>
              </a:rPr>
              <a:t> the </a:t>
            </a:r>
            <a:r>
              <a:rPr lang="fr-FR" sz="1100" dirty="0" err="1" smtClean="0">
                <a:latin typeface="+mj-lt"/>
              </a:rPr>
              <a:t>process</a:t>
            </a:r>
            <a:r>
              <a:rPr lang="fr-FR" sz="1100" dirty="0" smtClean="0">
                <a:latin typeface="+mj-lt"/>
              </a:rPr>
              <a:t> and </a:t>
            </a:r>
            <a:r>
              <a:rPr lang="fr-FR" sz="1100" dirty="0" err="1" smtClean="0">
                <a:latin typeface="+mj-lt"/>
              </a:rPr>
              <a:t>create</a:t>
            </a:r>
            <a:r>
              <a:rPr lang="fr-FR" sz="1100" dirty="0" smtClean="0">
                <a:latin typeface="+mj-lt"/>
              </a:rPr>
              <a:t> the zone data. It modifies or </a:t>
            </a:r>
            <a:r>
              <a:rPr lang="fr-FR" sz="1100" dirty="0" err="1" smtClean="0">
                <a:latin typeface="+mj-lt"/>
              </a:rPr>
              <a:t>create</a:t>
            </a:r>
            <a:r>
              <a:rPr lang="fr-FR" sz="1100" dirty="0" smtClean="0">
                <a:latin typeface="+mj-lt"/>
              </a:rPr>
              <a:t> data in </a:t>
            </a:r>
            <a:r>
              <a:rPr lang="fr-FR" sz="1100" dirty="0" err="1" smtClean="0">
                <a:latin typeface="+mj-lt"/>
              </a:rPr>
              <a:t>function</a:t>
            </a:r>
            <a:r>
              <a:rPr lang="fr-FR" sz="1100" dirty="0" smtClean="0">
                <a:latin typeface="+mj-lt"/>
              </a:rPr>
              <a:t> of input.</a:t>
            </a:r>
          </a:p>
          <a:p>
            <a:endParaRPr lang="fr-FR" dirty="0"/>
          </a:p>
        </p:txBody>
      </p:sp>
      <p:cxnSp>
        <p:nvCxnSpPr>
          <p:cNvPr id="59" name="Connecteur en angle 58"/>
          <p:cNvCxnSpPr>
            <a:stCxn id="25" idx="2"/>
            <a:endCxn id="53" idx="1"/>
          </p:cNvCxnSpPr>
          <p:nvPr/>
        </p:nvCxnSpPr>
        <p:spPr>
          <a:xfrm rot="16200000" flipH="1">
            <a:off x="612041" y="3130518"/>
            <a:ext cx="2684341" cy="59891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94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86327" y="295564"/>
            <a:ext cx="91901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Specifications</a:t>
            </a:r>
            <a:r>
              <a:rPr lang="fr-FR" sz="1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User-</a:t>
            </a:r>
            <a:r>
              <a:rPr lang="fr-FR" sz="1400" dirty="0" err="1" smtClean="0"/>
              <a:t>friendly</a:t>
            </a:r>
            <a:r>
              <a:rPr lang="fr-FR" sz="1400" dirty="0" smtClean="0"/>
              <a:t>: one default model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always</a:t>
            </a:r>
            <a:r>
              <a:rPr lang="fr-FR" sz="1400" dirty="0" smtClean="0"/>
              <a:t> </a:t>
            </a:r>
            <a:r>
              <a:rPr lang="fr-FR" sz="1400" dirty="0" err="1" smtClean="0"/>
              <a:t>available</a:t>
            </a:r>
            <a:r>
              <a:rPr lang="fr-FR" sz="1400" dirty="0" smtClean="0"/>
              <a:t> </a:t>
            </a:r>
            <a:r>
              <a:rPr lang="fr-FR" sz="1400" dirty="0" err="1" smtClean="0"/>
              <a:t>so</a:t>
            </a:r>
            <a:r>
              <a:rPr lang="fr-FR" sz="1400" dirty="0" smtClean="0"/>
              <a:t> the user </a:t>
            </a:r>
            <a:r>
              <a:rPr lang="fr-FR" sz="1400" dirty="0" err="1" smtClean="0"/>
              <a:t>knows</a:t>
            </a:r>
            <a:r>
              <a:rPr lang="fr-FR" sz="1400" dirty="0" smtClean="0"/>
              <a:t> the </a:t>
            </a:r>
            <a:r>
              <a:rPr lang="fr-FR" sz="1400" dirty="0" err="1" smtClean="0"/>
              <a:t>fields</a:t>
            </a:r>
            <a:r>
              <a:rPr lang="fr-FR" sz="1400" dirty="0" smtClean="0"/>
              <a:t> to </a:t>
            </a:r>
            <a:r>
              <a:rPr lang="fr-FR" sz="1400" dirty="0" err="1" smtClean="0"/>
              <a:t>fill</a:t>
            </a:r>
            <a:endParaRPr lang="fr-F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Use format </a:t>
            </a:r>
            <a:r>
              <a:rPr lang="fr-FR" sz="1400" dirty="0" err="1" smtClean="0"/>
              <a:t>function</a:t>
            </a:r>
            <a:r>
              <a:rPr lang="fr-FR" sz="14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Use </a:t>
            </a:r>
            <a:r>
              <a:rPr lang="fr-FR" sz="1400" dirty="0" err="1" smtClean="0"/>
              <a:t>algorithm</a:t>
            </a:r>
            <a:r>
              <a:rPr lang="fr-FR" sz="1400" dirty="0" smtClean="0"/>
              <a:t> classes </a:t>
            </a:r>
            <a:r>
              <a:rPr lang="fr-FR" sz="1400" dirty="0" err="1" smtClean="0"/>
              <a:t>sometimes</a:t>
            </a:r>
            <a:endParaRPr lang="fr-F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Have a standard format at the </a:t>
            </a:r>
            <a:r>
              <a:rPr lang="fr-FR" sz="1400" dirty="0" err="1" smtClean="0"/>
              <a:t>highest</a:t>
            </a:r>
            <a:r>
              <a:rPr lang="fr-FR" sz="1400" dirty="0" smtClean="0"/>
              <a:t> </a:t>
            </a:r>
            <a:r>
              <a:rPr lang="fr-FR" sz="1400" dirty="0" err="1" smtClean="0"/>
              <a:t>level</a:t>
            </a:r>
            <a:r>
              <a:rPr lang="fr-FR" sz="1400" dirty="0" smtClean="0"/>
              <a:t> (</a:t>
            </a:r>
            <a:r>
              <a:rPr lang="fr-FR" sz="1400" dirty="0" err="1" smtClean="0"/>
              <a:t>name</a:t>
            </a:r>
            <a:r>
              <a:rPr lang="fr-FR" sz="1400" dirty="0" smtClean="0"/>
              <a:t>, description, </a:t>
            </a:r>
            <a:r>
              <a:rPr lang="fr-FR" sz="1400" dirty="0" err="1" smtClean="0"/>
              <a:t>parameters</a:t>
            </a:r>
            <a:r>
              <a:rPr lang="fr-FR" sz="1400" dirty="0" smtClean="0"/>
              <a:t>,…)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r>
              <a:rPr lang="fr-FR" sz="1400" dirty="0" smtClean="0"/>
              <a:t>Main </a:t>
            </a:r>
            <a:r>
              <a:rPr lang="fr-FR" sz="1400" dirty="0" err="1" smtClean="0"/>
              <a:t>idea</a:t>
            </a:r>
            <a:r>
              <a:rPr lang="fr-FR" sz="1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 smtClean="0"/>
              <a:t>We</a:t>
            </a:r>
            <a:r>
              <a:rPr lang="fr-FR" sz="1400" dirty="0" smtClean="0"/>
              <a:t> </a:t>
            </a:r>
            <a:r>
              <a:rPr lang="fr-FR" sz="1400" dirty="0" err="1" smtClean="0"/>
              <a:t>need</a:t>
            </a:r>
            <a:r>
              <a:rPr lang="fr-FR" sz="1400" dirty="0" smtClean="0"/>
              <a:t> to have format </a:t>
            </a:r>
            <a:r>
              <a:rPr lang="fr-FR" sz="1400" dirty="0" err="1" smtClean="0"/>
              <a:t>function</a:t>
            </a:r>
            <a:r>
              <a:rPr lang="fr-FR" sz="1400" dirty="0" smtClean="0"/>
              <a:t>, </a:t>
            </a:r>
            <a:r>
              <a:rPr lang="fr-FR" sz="1400" dirty="0" err="1" smtClean="0"/>
              <a:t>algorithm</a:t>
            </a:r>
            <a:r>
              <a:rPr lang="fr-FR" sz="1400" dirty="0" smtClean="0"/>
              <a:t> classes and model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Model </a:t>
            </a:r>
            <a:r>
              <a:rPr lang="fr-FR" sz="1400" dirty="0" err="1" smtClean="0"/>
              <a:t>can</a:t>
            </a:r>
            <a:r>
              <a:rPr lang="fr-FR" sz="1400" dirty="0" smtClean="0"/>
              <a:t> </a:t>
            </a:r>
            <a:r>
              <a:rPr lang="fr-FR" sz="1400" dirty="0" err="1" smtClean="0"/>
              <a:t>derive</a:t>
            </a:r>
            <a:r>
              <a:rPr lang="fr-FR" sz="1400" dirty="0" smtClean="0"/>
              <a:t> </a:t>
            </a:r>
            <a:r>
              <a:rPr lang="fr-FR" sz="1400" dirty="0" err="1" smtClean="0"/>
              <a:t>from</a:t>
            </a:r>
            <a:r>
              <a:rPr lang="fr-FR" sz="1400" dirty="0" smtClean="0"/>
              <a:t> format and/or </a:t>
            </a:r>
            <a:r>
              <a:rPr lang="fr-FR" sz="1400" dirty="0" err="1" smtClean="0"/>
              <a:t>algorithm</a:t>
            </a:r>
            <a:r>
              <a:rPr lang="fr-FR" sz="1400" dirty="0" smtClean="0"/>
              <a:t> classes if </a:t>
            </a:r>
            <a:r>
              <a:rPr lang="fr-FR" sz="1400" dirty="0" err="1" smtClean="0"/>
              <a:t>required</a:t>
            </a: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1533109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3700411" y="155578"/>
            <a:ext cx="5584054" cy="32581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284085" y="124287"/>
            <a:ext cx="2698812" cy="660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à coins arrondis 24"/>
          <p:cNvSpPr/>
          <p:nvPr/>
        </p:nvSpPr>
        <p:spPr>
          <a:xfrm>
            <a:off x="603250" y="712368"/>
            <a:ext cx="2103005" cy="2075321"/>
          </a:xfrm>
          <a:prstGeom prst="roundRect">
            <a:avLst>
              <a:gd name="adj" fmla="val 88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/>
          <p:nvPr/>
        </p:nvCxnSpPr>
        <p:spPr>
          <a:xfrm flipV="1">
            <a:off x="612775" y="1032841"/>
            <a:ext cx="2093480" cy="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731989" y="717598"/>
            <a:ext cx="1845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ProcessDataUnit</a:t>
            </a:r>
            <a:endParaRPr lang="fr-FR" sz="1400" dirty="0"/>
          </a:p>
        </p:txBody>
      </p:sp>
      <p:sp>
        <p:nvSpPr>
          <p:cNvPr id="28" name="ZoneTexte 27"/>
          <p:cNvSpPr txBox="1"/>
          <p:nvPr/>
        </p:nvSpPr>
        <p:spPr>
          <a:xfrm>
            <a:off x="596050" y="1032841"/>
            <a:ext cx="19364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modelName</a:t>
            </a:r>
            <a:r>
              <a:rPr lang="fr-FR" sz="1100" dirty="0" smtClean="0">
                <a:latin typeface="+mj-lt"/>
              </a:rPr>
              <a:t>: char (Abstract)</a:t>
            </a: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labelX</a:t>
            </a:r>
            <a:r>
              <a:rPr lang="fr-FR" sz="1100" dirty="0" smtClean="0">
                <a:latin typeface="+mj-lt"/>
              </a:rPr>
              <a:t>: char (Abstract)</a:t>
            </a: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labelY</a:t>
            </a:r>
            <a:r>
              <a:rPr lang="fr-FR" sz="1100" dirty="0" smtClean="0">
                <a:latin typeface="+mj-lt"/>
              </a:rPr>
              <a:t>: char (Abstract)</a:t>
            </a: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legendTag</a:t>
            </a:r>
            <a:r>
              <a:rPr lang="fr-FR" sz="1100" dirty="0" smtClean="0">
                <a:latin typeface="+mj-lt"/>
              </a:rPr>
              <a:t>: char (Abstract)</a:t>
            </a:r>
          </a:p>
          <a:p>
            <a:r>
              <a:rPr lang="fr-FR" sz="1100" dirty="0" smtClean="0">
                <a:latin typeface="+mj-lt"/>
              </a:rPr>
              <a:t>+description: char (Abstract)</a:t>
            </a: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parameters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 err="1" smtClean="0">
                <a:latin typeface="+mj-lt"/>
              </a:rPr>
              <a:t>struct</a:t>
            </a:r>
            <a:endParaRPr lang="fr-FR" sz="1100" dirty="0" smtClean="0">
              <a:latin typeface="+mj-lt"/>
            </a:endParaRPr>
          </a:p>
        </p:txBody>
      </p:sp>
      <p:cxnSp>
        <p:nvCxnSpPr>
          <p:cNvPr id="34" name="Connecteur droit 33"/>
          <p:cNvCxnSpPr/>
          <p:nvPr/>
        </p:nvCxnSpPr>
        <p:spPr>
          <a:xfrm flipV="1">
            <a:off x="603249" y="2140837"/>
            <a:ext cx="2110206" cy="6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603250" y="2144593"/>
            <a:ext cx="210300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 smtClean="0">
                <a:latin typeface="+mj-lt"/>
              </a:rPr>
              <a:t>process</a:t>
            </a:r>
            <a:r>
              <a:rPr lang="fr-FR" sz="1100" dirty="0" smtClean="0">
                <a:latin typeface="+mj-lt"/>
              </a:rPr>
              <a:t>() </a:t>
            </a:r>
          </a:p>
          <a:p>
            <a:r>
              <a:rPr lang="fr-FR" sz="1100" dirty="0" err="1" smtClean="0">
                <a:latin typeface="+mj-lt"/>
              </a:rPr>
              <a:t>applyProcess</a:t>
            </a:r>
            <a:r>
              <a:rPr lang="fr-FR" sz="1100" dirty="0" smtClean="0">
                <a:latin typeface="+mj-lt"/>
              </a:rPr>
              <a:t>() [Abstract]</a:t>
            </a:r>
            <a:endParaRPr lang="fr-FR" sz="1100" dirty="0">
              <a:latin typeface="+mj-lt"/>
            </a:endParaRPr>
          </a:p>
          <a:p>
            <a:r>
              <a:rPr lang="fr-FR" sz="1100" dirty="0" smtClean="0">
                <a:latin typeface="+mj-lt"/>
              </a:rPr>
              <a:t>set/</a:t>
            </a:r>
            <a:r>
              <a:rPr lang="fr-FR" sz="1100" dirty="0" err="1" smtClean="0">
                <a:latin typeface="+mj-lt"/>
              </a:rPr>
              <a:t>get.parameters</a:t>
            </a:r>
            <a:r>
              <a:rPr lang="fr-FR" sz="1100" dirty="0" smtClean="0">
                <a:latin typeface="+mj-lt"/>
              </a:rPr>
              <a:t>() </a:t>
            </a:r>
            <a:r>
              <a:rPr lang="fr-FR" sz="1100" dirty="0" smtClean="0">
                <a:latin typeface="+mj-lt"/>
                <a:sym typeface="Wingdings" panose="05000000000000000000" pitchFamily="2" charset="2"/>
              </a:rPr>
              <a:t> </a:t>
            </a:r>
            <a:r>
              <a:rPr lang="fr-FR" sz="1100" dirty="0" err="1" smtClean="0">
                <a:latin typeface="+mj-lt"/>
                <a:sym typeface="Wingdings" panose="05000000000000000000" pitchFamily="2" charset="2"/>
              </a:rPr>
              <a:t>wrapper</a:t>
            </a:r>
            <a:endParaRPr lang="fr-FR" sz="1100" dirty="0" smtClean="0">
              <a:latin typeface="+mj-lt"/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531856" y="3063715"/>
            <a:ext cx="2249890" cy="3594537"/>
          </a:xfrm>
          <a:prstGeom prst="roundRect">
            <a:avLst>
              <a:gd name="adj" fmla="val 88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>
            <a:off x="515117" y="3365321"/>
            <a:ext cx="2266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531855" y="3069300"/>
            <a:ext cx="2249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FitObj</a:t>
            </a:r>
            <a:endParaRPr lang="fr-FR" sz="1400" dirty="0"/>
          </a:p>
        </p:txBody>
      </p:sp>
      <p:sp>
        <p:nvSpPr>
          <p:cNvPr id="53" name="ZoneTexte 52"/>
          <p:cNvSpPr txBox="1"/>
          <p:nvPr/>
        </p:nvSpPr>
        <p:spPr>
          <a:xfrm>
            <a:off x="498392" y="3383791"/>
            <a:ext cx="226663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modelEquation</a:t>
            </a:r>
            <a:r>
              <a:rPr lang="fr-FR" sz="1100" dirty="0" smtClean="0">
                <a:latin typeface="+mj-lt"/>
              </a:rPr>
              <a:t>: char</a:t>
            </a:r>
          </a:p>
          <a:p>
            <a:r>
              <a:rPr lang="fr-FR" sz="1100" dirty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variableName</a:t>
            </a:r>
            <a:r>
              <a:rPr lang="fr-FR" sz="1100" dirty="0" smtClean="0">
                <a:latin typeface="+mj-lt"/>
              </a:rPr>
              <a:t>: char</a:t>
            </a: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parameterName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 err="1" smtClean="0">
                <a:latin typeface="+mj-lt"/>
              </a:rPr>
              <a:t>cell</a:t>
            </a:r>
            <a:r>
              <a:rPr lang="fr-FR" sz="1100" dirty="0" smtClean="0">
                <a:latin typeface="+mj-lt"/>
              </a:rPr>
              <a:t> </a:t>
            </a:r>
            <a:r>
              <a:rPr lang="fr-FR" sz="1100" dirty="0" err="1" smtClean="0">
                <a:latin typeface="+mj-lt"/>
              </a:rPr>
              <a:t>array</a:t>
            </a:r>
            <a:r>
              <a:rPr lang="fr-FR" sz="1100" dirty="0" smtClean="0">
                <a:latin typeface="+mj-lt"/>
              </a:rPr>
              <a:t> of string</a:t>
            </a: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isFixed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 err="1" smtClean="0">
                <a:latin typeface="+mj-lt"/>
              </a:rPr>
              <a:t>logical</a:t>
            </a:r>
            <a:endParaRPr lang="fr-FR" sz="1100" dirty="0" smtClean="0">
              <a:latin typeface="+mj-lt"/>
            </a:endParaRP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minValue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 err="1" smtClean="0">
                <a:latin typeface="+mj-lt"/>
              </a:rPr>
              <a:t>vector</a:t>
            </a:r>
            <a:endParaRPr lang="fr-FR" sz="1100" dirty="0" smtClean="0">
              <a:latin typeface="+mj-lt"/>
            </a:endParaRP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maxValue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 err="1" smtClean="0">
                <a:latin typeface="+mj-lt"/>
              </a:rPr>
              <a:t>vector</a:t>
            </a:r>
            <a:endParaRPr lang="fr-FR" sz="1100" dirty="0" smtClean="0">
              <a:latin typeface="+mj-lt"/>
            </a:endParaRP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startPoint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 err="1" smtClean="0">
                <a:latin typeface="+mj-lt"/>
              </a:rPr>
              <a:t>vector</a:t>
            </a:r>
            <a:endParaRPr lang="fr-FR" sz="1100" dirty="0" smtClean="0">
              <a:latin typeface="+mj-lt"/>
            </a:endParaRP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modelHandle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 err="1" smtClean="0">
                <a:latin typeface="+mj-lt"/>
              </a:rPr>
              <a:t>function</a:t>
            </a:r>
            <a:r>
              <a:rPr lang="fr-FR" sz="1100" dirty="0" smtClean="0">
                <a:latin typeface="+mj-lt"/>
              </a:rPr>
              <a:t> </a:t>
            </a:r>
            <a:r>
              <a:rPr lang="fr-FR" sz="1100" dirty="0" err="1" smtClean="0">
                <a:latin typeface="+mj-lt"/>
              </a:rPr>
              <a:t>handle</a:t>
            </a:r>
            <a:endParaRPr lang="fr-FR" sz="1100" dirty="0" smtClean="0">
              <a:latin typeface="+mj-lt"/>
            </a:endParaRP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bestValue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 err="1" smtClean="0">
                <a:latin typeface="+mj-lt"/>
              </a:rPr>
              <a:t>vector</a:t>
            </a:r>
            <a:endParaRPr lang="fr-FR" sz="1100" dirty="0" smtClean="0">
              <a:latin typeface="+mj-lt"/>
            </a:endParaRP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errorBar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 err="1" smtClean="0">
                <a:latin typeface="+mj-lt"/>
              </a:rPr>
              <a:t>vector</a:t>
            </a:r>
            <a:endParaRPr lang="fr-FR" sz="1100" dirty="0" smtClean="0">
              <a:latin typeface="+mj-lt"/>
            </a:endParaRP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gof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 err="1" smtClean="0">
                <a:latin typeface="+mj-lt"/>
              </a:rPr>
              <a:t>struct</a:t>
            </a:r>
            <a:endParaRPr lang="fr-FR" sz="1100" dirty="0" smtClean="0">
              <a:latin typeface="+mj-lt"/>
            </a:endParaRP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submodel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 err="1" smtClean="0">
                <a:latin typeface="+mj-lt"/>
              </a:rPr>
              <a:t>FitObj</a:t>
            </a:r>
            <a:endParaRPr lang="fr-FR" sz="1100" dirty="0" smtClean="0">
              <a:latin typeface="+mj-lt"/>
            </a:endParaRP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solver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 err="1" smtClean="0">
                <a:latin typeface="+mj-lt"/>
              </a:rPr>
              <a:t>Algo</a:t>
            </a:r>
            <a:endParaRPr lang="fr-FR" sz="1100" dirty="0" smtClean="0">
              <a:latin typeface="+mj-lt"/>
            </a:endParaRPr>
          </a:p>
          <a:p>
            <a:r>
              <a:rPr lang="fr-FR" sz="1100" dirty="0" smtClean="0">
                <a:latin typeface="+mj-lt"/>
              </a:rPr>
              <a:t>+</a:t>
            </a:r>
            <a:r>
              <a:rPr lang="fr-FR" sz="1100" dirty="0" err="1" smtClean="0">
                <a:latin typeface="+mj-lt"/>
              </a:rPr>
              <a:t>visualisationFunction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 err="1" smtClean="0">
                <a:latin typeface="+mj-lt"/>
              </a:rPr>
              <a:t>cell</a:t>
            </a:r>
            <a:r>
              <a:rPr lang="fr-FR" sz="1100" dirty="0" smtClean="0">
                <a:latin typeface="+mj-lt"/>
              </a:rPr>
              <a:t> </a:t>
            </a:r>
            <a:r>
              <a:rPr lang="fr-FR" sz="1100" dirty="0" err="1" smtClean="0">
                <a:latin typeface="+mj-lt"/>
              </a:rPr>
              <a:t>array</a:t>
            </a:r>
            <a:endParaRPr lang="fr-FR" sz="1100" dirty="0" smtClean="0">
              <a:latin typeface="+mj-lt"/>
            </a:endParaRPr>
          </a:p>
        </p:txBody>
      </p:sp>
      <p:cxnSp>
        <p:nvCxnSpPr>
          <p:cNvPr id="54" name="Connecteur droit 53"/>
          <p:cNvCxnSpPr/>
          <p:nvPr/>
        </p:nvCxnSpPr>
        <p:spPr>
          <a:xfrm>
            <a:off x="505591" y="5827046"/>
            <a:ext cx="22761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551661" y="5793835"/>
            <a:ext cx="2179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>
                <a:latin typeface="+mj-lt"/>
              </a:rPr>
              <a:t>applyProcess</a:t>
            </a:r>
            <a:r>
              <a:rPr lang="fr-FR" sz="1000" dirty="0" smtClean="0">
                <a:latin typeface="+mj-lt"/>
              </a:rPr>
              <a:t> ()</a:t>
            </a:r>
            <a:endParaRPr lang="fr-FR" sz="1000" dirty="0">
              <a:latin typeface="+mj-lt"/>
            </a:endParaRPr>
          </a:p>
          <a:p>
            <a:r>
              <a:rPr lang="fr-FR" sz="1000" dirty="0" err="1" smtClean="0">
                <a:latin typeface="+mj-lt"/>
              </a:rPr>
              <a:t>addModel</a:t>
            </a:r>
            <a:r>
              <a:rPr lang="fr-FR" sz="1000" dirty="0" smtClean="0">
                <a:latin typeface="+mj-lt"/>
              </a:rPr>
              <a:t>()</a:t>
            </a:r>
          </a:p>
          <a:p>
            <a:r>
              <a:rPr lang="fr-FR" sz="1000" dirty="0" err="1" smtClean="0">
                <a:latin typeface="+mj-lt"/>
              </a:rPr>
              <a:t>evaluateStartPoint</a:t>
            </a:r>
            <a:r>
              <a:rPr lang="fr-FR" sz="1000" dirty="0" smtClean="0">
                <a:latin typeface="+mj-lt"/>
              </a:rPr>
              <a:t>()</a:t>
            </a:r>
          </a:p>
          <a:p>
            <a:r>
              <a:rPr lang="fr-FR" sz="1000" dirty="0" err="1" smtClean="0">
                <a:latin typeface="+mj-lt"/>
              </a:rPr>
              <a:t>setFixedParameter</a:t>
            </a:r>
            <a:r>
              <a:rPr lang="fr-FR" sz="1000" dirty="0" smtClean="0">
                <a:latin typeface="+mj-lt"/>
              </a:rPr>
              <a:t>()</a:t>
            </a:r>
          </a:p>
          <a:p>
            <a:r>
              <a:rPr lang="fr-FR" sz="1000" dirty="0" smtClean="0">
                <a:latin typeface="+mj-lt"/>
              </a:rPr>
              <a:t>…</a:t>
            </a:r>
          </a:p>
          <a:p>
            <a:endParaRPr lang="fr-FR" sz="1000" dirty="0">
              <a:latin typeface="+mj-lt"/>
            </a:endParaRPr>
          </a:p>
        </p:txBody>
      </p:sp>
      <p:cxnSp>
        <p:nvCxnSpPr>
          <p:cNvPr id="8" name="Connecteur droit 7"/>
          <p:cNvCxnSpPr>
            <a:stCxn id="25" idx="2"/>
            <a:endCxn id="52" idx="0"/>
          </p:cNvCxnSpPr>
          <p:nvPr/>
        </p:nvCxnSpPr>
        <p:spPr>
          <a:xfrm>
            <a:off x="1654753" y="2787689"/>
            <a:ext cx="2048" cy="281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à coins arrondis 29"/>
          <p:cNvSpPr/>
          <p:nvPr/>
        </p:nvSpPr>
        <p:spPr>
          <a:xfrm>
            <a:off x="5558320" y="752457"/>
            <a:ext cx="2103005" cy="1242878"/>
          </a:xfrm>
          <a:prstGeom prst="roundRect">
            <a:avLst>
              <a:gd name="adj" fmla="val 8895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/>
          <p:cNvCxnSpPr/>
          <p:nvPr/>
        </p:nvCxnSpPr>
        <p:spPr>
          <a:xfrm flipV="1">
            <a:off x="5567845" y="1072930"/>
            <a:ext cx="2093480" cy="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5687059" y="757687"/>
            <a:ext cx="1845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DataUnit2DataUnit</a:t>
            </a:r>
            <a:endParaRPr lang="fr-FR" sz="1400" dirty="0"/>
          </a:p>
        </p:txBody>
      </p:sp>
      <p:cxnSp>
        <p:nvCxnSpPr>
          <p:cNvPr id="36" name="Connecteur droit 35"/>
          <p:cNvCxnSpPr/>
          <p:nvPr/>
        </p:nvCxnSpPr>
        <p:spPr>
          <a:xfrm flipV="1">
            <a:off x="5558319" y="1213264"/>
            <a:ext cx="2110206" cy="6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à coins arrondis 37"/>
          <p:cNvSpPr/>
          <p:nvPr/>
        </p:nvSpPr>
        <p:spPr>
          <a:xfrm>
            <a:off x="4130495" y="2430428"/>
            <a:ext cx="2103005" cy="758186"/>
          </a:xfrm>
          <a:prstGeom prst="roundRect">
            <a:avLst>
              <a:gd name="adj" fmla="val 88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/>
          <p:cNvCxnSpPr/>
          <p:nvPr/>
        </p:nvCxnSpPr>
        <p:spPr>
          <a:xfrm flipV="1">
            <a:off x="4140020" y="2750901"/>
            <a:ext cx="2093480" cy="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4259234" y="2435658"/>
            <a:ext cx="1845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Bloc2Zone</a:t>
            </a:r>
            <a:endParaRPr lang="fr-FR" sz="1400" dirty="0"/>
          </a:p>
        </p:txBody>
      </p:sp>
      <p:cxnSp>
        <p:nvCxnSpPr>
          <p:cNvPr id="44" name="Connecteur droit 43"/>
          <p:cNvCxnSpPr/>
          <p:nvPr/>
        </p:nvCxnSpPr>
        <p:spPr>
          <a:xfrm flipV="1">
            <a:off x="4130494" y="2891235"/>
            <a:ext cx="2110206" cy="6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4130495" y="2903865"/>
            <a:ext cx="21030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 smtClean="0">
                <a:latin typeface="+mj-lt"/>
              </a:rPr>
              <a:t>makeDataUnit</a:t>
            </a:r>
            <a:r>
              <a:rPr lang="fr-FR" sz="1100" dirty="0" smtClean="0">
                <a:latin typeface="+mj-lt"/>
              </a:rPr>
              <a:t>()</a:t>
            </a:r>
          </a:p>
          <a:p>
            <a:endParaRPr lang="fr-FR" sz="1100" dirty="0">
              <a:latin typeface="+mj-lt"/>
            </a:endParaRPr>
          </a:p>
        </p:txBody>
      </p:sp>
      <p:sp>
        <p:nvSpPr>
          <p:cNvPr id="49" name="Rectangle à coins arrondis 48"/>
          <p:cNvSpPr/>
          <p:nvPr/>
        </p:nvSpPr>
        <p:spPr>
          <a:xfrm>
            <a:off x="6724255" y="2425198"/>
            <a:ext cx="2103005" cy="758186"/>
          </a:xfrm>
          <a:prstGeom prst="roundRect">
            <a:avLst>
              <a:gd name="adj" fmla="val 88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55"/>
          <p:cNvCxnSpPr/>
          <p:nvPr/>
        </p:nvCxnSpPr>
        <p:spPr>
          <a:xfrm flipV="1">
            <a:off x="6733780" y="2745671"/>
            <a:ext cx="2093480" cy="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6852994" y="2430428"/>
            <a:ext cx="1845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Zone2Disp</a:t>
            </a:r>
            <a:endParaRPr lang="fr-FR" sz="1400" dirty="0"/>
          </a:p>
        </p:txBody>
      </p:sp>
      <p:cxnSp>
        <p:nvCxnSpPr>
          <p:cNvPr id="60" name="Connecteur droit 59"/>
          <p:cNvCxnSpPr/>
          <p:nvPr/>
        </p:nvCxnSpPr>
        <p:spPr>
          <a:xfrm flipV="1">
            <a:off x="6724254" y="2886005"/>
            <a:ext cx="2110206" cy="6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6724255" y="2898635"/>
            <a:ext cx="21030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 smtClean="0">
                <a:latin typeface="+mj-lt"/>
              </a:rPr>
              <a:t>makeDataUnit</a:t>
            </a:r>
            <a:r>
              <a:rPr lang="fr-FR" sz="1100" dirty="0" smtClean="0">
                <a:latin typeface="+mj-lt"/>
              </a:rPr>
              <a:t>()</a:t>
            </a:r>
          </a:p>
          <a:p>
            <a:endParaRPr lang="fr-FR" sz="1100" dirty="0">
              <a:latin typeface="+mj-lt"/>
            </a:endParaRPr>
          </a:p>
        </p:txBody>
      </p:sp>
      <p:cxnSp>
        <p:nvCxnSpPr>
          <p:cNvPr id="12" name="Connecteur droit 11"/>
          <p:cNvCxnSpPr>
            <a:stCxn id="30" idx="2"/>
            <a:endCxn id="40" idx="0"/>
          </p:cNvCxnSpPr>
          <p:nvPr/>
        </p:nvCxnSpPr>
        <p:spPr>
          <a:xfrm flipH="1">
            <a:off x="5181997" y="1995335"/>
            <a:ext cx="1427826" cy="440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66"/>
          <p:cNvCxnSpPr>
            <a:stCxn id="57" idx="0"/>
            <a:endCxn id="30" idx="2"/>
          </p:cNvCxnSpPr>
          <p:nvPr/>
        </p:nvCxnSpPr>
        <p:spPr>
          <a:xfrm flipH="1" flipV="1">
            <a:off x="6609823" y="1995335"/>
            <a:ext cx="1165934" cy="4350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3556926" y="5998833"/>
            <a:ext cx="763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fr-F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Any</a:t>
            </a:r>
            <a:r>
              <a:rPr lang="fr-F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model </a:t>
            </a:r>
            <a:r>
              <a:rPr lang="fr-F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derived</a:t>
            </a:r>
            <a:r>
              <a:rPr lang="fr-F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from</a:t>
            </a:r>
            <a:r>
              <a:rPr lang="fr-F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a model class + a format class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00340" y="155578"/>
            <a:ext cx="268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Model Class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5558320" y="1225894"/>
            <a:ext cx="210300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 smtClean="0">
                <a:latin typeface="+mj-lt"/>
              </a:rPr>
              <a:t>getProcessData</a:t>
            </a:r>
            <a:r>
              <a:rPr lang="fr-FR" sz="1100" dirty="0" smtClean="0">
                <a:latin typeface="+mj-lt"/>
              </a:rPr>
              <a:t>()</a:t>
            </a:r>
          </a:p>
          <a:p>
            <a:r>
              <a:rPr lang="fr-FR" sz="1100" dirty="0" err="1" smtClean="0">
                <a:latin typeface="+mj-lt"/>
              </a:rPr>
              <a:t>makeProcessData</a:t>
            </a:r>
            <a:r>
              <a:rPr lang="fr-FR" sz="1100" dirty="0" smtClean="0">
                <a:latin typeface="+mj-lt"/>
              </a:rPr>
              <a:t>()</a:t>
            </a:r>
          </a:p>
          <a:p>
            <a:r>
              <a:rPr lang="fr-FR" sz="1100" dirty="0" err="1" smtClean="0">
                <a:latin typeface="+mj-lt"/>
              </a:rPr>
              <a:t>checkDataFormat</a:t>
            </a:r>
            <a:r>
              <a:rPr lang="fr-FR" sz="1100" dirty="0" smtClean="0">
                <a:latin typeface="+mj-lt"/>
              </a:rPr>
              <a:t>()</a:t>
            </a:r>
          </a:p>
          <a:p>
            <a:r>
              <a:rPr lang="fr-FR" sz="1100" dirty="0" err="1" smtClean="0">
                <a:latin typeface="+mj-lt"/>
              </a:rPr>
              <a:t>makeDataUnit</a:t>
            </a:r>
            <a:r>
              <a:rPr lang="fr-FR" sz="1100" dirty="0" smtClean="0">
                <a:latin typeface="+mj-lt"/>
              </a:rPr>
              <a:t>()</a:t>
            </a:r>
          </a:p>
          <a:p>
            <a:endParaRPr lang="fr-FR" sz="1100" dirty="0">
              <a:latin typeface="+mj-lt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3700411" y="250218"/>
            <a:ext cx="558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Format Class</a:t>
            </a:r>
            <a:endParaRPr lang="fr-FR" dirty="0"/>
          </a:p>
        </p:txBody>
      </p:sp>
      <p:sp>
        <p:nvSpPr>
          <p:cNvPr id="70" name="ZoneTexte 69"/>
          <p:cNvSpPr txBox="1"/>
          <p:nvPr/>
        </p:nvSpPr>
        <p:spPr>
          <a:xfrm>
            <a:off x="3556926" y="4543738"/>
            <a:ext cx="42602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NewModel</a:t>
            </a:r>
            <a:r>
              <a:rPr lang="fr-FR" dirty="0" smtClean="0"/>
              <a:t> &lt; </a:t>
            </a:r>
            <a:r>
              <a:rPr lang="fr-FR" dirty="0" err="1" smtClean="0"/>
              <a:t>ModelClass</a:t>
            </a:r>
            <a:r>
              <a:rPr lang="fr-FR" dirty="0" smtClean="0"/>
              <a:t> &amp; </a:t>
            </a:r>
            <a:r>
              <a:rPr lang="fr-FR" dirty="0" err="1" smtClean="0"/>
              <a:t>FormatClass</a:t>
            </a:r>
            <a:endParaRPr lang="fr-FR" dirty="0"/>
          </a:p>
        </p:txBody>
      </p:sp>
      <p:cxnSp>
        <p:nvCxnSpPr>
          <p:cNvPr id="72" name="Connecteur droit avec flèche 71"/>
          <p:cNvCxnSpPr>
            <a:stCxn id="24" idx="3"/>
            <a:endCxn id="70" idx="0"/>
          </p:cNvCxnSpPr>
          <p:nvPr/>
        </p:nvCxnSpPr>
        <p:spPr>
          <a:xfrm>
            <a:off x="2982897" y="3426781"/>
            <a:ext cx="2704162" cy="11169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>
            <a:stCxn id="68" idx="2"/>
            <a:endCxn id="70" idx="0"/>
          </p:cNvCxnSpPr>
          <p:nvPr/>
        </p:nvCxnSpPr>
        <p:spPr>
          <a:xfrm flipH="1">
            <a:off x="5687059" y="3413683"/>
            <a:ext cx="805379" cy="11300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8236900" y="4035906"/>
            <a:ext cx="20951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+mj-lt"/>
              </a:rPr>
              <a:t>AverageAbs</a:t>
            </a:r>
            <a:r>
              <a:rPr lang="fr-FR" sz="1200" dirty="0" smtClean="0">
                <a:latin typeface="+mj-lt"/>
              </a:rPr>
              <a:t>()</a:t>
            </a:r>
          </a:p>
          <a:p>
            <a:r>
              <a:rPr lang="fr-FR" sz="1200" dirty="0" err="1" smtClean="0">
                <a:latin typeface="+mj-lt"/>
              </a:rPr>
              <a:t>DispersionModel</a:t>
            </a:r>
            <a:r>
              <a:rPr lang="fr-FR" sz="1200" dirty="0" smtClean="0">
                <a:latin typeface="+mj-lt"/>
              </a:rPr>
              <a:t>()</a:t>
            </a:r>
          </a:p>
          <a:p>
            <a:r>
              <a:rPr lang="fr-FR" sz="1200" dirty="0" smtClean="0">
                <a:latin typeface="+mj-lt"/>
              </a:rPr>
              <a:t>BiexpT1()</a:t>
            </a:r>
          </a:p>
          <a:p>
            <a:r>
              <a:rPr lang="fr-FR" sz="1200" dirty="0" smtClean="0">
                <a:latin typeface="+mj-lt"/>
              </a:rPr>
              <a:t>BiexpT2()</a:t>
            </a:r>
          </a:p>
          <a:p>
            <a:r>
              <a:rPr lang="fr-FR" sz="1200" dirty="0" err="1" smtClean="0">
                <a:latin typeface="+mj-lt"/>
              </a:rPr>
              <a:t>Smooth</a:t>
            </a:r>
            <a:r>
              <a:rPr lang="fr-FR" sz="1200" dirty="0" smtClean="0">
                <a:latin typeface="+mj-lt"/>
              </a:rPr>
              <a:t>()</a:t>
            </a:r>
          </a:p>
          <a:p>
            <a:r>
              <a:rPr lang="fr-FR" sz="1200" dirty="0" err="1" smtClean="0">
                <a:latin typeface="+mj-lt"/>
              </a:rPr>
              <a:t>Filter</a:t>
            </a:r>
            <a:r>
              <a:rPr lang="fr-FR" sz="1200" dirty="0" smtClean="0">
                <a:latin typeface="+mj-lt"/>
              </a:rPr>
              <a:t>()</a:t>
            </a:r>
          </a:p>
          <a:p>
            <a:r>
              <a:rPr lang="fr-FR" sz="1200" dirty="0" smtClean="0">
                <a:latin typeface="+mj-lt"/>
              </a:rPr>
              <a:t>…</a:t>
            </a:r>
            <a:endParaRPr lang="fr-FR" sz="1200" dirty="0">
              <a:latin typeface="+mj-lt"/>
            </a:endParaRPr>
          </a:p>
        </p:txBody>
      </p:sp>
      <p:sp>
        <p:nvSpPr>
          <p:cNvPr id="79" name="Accolade ouvrante 78"/>
          <p:cNvSpPr/>
          <p:nvPr/>
        </p:nvSpPr>
        <p:spPr>
          <a:xfrm>
            <a:off x="7936637" y="4035906"/>
            <a:ext cx="346229" cy="138499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616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5004" y="1819920"/>
            <a:ext cx="1597981" cy="39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parentObj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567124" y="1819919"/>
            <a:ext cx="1597981" cy="3994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Format input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927537" y="1815478"/>
            <a:ext cx="1597981" cy="3994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Format output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722179" y="1815478"/>
            <a:ext cx="1597981" cy="3994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Apply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endParaRPr lang="fr-FR" dirty="0"/>
          </a:p>
        </p:txBody>
      </p:sp>
      <p:cxnSp>
        <p:nvCxnSpPr>
          <p:cNvPr id="8" name="Connecteur droit avec flèche 7"/>
          <p:cNvCxnSpPr>
            <a:stCxn id="4" idx="3"/>
            <a:endCxn id="6" idx="1"/>
          </p:cNvCxnSpPr>
          <p:nvPr/>
        </p:nvCxnSpPr>
        <p:spPr>
          <a:xfrm flipV="1">
            <a:off x="4165105" y="2015226"/>
            <a:ext cx="557074" cy="44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6" idx="3"/>
            <a:endCxn id="5" idx="1"/>
          </p:cNvCxnSpPr>
          <p:nvPr/>
        </p:nvCxnSpPr>
        <p:spPr>
          <a:xfrm>
            <a:off x="6320160" y="2015226"/>
            <a:ext cx="6073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3" idx="3"/>
            <a:endCxn id="4" idx="1"/>
          </p:cNvCxnSpPr>
          <p:nvPr/>
        </p:nvCxnSpPr>
        <p:spPr>
          <a:xfrm flipV="1">
            <a:off x="2032985" y="2019667"/>
            <a:ext cx="53413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132895" y="1815477"/>
            <a:ext cx="1597981" cy="39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childObj</a:t>
            </a:r>
            <a:endParaRPr lang="fr-FR" dirty="0"/>
          </a:p>
        </p:txBody>
      </p:sp>
      <p:cxnSp>
        <p:nvCxnSpPr>
          <p:cNvPr id="16" name="Connecteur droit avec flèche 15"/>
          <p:cNvCxnSpPr>
            <a:stCxn id="5" idx="3"/>
            <a:endCxn id="15" idx="1"/>
          </p:cNvCxnSpPr>
          <p:nvPr/>
        </p:nvCxnSpPr>
        <p:spPr>
          <a:xfrm flipV="1">
            <a:off x="8525518" y="2015225"/>
            <a:ext cx="60737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300054" y="1171850"/>
            <a:ext cx="6529152" cy="1624614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2300054" y="764199"/>
            <a:ext cx="6529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+mj-lt"/>
              </a:rPr>
              <a:t>[</a:t>
            </a:r>
            <a:r>
              <a:rPr lang="fr-FR" sz="1400" dirty="0" err="1" smtClean="0">
                <a:latin typeface="+mj-lt"/>
              </a:rPr>
              <a:t>childObj</a:t>
            </a:r>
            <a:r>
              <a:rPr lang="fr-FR" sz="1400" dirty="0" smtClean="0">
                <a:latin typeface="+mj-lt"/>
              </a:rPr>
              <a:t>, </a:t>
            </a:r>
            <a:r>
              <a:rPr lang="fr-FR" sz="1400" dirty="0" err="1" smtClean="0">
                <a:latin typeface="+mj-lt"/>
              </a:rPr>
              <a:t>parentObj</a:t>
            </a:r>
            <a:r>
              <a:rPr lang="fr-FR" sz="1400" dirty="0" smtClean="0">
                <a:latin typeface="+mj-lt"/>
              </a:rPr>
              <a:t>] = </a:t>
            </a:r>
            <a:r>
              <a:rPr lang="fr-FR" sz="1400" dirty="0" err="1" smtClean="0">
                <a:latin typeface="+mj-lt"/>
              </a:rPr>
              <a:t>process</a:t>
            </a:r>
            <a:r>
              <a:rPr lang="fr-FR" sz="1400" dirty="0" smtClean="0">
                <a:latin typeface="+mj-lt"/>
              </a:rPr>
              <a:t>(</a:t>
            </a:r>
            <a:r>
              <a:rPr lang="fr-FR" sz="1400" dirty="0" err="1" smtClean="0">
                <a:latin typeface="+mj-lt"/>
              </a:rPr>
              <a:t>this</a:t>
            </a:r>
            <a:r>
              <a:rPr lang="fr-FR" sz="1400" dirty="0" smtClean="0">
                <a:latin typeface="+mj-lt"/>
              </a:rPr>
              <a:t>, </a:t>
            </a:r>
            <a:r>
              <a:rPr lang="fr-FR" sz="1400" dirty="0" err="1" smtClean="0">
                <a:latin typeface="+mj-lt"/>
              </a:rPr>
              <a:t>parentObj</a:t>
            </a:r>
            <a:r>
              <a:rPr lang="fr-FR" sz="1400" dirty="0" smtClean="0">
                <a:latin typeface="+mj-lt"/>
              </a:rPr>
              <a:t>)</a:t>
            </a:r>
            <a:endParaRPr lang="fr-FR" sz="1400" dirty="0">
              <a:latin typeface="+mj-lt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35003" y="2234496"/>
            <a:ext cx="1597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+mj-lt"/>
              </a:rPr>
              <a:t>1x1 </a:t>
            </a:r>
            <a:r>
              <a:rPr lang="fr-FR" sz="1400" dirty="0" err="1" smtClean="0">
                <a:latin typeface="+mj-lt"/>
              </a:rPr>
              <a:t>DataUnit</a:t>
            </a:r>
            <a:endParaRPr lang="fr-FR" sz="1400" dirty="0">
              <a:latin typeface="+mj-lt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9141770" y="2246043"/>
            <a:ext cx="1597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+mj-lt"/>
              </a:rPr>
              <a:t>1xN </a:t>
            </a:r>
            <a:r>
              <a:rPr lang="fr-FR" sz="1400" dirty="0" err="1" smtClean="0">
                <a:latin typeface="+mj-lt"/>
              </a:rPr>
              <a:t>DataUnit</a:t>
            </a:r>
            <a:endParaRPr lang="fr-FR" sz="1400" dirty="0">
              <a:latin typeface="+mj-lt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435003" y="334945"/>
            <a:ext cx="298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ProcessDataUnit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435003" y="720826"/>
            <a:ext cx="2201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latin typeface="+mj-lt"/>
              </a:rPr>
              <a:t>m</a:t>
            </a:r>
            <a:r>
              <a:rPr lang="fr-FR" sz="1600" b="1" dirty="0" err="1" smtClean="0">
                <a:latin typeface="+mj-lt"/>
              </a:rPr>
              <a:t>ethods</a:t>
            </a:r>
            <a:r>
              <a:rPr lang="fr-FR" sz="1600" dirty="0" smtClean="0"/>
              <a:t>:</a:t>
            </a:r>
            <a:endParaRPr lang="fr-FR" sz="1600" dirty="0"/>
          </a:p>
        </p:txBody>
      </p:sp>
      <p:sp>
        <p:nvSpPr>
          <p:cNvPr id="26" name="ZoneTexte 25"/>
          <p:cNvSpPr txBox="1"/>
          <p:nvPr/>
        </p:nvSpPr>
        <p:spPr>
          <a:xfrm>
            <a:off x="2567124" y="2228287"/>
            <a:ext cx="1597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+mj-lt"/>
              </a:rPr>
              <a:t>getProcesData</a:t>
            </a:r>
            <a:r>
              <a:rPr lang="fr-FR" sz="1400" dirty="0" smtClean="0">
                <a:latin typeface="+mj-lt"/>
              </a:rPr>
              <a:t>()</a:t>
            </a:r>
            <a:endParaRPr lang="fr-FR" sz="1400" dirty="0">
              <a:latin typeface="+mj-lt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722178" y="2214972"/>
            <a:ext cx="1597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+mj-lt"/>
              </a:rPr>
              <a:t>applyProcess</a:t>
            </a:r>
            <a:r>
              <a:rPr lang="fr-FR" sz="1400" dirty="0" smtClean="0">
                <a:latin typeface="+mj-lt"/>
              </a:rPr>
              <a:t>()</a:t>
            </a:r>
            <a:endParaRPr lang="fr-FR" sz="1400" dirty="0">
              <a:latin typeface="+mj-lt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6927536" y="2228287"/>
            <a:ext cx="1597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latin typeface="+mj-lt"/>
              </a:rPr>
              <a:t>makeProcessData</a:t>
            </a:r>
            <a:r>
              <a:rPr lang="fr-FR" sz="1400" dirty="0" smtClean="0">
                <a:latin typeface="+mj-lt"/>
              </a:rPr>
              <a:t>()</a:t>
            </a:r>
            <a:endParaRPr lang="fr-FR" sz="1400" dirty="0">
              <a:latin typeface="+mj-lt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435002" y="3274949"/>
            <a:ext cx="298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DataUnit2DataUnit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435003" y="3642648"/>
            <a:ext cx="2201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latin typeface="+mj-lt"/>
              </a:rPr>
              <a:t>m</a:t>
            </a:r>
            <a:r>
              <a:rPr lang="fr-FR" sz="1600" b="1" dirty="0" err="1" smtClean="0">
                <a:latin typeface="+mj-lt"/>
              </a:rPr>
              <a:t>ethods</a:t>
            </a:r>
            <a:r>
              <a:rPr lang="fr-FR" sz="1600" dirty="0" smtClean="0"/>
              <a:t>:</a:t>
            </a:r>
            <a:endParaRPr lang="fr-FR" sz="1600" dirty="0"/>
          </a:p>
        </p:txBody>
      </p:sp>
      <p:sp>
        <p:nvSpPr>
          <p:cNvPr id="31" name="ZoneTexte 30"/>
          <p:cNvSpPr txBox="1"/>
          <p:nvPr/>
        </p:nvSpPr>
        <p:spPr>
          <a:xfrm>
            <a:off x="1233993" y="3658853"/>
            <a:ext cx="3959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>
                <a:latin typeface="+mj-lt"/>
              </a:rPr>
              <a:t>d</a:t>
            </a:r>
            <a:r>
              <a:rPr lang="fr-FR" sz="1400" dirty="0" err="1" smtClean="0">
                <a:latin typeface="+mj-lt"/>
              </a:rPr>
              <a:t>ata_formated</a:t>
            </a:r>
            <a:r>
              <a:rPr lang="fr-FR" sz="1400" dirty="0" smtClean="0">
                <a:latin typeface="+mj-lt"/>
              </a:rPr>
              <a:t> = </a:t>
            </a:r>
            <a:r>
              <a:rPr lang="fr-FR" sz="1400" dirty="0" err="1" smtClean="0">
                <a:latin typeface="+mj-lt"/>
              </a:rPr>
              <a:t>getProcessData</a:t>
            </a:r>
            <a:r>
              <a:rPr lang="fr-FR" sz="1400" dirty="0" smtClean="0">
                <a:latin typeface="+mj-lt"/>
              </a:rPr>
              <a:t>(</a:t>
            </a:r>
            <a:r>
              <a:rPr lang="fr-FR" sz="1400" dirty="0" err="1" smtClean="0">
                <a:latin typeface="+mj-lt"/>
              </a:rPr>
              <a:t>parentObj</a:t>
            </a:r>
            <a:r>
              <a:rPr lang="fr-FR" sz="1400" dirty="0" smtClean="0">
                <a:latin typeface="+mj-lt"/>
              </a:rPr>
              <a:t>)</a:t>
            </a:r>
            <a:endParaRPr lang="fr-FR" sz="1400" dirty="0"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87638" y="3694986"/>
            <a:ext cx="879996" cy="105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460139" y="3776365"/>
            <a:ext cx="879996" cy="105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5568149" y="3875497"/>
            <a:ext cx="879996" cy="105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5676161" y="3983510"/>
            <a:ext cx="879996" cy="105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5775293" y="4109276"/>
            <a:ext cx="879996" cy="105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  <a:r>
              <a:rPr lang="fr-FR" dirty="0" smtClean="0"/>
              <a:t>ata </a:t>
            </a:r>
            <a:r>
              <a:rPr lang="fr-FR" sz="900" dirty="0" smtClean="0"/>
              <a:t>(</a:t>
            </a:r>
            <a:r>
              <a:rPr lang="fr-FR" sz="900" dirty="0" err="1" smtClean="0"/>
              <a:t>x,y,dy</a:t>
            </a:r>
            <a:r>
              <a:rPr lang="fr-FR" sz="900" dirty="0" smtClean="0"/>
              <a:t>, </a:t>
            </a:r>
            <a:r>
              <a:rPr lang="fr-FR" sz="900" dirty="0" err="1" smtClean="0"/>
              <a:t>mask</a:t>
            </a:r>
            <a:r>
              <a:rPr lang="fr-FR" sz="900" dirty="0"/>
              <a:t>)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5193434" y="5240006"/>
            <a:ext cx="2725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Bloc: </a:t>
            </a:r>
            <a:r>
              <a:rPr lang="fr-FR" sz="1400" dirty="0" smtClean="0"/>
              <a:t>BS x NBLK x BRLX</a:t>
            </a:r>
            <a:endParaRPr lang="fr-FR" sz="1400" dirty="0"/>
          </a:p>
        </p:txBody>
      </p:sp>
      <p:cxnSp>
        <p:nvCxnSpPr>
          <p:cNvPr id="39" name="Connecteur droit avec flèche 38"/>
          <p:cNvCxnSpPr/>
          <p:nvPr/>
        </p:nvCxnSpPr>
        <p:spPr>
          <a:xfrm>
            <a:off x="6988572" y="4513069"/>
            <a:ext cx="1325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487424" y="3694986"/>
            <a:ext cx="779755" cy="76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8448765" y="3678973"/>
            <a:ext cx="9097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+mj-lt"/>
              </a:rPr>
              <a:t>x: 1xBS</a:t>
            </a:r>
          </a:p>
          <a:p>
            <a:r>
              <a:rPr lang="fr-FR" sz="1100" dirty="0" smtClean="0">
                <a:latin typeface="+mj-lt"/>
              </a:rPr>
              <a:t>y: 1xBS</a:t>
            </a:r>
          </a:p>
          <a:p>
            <a:r>
              <a:rPr lang="fr-FR" sz="1100" dirty="0" err="1">
                <a:latin typeface="+mj-lt"/>
              </a:rPr>
              <a:t>d</a:t>
            </a:r>
            <a:r>
              <a:rPr lang="fr-FR" sz="1100" dirty="0" err="1" smtClean="0">
                <a:latin typeface="+mj-lt"/>
              </a:rPr>
              <a:t>y</a:t>
            </a:r>
            <a:r>
              <a:rPr lang="fr-FR" sz="1100" dirty="0" smtClean="0">
                <a:latin typeface="+mj-lt"/>
              </a:rPr>
              <a:t>: 1xBS</a:t>
            </a:r>
          </a:p>
          <a:p>
            <a:r>
              <a:rPr lang="fr-FR" sz="1100" dirty="0" err="1">
                <a:latin typeface="+mj-lt"/>
              </a:rPr>
              <a:t>m</a:t>
            </a:r>
            <a:r>
              <a:rPr lang="fr-FR" sz="1100" dirty="0" err="1" smtClean="0">
                <a:latin typeface="+mj-lt"/>
              </a:rPr>
              <a:t>ask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>
                <a:latin typeface="+mj-lt"/>
              </a:rPr>
              <a:t>1</a:t>
            </a:r>
            <a:r>
              <a:rPr lang="fr-FR" sz="1100" dirty="0" smtClean="0">
                <a:latin typeface="+mj-lt"/>
              </a:rPr>
              <a:t>xBS</a:t>
            </a:r>
            <a:endParaRPr lang="fr-FR" sz="1100" dirty="0"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358543" y="3694986"/>
            <a:ext cx="779755" cy="76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8487424" y="5533899"/>
            <a:ext cx="779755" cy="76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8487424" y="4541181"/>
            <a:ext cx="779755" cy="76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10735139" y="5533899"/>
            <a:ext cx="779755" cy="76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10741047" y="3694986"/>
            <a:ext cx="779755" cy="76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9305838" y="3679737"/>
            <a:ext cx="9097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+mj-lt"/>
              </a:rPr>
              <a:t>x: 1xBS</a:t>
            </a:r>
          </a:p>
          <a:p>
            <a:r>
              <a:rPr lang="fr-FR" sz="1100" dirty="0" smtClean="0">
                <a:latin typeface="+mj-lt"/>
              </a:rPr>
              <a:t>y: 1xBS</a:t>
            </a:r>
          </a:p>
          <a:p>
            <a:r>
              <a:rPr lang="fr-FR" sz="1100" dirty="0" err="1">
                <a:latin typeface="+mj-lt"/>
              </a:rPr>
              <a:t>d</a:t>
            </a:r>
            <a:r>
              <a:rPr lang="fr-FR" sz="1100" dirty="0" err="1" smtClean="0">
                <a:latin typeface="+mj-lt"/>
              </a:rPr>
              <a:t>y</a:t>
            </a:r>
            <a:r>
              <a:rPr lang="fr-FR" sz="1100" dirty="0" smtClean="0">
                <a:latin typeface="+mj-lt"/>
              </a:rPr>
              <a:t>: 1xBS</a:t>
            </a:r>
          </a:p>
          <a:p>
            <a:r>
              <a:rPr lang="fr-FR" sz="1100" dirty="0" err="1">
                <a:latin typeface="+mj-lt"/>
              </a:rPr>
              <a:t>m</a:t>
            </a:r>
            <a:r>
              <a:rPr lang="fr-FR" sz="1100" dirty="0" err="1" smtClean="0">
                <a:latin typeface="+mj-lt"/>
              </a:rPr>
              <a:t>ask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>
                <a:latin typeface="+mj-lt"/>
              </a:rPr>
              <a:t>1</a:t>
            </a:r>
            <a:r>
              <a:rPr lang="fr-FR" sz="1100" dirty="0" smtClean="0">
                <a:latin typeface="+mj-lt"/>
              </a:rPr>
              <a:t>xBS</a:t>
            </a:r>
            <a:endParaRPr lang="fr-FR" sz="1100" dirty="0">
              <a:latin typeface="+mj-lt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8453755" y="4522347"/>
            <a:ext cx="9097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+mj-lt"/>
              </a:rPr>
              <a:t>x: 1xBS</a:t>
            </a:r>
          </a:p>
          <a:p>
            <a:r>
              <a:rPr lang="fr-FR" sz="1100" dirty="0" smtClean="0">
                <a:latin typeface="+mj-lt"/>
              </a:rPr>
              <a:t>y: 1xBS</a:t>
            </a:r>
          </a:p>
          <a:p>
            <a:r>
              <a:rPr lang="fr-FR" sz="1100" dirty="0" err="1">
                <a:latin typeface="+mj-lt"/>
              </a:rPr>
              <a:t>d</a:t>
            </a:r>
            <a:r>
              <a:rPr lang="fr-FR" sz="1100" dirty="0" err="1" smtClean="0">
                <a:latin typeface="+mj-lt"/>
              </a:rPr>
              <a:t>y</a:t>
            </a:r>
            <a:r>
              <a:rPr lang="fr-FR" sz="1100" dirty="0" smtClean="0">
                <a:latin typeface="+mj-lt"/>
              </a:rPr>
              <a:t>: 1xBS</a:t>
            </a:r>
          </a:p>
          <a:p>
            <a:r>
              <a:rPr lang="fr-FR" sz="1100" dirty="0" err="1">
                <a:latin typeface="+mj-lt"/>
              </a:rPr>
              <a:t>m</a:t>
            </a:r>
            <a:r>
              <a:rPr lang="fr-FR" sz="1100" dirty="0" err="1" smtClean="0">
                <a:latin typeface="+mj-lt"/>
              </a:rPr>
              <a:t>ask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>
                <a:latin typeface="+mj-lt"/>
              </a:rPr>
              <a:t>1</a:t>
            </a:r>
            <a:r>
              <a:rPr lang="fr-FR" sz="1100" dirty="0" smtClean="0">
                <a:latin typeface="+mj-lt"/>
              </a:rPr>
              <a:t>xBS</a:t>
            </a:r>
            <a:endParaRPr lang="fr-FR" sz="1100" dirty="0">
              <a:latin typeface="+mj-lt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10243728" y="3866448"/>
            <a:ext cx="42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>
            <a:off x="9538419" y="5731846"/>
            <a:ext cx="42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10178889" y="5731846"/>
            <a:ext cx="42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10951998" y="4739128"/>
            <a:ext cx="42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cxnSp>
        <p:nvCxnSpPr>
          <p:cNvPr id="58" name="Connecteur droit avec flèche 57"/>
          <p:cNvCxnSpPr/>
          <p:nvPr/>
        </p:nvCxnSpPr>
        <p:spPr>
          <a:xfrm>
            <a:off x="8487424" y="3566550"/>
            <a:ext cx="3027470" cy="887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flipH="1">
            <a:off x="11655271" y="3694986"/>
            <a:ext cx="0" cy="260413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9354017" y="3274949"/>
            <a:ext cx="1597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+mj-lt"/>
              </a:rPr>
              <a:t>NBLK</a:t>
            </a:r>
            <a:endParaRPr lang="fr-FR" sz="1400" dirty="0">
              <a:latin typeface="+mj-lt"/>
            </a:endParaRPr>
          </a:p>
        </p:txBody>
      </p:sp>
      <p:sp>
        <p:nvSpPr>
          <p:cNvPr id="63" name="ZoneTexte 62"/>
          <p:cNvSpPr txBox="1"/>
          <p:nvPr/>
        </p:nvSpPr>
        <p:spPr>
          <a:xfrm rot="5400000">
            <a:off x="11010976" y="4828015"/>
            <a:ext cx="1597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+mj-lt"/>
              </a:rPr>
              <a:t>BRLX</a:t>
            </a:r>
            <a:endParaRPr lang="fr-FR" sz="1400" dirty="0">
              <a:latin typeface="+mj-lt"/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2142222" y="4584429"/>
            <a:ext cx="3158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u="sng" dirty="0" err="1" smtClean="0">
                <a:latin typeface="+mj-lt"/>
              </a:rPr>
              <a:t>Example</a:t>
            </a:r>
            <a:r>
              <a:rPr lang="fr-FR" sz="1400" u="sng" dirty="0" smtClean="0">
                <a:latin typeface="+mj-lt"/>
              </a:rPr>
              <a:t> input/output </a:t>
            </a:r>
            <a:r>
              <a:rPr lang="fr-FR" sz="1400" u="sng" dirty="0" err="1" smtClean="0">
                <a:latin typeface="+mj-lt"/>
              </a:rPr>
              <a:t>with</a:t>
            </a:r>
            <a:r>
              <a:rPr lang="fr-FR" sz="1400" u="sng" dirty="0" smtClean="0">
                <a:latin typeface="+mj-lt"/>
              </a:rPr>
              <a:t> Bloc </a:t>
            </a:r>
            <a:r>
              <a:rPr lang="fr-FR" sz="1400" u="sng" dirty="0" err="1" smtClean="0">
                <a:latin typeface="+mj-lt"/>
              </a:rPr>
              <a:t>object</a:t>
            </a:r>
            <a:r>
              <a:rPr lang="fr-FR" sz="1400" u="sng" dirty="0" smtClean="0">
                <a:latin typeface="+mj-lt"/>
              </a:rPr>
              <a:t>:</a:t>
            </a:r>
            <a:endParaRPr lang="fr-FR" sz="1400" u="sng" dirty="0">
              <a:latin typeface="+mj-lt"/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6785032" y="4219472"/>
            <a:ext cx="1597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+mj-lt"/>
              </a:rPr>
              <a:t>getProcessData</a:t>
            </a:r>
            <a:r>
              <a:rPr lang="fr-FR" sz="1200" dirty="0" smtClean="0">
                <a:latin typeface="+mj-lt"/>
              </a:rPr>
              <a:t>()</a:t>
            </a:r>
            <a:endParaRPr lang="fr-FR" sz="1200" dirty="0">
              <a:latin typeface="+mj-lt"/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8391245" y="6386010"/>
            <a:ext cx="3842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Data_formated</a:t>
            </a:r>
            <a:r>
              <a:rPr lang="fr-FR" sz="1600" dirty="0" smtClean="0"/>
              <a:t>: </a:t>
            </a:r>
            <a:r>
              <a:rPr lang="fr-FR" sz="1400" dirty="0" smtClean="0"/>
              <a:t>NBLK x BRLX </a:t>
            </a:r>
            <a:r>
              <a:rPr lang="fr-FR" sz="1400" dirty="0" err="1" smtClean="0"/>
              <a:t>array</a:t>
            </a:r>
            <a:r>
              <a:rPr lang="fr-FR" sz="1400" dirty="0" smtClean="0"/>
              <a:t> of </a:t>
            </a:r>
            <a:r>
              <a:rPr lang="fr-FR" sz="1400" dirty="0" err="1" smtClean="0"/>
              <a:t>struct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05893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83809" y="477985"/>
            <a:ext cx="879996" cy="105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  <a:r>
              <a:rPr lang="fr-FR" dirty="0" smtClean="0"/>
              <a:t>ata </a:t>
            </a:r>
            <a:r>
              <a:rPr lang="fr-FR" sz="900" dirty="0" smtClean="0"/>
              <a:t>(</a:t>
            </a:r>
            <a:r>
              <a:rPr lang="fr-FR" sz="900" dirty="0" err="1" smtClean="0"/>
              <a:t>x,y,dy</a:t>
            </a:r>
            <a:r>
              <a:rPr lang="fr-FR" sz="900" dirty="0" smtClean="0"/>
              <a:t>, </a:t>
            </a:r>
            <a:r>
              <a:rPr lang="fr-FR" sz="900" dirty="0" err="1" smtClean="0"/>
              <a:t>mask</a:t>
            </a:r>
            <a:r>
              <a:rPr lang="fr-FR" sz="900" dirty="0"/>
              <a:t>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735551" y="1619534"/>
            <a:ext cx="2725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Zone: </a:t>
            </a:r>
            <a:r>
              <a:rPr lang="fr-FR" sz="1400" dirty="0" smtClean="0"/>
              <a:t>NBLK x BRLX</a:t>
            </a:r>
            <a:endParaRPr lang="fr-FR" sz="1400" dirty="0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5301814" y="1024143"/>
            <a:ext cx="1325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869383" y="614398"/>
            <a:ext cx="976065" cy="76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6830724" y="598385"/>
            <a:ext cx="1004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+mj-lt"/>
              </a:rPr>
              <a:t>x: 1xNBLK</a:t>
            </a:r>
          </a:p>
          <a:p>
            <a:r>
              <a:rPr lang="fr-FR" sz="1100" dirty="0" smtClean="0">
                <a:latin typeface="+mj-lt"/>
              </a:rPr>
              <a:t>y: 1xNBLK</a:t>
            </a:r>
          </a:p>
          <a:p>
            <a:r>
              <a:rPr lang="fr-FR" sz="1100" dirty="0" err="1">
                <a:latin typeface="+mj-lt"/>
              </a:rPr>
              <a:t>d</a:t>
            </a:r>
            <a:r>
              <a:rPr lang="fr-FR" sz="1100" dirty="0" err="1" smtClean="0">
                <a:latin typeface="+mj-lt"/>
              </a:rPr>
              <a:t>y</a:t>
            </a:r>
            <a:r>
              <a:rPr lang="fr-FR" sz="1100" dirty="0" smtClean="0">
                <a:latin typeface="+mj-lt"/>
              </a:rPr>
              <a:t>: 1xNBLK</a:t>
            </a:r>
          </a:p>
          <a:p>
            <a:r>
              <a:rPr lang="fr-FR" sz="1100" dirty="0" err="1">
                <a:latin typeface="+mj-lt"/>
              </a:rPr>
              <a:t>m</a:t>
            </a:r>
            <a:r>
              <a:rPr lang="fr-FR" sz="1100" dirty="0" err="1" smtClean="0">
                <a:latin typeface="+mj-lt"/>
              </a:rPr>
              <a:t>ask</a:t>
            </a:r>
            <a:r>
              <a:rPr lang="fr-FR" sz="1100" dirty="0" smtClean="0">
                <a:latin typeface="+mj-lt"/>
              </a:rPr>
              <a:t>: 1xNBLK</a:t>
            </a:r>
            <a:endParaRPr lang="fr-FR" sz="11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65447" y="614398"/>
            <a:ext cx="965361" cy="76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9087326" y="785860"/>
            <a:ext cx="42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6869383" y="485962"/>
            <a:ext cx="3027470" cy="887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7649138" y="202385"/>
            <a:ext cx="1597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+mj-lt"/>
              </a:rPr>
              <a:t>BRLX</a:t>
            </a:r>
            <a:endParaRPr lang="fr-FR" sz="1400" dirty="0">
              <a:latin typeface="+mj-lt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67201" y="838907"/>
            <a:ext cx="3158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u="sng" dirty="0" err="1" smtClean="0">
                <a:latin typeface="+mj-lt"/>
              </a:rPr>
              <a:t>Example</a:t>
            </a:r>
            <a:r>
              <a:rPr lang="fr-FR" sz="1400" u="sng" dirty="0" smtClean="0">
                <a:latin typeface="+mj-lt"/>
              </a:rPr>
              <a:t> input/output </a:t>
            </a:r>
            <a:r>
              <a:rPr lang="fr-FR" sz="1400" u="sng" dirty="0" err="1" smtClean="0">
                <a:latin typeface="+mj-lt"/>
              </a:rPr>
              <a:t>with</a:t>
            </a:r>
            <a:r>
              <a:rPr lang="fr-FR" sz="1400" u="sng" dirty="0" smtClean="0">
                <a:latin typeface="+mj-lt"/>
              </a:rPr>
              <a:t> Zone </a:t>
            </a:r>
            <a:r>
              <a:rPr lang="fr-FR" sz="1400" u="sng" dirty="0" err="1" smtClean="0">
                <a:latin typeface="+mj-lt"/>
              </a:rPr>
              <a:t>object</a:t>
            </a:r>
            <a:r>
              <a:rPr lang="fr-FR" sz="1400" u="sng" dirty="0" smtClean="0">
                <a:latin typeface="+mj-lt"/>
              </a:rPr>
              <a:t>:</a:t>
            </a:r>
            <a:endParaRPr lang="fr-FR" sz="1400" u="sng" dirty="0">
              <a:latin typeface="+mj-lt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5098274" y="730546"/>
            <a:ext cx="1597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+mj-lt"/>
              </a:rPr>
              <a:t>getProcessData</a:t>
            </a:r>
            <a:r>
              <a:rPr lang="fr-FR" sz="1200" dirty="0" smtClean="0">
                <a:latin typeface="+mj-lt"/>
              </a:rPr>
              <a:t>()</a:t>
            </a:r>
            <a:endParaRPr lang="fr-FR" sz="1200" dirty="0">
              <a:latin typeface="+mj-lt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7004682" y="1619534"/>
            <a:ext cx="3842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Data_formated</a:t>
            </a:r>
            <a:r>
              <a:rPr lang="fr-FR" sz="1600" dirty="0" smtClean="0"/>
              <a:t>: </a:t>
            </a:r>
            <a:r>
              <a:rPr lang="fr-FR" sz="1400" dirty="0" smtClean="0"/>
              <a:t>1 x BRLX </a:t>
            </a:r>
            <a:r>
              <a:rPr lang="fr-FR" sz="1400" dirty="0" err="1" smtClean="0"/>
              <a:t>array</a:t>
            </a:r>
            <a:r>
              <a:rPr lang="fr-FR" sz="1400" dirty="0" smtClean="0"/>
              <a:t> of </a:t>
            </a:r>
            <a:r>
              <a:rPr lang="fr-FR" sz="1400" dirty="0" err="1" smtClean="0"/>
              <a:t>struct</a:t>
            </a:r>
            <a:endParaRPr lang="fr-FR" sz="1400" dirty="0"/>
          </a:p>
        </p:txBody>
      </p:sp>
      <p:sp>
        <p:nvSpPr>
          <p:cNvPr id="28" name="ZoneTexte 27"/>
          <p:cNvSpPr txBox="1"/>
          <p:nvPr/>
        </p:nvSpPr>
        <p:spPr>
          <a:xfrm>
            <a:off x="7921938" y="610183"/>
            <a:ext cx="1004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+mj-lt"/>
              </a:rPr>
              <a:t>x: 1xNBLK</a:t>
            </a:r>
          </a:p>
          <a:p>
            <a:r>
              <a:rPr lang="fr-FR" sz="1100" dirty="0" smtClean="0">
                <a:latin typeface="+mj-lt"/>
              </a:rPr>
              <a:t>y: 1xNBLK</a:t>
            </a:r>
          </a:p>
          <a:p>
            <a:r>
              <a:rPr lang="fr-FR" sz="1100" dirty="0" err="1">
                <a:latin typeface="+mj-lt"/>
              </a:rPr>
              <a:t>d</a:t>
            </a:r>
            <a:r>
              <a:rPr lang="fr-FR" sz="1100" dirty="0" err="1" smtClean="0">
                <a:latin typeface="+mj-lt"/>
              </a:rPr>
              <a:t>y</a:t>
            </a:r>
            <a:r>
              <a:rPr lang="fr-FR" sz="1100" dirty="0" smtClean="0">
                <a:latin typeface="+mj-lt"/>
              </a:rPr>
              <a:t>: 1xNBLK</a:t>
            </a:r>
          </a:p>
          <a:p>
            <a:r>
              <a:rPr lang="fr-FR" sz="1100" dirty="0" err="1">
                <a:latin typeface="+mj-lt"/>
              </a:rPr>
              <a:t>m</a:t>
            </a:r>
            <a:r>
              <a:rPr lang="fr-FR" sz="1100" dirty="0" err="1" smtClean="0">
                <a:latin typeface="+mj-lt"/>
              </a:rPr>
              <a:t>ask</a:t>
            </a:r>
            <a:r>
              <a:rPr lang="fr-FR" sz="1100" dirty="0" smtClean="0">
                <a:latin typeface="+mj-lt"/>
              </a:rPr>
              <a:t>: 1xNBLK</a:t>
            </a:r>
            <a:endParaRPr lang="fr-FR" sz="1100" dirty="0"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507328" y="610183"/>
            <a:ext cx="965361" cy="76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4083809" y="2708019"/>
            <a:ext cx="879996" cy="105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  <a:r>
              <a:rPr lang="fr-FR" dirty="0" smtClean="0"/>
              <a:t>ata </a:t>
            </a:r>
            <a:r>
              <a:rPr lang="fr-FR" sz="900" dirty="0" smtClean="0"/>
              <a:t>(</a:t>
            </a:r>
            <a:r>
              <a:rPr lang="fr-FR" sz="900" dirty="0" err="1" smtClean="0"/>
              <a:t>x,y,dy</a:t>
            </a:r>
            <a:r>
              <a:rPr lang="fr-FR" sz="900" dirty="0" smtClean="0"/>
              <a:t>, </a:t>
            </a:r>
            <a:r>
              <a:rPr lang="fr-FR" sz="900" dirty="0" err="1" smtClean="0"/>
              <a:t>mask</a:t>
            </a:r>
            <a:r>
              <a:rPr lang="fr-FR" sz="900" dirty="0"/>
              <a:t>)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3425691" y="3849568"/>
            <a:ext cx="2211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Dispersion: </a:t>
            </a:r>
            <a:r>
              <a:rPr lang="fr-FR" sz="1400" dirty="0" smtClean="0"/>
              <a:t>BRLX x 1</a:t>
            </a:r>
            <a:endParaRPr lang="fr-FR" sz="1400" dirty="0"/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5301814" y="3254177"/>
            <a:ext cx="1325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869383" y="2844432"/>
            <a:ext cx="976065" cy="76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6830724" y="2828419"/>
            <a:ext cx="1004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+mj-lt"/>
              </a:rPr>
              <a:t>x: 1xBRLX</a:t>
            </a:r>
          </a:p>
          <a:p>
            <a:r>
              <a:rPr lang="fr-FR" sz="1100" dirty="0" smtClean="0">
                <a:latin typeface="+mj-lt"/>
              </a:rPr>
              <a:t>y: 1xBRLX</a:t>
            </a:r>
          </a:p>
          <a:p>
            <a:r>
              <a:rPr lang="fr-FR" sz="1100" dirty="0" err="1">
                <a:latin typeface="+mj-lt"/>
              </a:rPr>
              <a:t>d</a:t>
            </a:r>
            <a:r>
              <a:rPr lang="fr-FR" sz="1100" dirty="0" err="1" smtClean="0">
                <a:latin typeface="+mj-lt"/>
              </a:rPr>
              <a:t>y</a:t>
            </a:r>
            <a:r>
              <a:rPr lang="fr-FR" sz="1100" dirty="0" smtClean="0">
                <a:latin typeface="+mj-lt"/>
              </a:rPr>
              <a:t>: 1xBRLX</a:t>
            </a:r>
          </a:p>
          <a:p>
            <a:r>
              <a:rPr lang="fr-FR" sz="1100" dirty="0" err="1">
                <a:latin typeface="+mj-lt"/>
              </a:rPr>
              <a:t>m</a:t>
            </a:r>
            <a:r>
              <a:rPr lang="fr-FR" sz="1100" dirty="0" err="1" smtClean="0">
                <a:latin typeface="+mj-lt"/>
              </a:rPr>
              <a:t>ask</a:t>
            </a:r>
            <a:r>
              <a:rPr lang="fr-FR" sz="1100" dirty="0" smtClean="0">
                <a:latin typeface="+mj-lt"/>
              </a:rPr>
              <a:t>: 1xBRLX</a:t>
            </a:r>
            <a:endParaRPr lang="fr-FR" sz="1100" dirty="0">
              <a:latin typeface="+mj-lt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263641" y="3077449"/>
            <a:ext cx="347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u="sng" dirty="0" err="1" smtClean="0">
                <a:latin typeface="+mj-lt"/>
              </a:rPr>
              <a:t>Example</a:t>
            </a:r>
            <a:r>
              <a:rPr lang="fr-FR" sz="1400" u="sng" dirty="0" smtClean="0">
                <a:latin typeface="+mj-lt"/>
              </a:rPr>
              <a:t> input/output </a:t>
            </a:r>
            <a:r>
              <a:rPr lang="fr-FR" sz="1400" u="sng" dirty="0" err="1" smtClean="0">
                <a:latin typeface="+mj-lt"/>
              </a:rPr>
              <a:t>with</a:t>
            </a:r>
            <a:r>
              <a:rPr lang="fr-FR" sz="1400" u="sng" dirty="0" smtClean="0">
                <a:latin typeface="+mj-lt"/>
              </a:rPr>
              <a:t> Dispersion </a:t>
            </a:r>
            <a:r>
              <a:rPr lang="fr-FR" sz="1400" u="sng" dirty="0" err="1" smtClean="0">
                <a:latin typeface="+mj-lt"/>
              </a:rPr>
              <a:t>object</a:t>
            </a:r>
            <a:r>
              <a:rPr lang="fr-FR" sz="1400" u="sng" dirty="0" smtClean="0">
                <a:latin typeface="+mj-lt"/>
              </a:rPr>
              <a:t>:</a:t>
            </a:r>
            <a:endParaRPr lang="fr-FR" sz="1400" u="sng" dirty="0">
              <a:latin typeface="+mj-lt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5098274" y="2960580"/>
            <a:ext cx="1597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+mj-lt"/>
              </a:rPr>
              <a:t>getProcessData</a:t>
            </a:r>
            <a:r>
              <a:rPr lang="fr-FR" sz="1200" dirty="0" smtClean="0">
                <a:latin typeface="+mj-lt"/>
              </a:rPr>
              <a:t>()</a:t>
            </a:r>
            <a:endParaRPr lang="fr-FR" sz="1200" dirty="0">
              <a:latin typeface="+mj-lt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5832830" y="3849568"/>
            <a:ext cx="3842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Data_formated</a:t>
            </a:r>
            <a:r>
              <a:rPr lang="fr-FR" sz="1600" dirty="0" smtClean="0"/>
              <a:t>: </a:t>
            </a:r>
            <a:r>
              <a:rPr lang="fr-FR" sz="1400" dirty="0" smtClean="0"/>
              <a:t>1 x 1 </a:t>
            </a:r>
            <a:r>
              <a:rPr lang="fr-FR" sz="1400" dirty="0" err="1" smtClean="0"/>
              <a:t>array</a:t>
            </a:r>
            <a:r>
              <a:rPr lang="fr-FR" sz="1400" dirty="0" smtClean="0"/>
              <a:t> of </a:t>
            </a:r>
            <a:r>
              <a:rPr lang="fr-FR" sz="1400" dirty="0" err="1" smtClean="0"/>
              <a:t>struct</a:t>
            </a:r>
            <a:endParaRPr lang="fr-FR" sz="1400" dirty="0"/>
          </a:p>
        </p:txBody>
      </p:sp>
      <p:sp>
        <p:nvSpPr>
          <p:cNvPr id="45" name="ZoneTexte 44"/>
          <p:cNvSpPr txBox="1"/>
          <p:nvPr/>
        </p:nvSpPr>
        <p:spPr>
          <a:xfrm>
            <a:off x="330651" y="4615445"/>
            <a:ext cx="763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Question: </a:t>
            </a:r>
            <a:r>
              <a:rPr lang="fr-F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Why</a:t>
            </a:r>
            <a:r>
              <a:rPr lang="fr-F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formating</a:t>
            </a:r>
            <a:r>
              <a:rPr lang="fr-F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input in </a:t>
            </a:r>
            <a:r>
              <a:rPr lang="fr-F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this</a:t>
            </a:r>
            <a:r>
              <a:rPr lang="fr-F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way</a:t>
            </a:r>
            <a:r>
              <a:rPr lang="fr-F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?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330651" y="5276706"/>
            <a:ext cx="9059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The </a:t>
            </a:r>
            <a:r>
              <a:rPr lang="fr-FR" sz="1400" dirty="0" err="1" smtClean="0"/>
              <a:t>function</a:t>
            </a:r>
            <a:r>
              <a:rPr lang="fr-FR" sz="1400" dirty="0" smtClean="0"/>
              <a:t> </a:t>
            </a:r>
            <a:r>
              <a:rPr lang="fr-FR" sz="1400" dirty="0" err="1" smtClean="0"/>
              <a:t>applyProcess</a:t>
            </a:r>
            <a:r>
              <a:rPr lang="fr-FR" sz="1400" dirty="0" smtClean="0"/>
              <a:t>()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called</a:t>
            </a:r>
            <a:r>
              <a:rPr lang="fr-FR" sz="1400" dirty="0" smtClean="0"/>
              <a:t> </a:t>
            </a:r>
            <a:r>
              <a:rPr lang="fr-FR" sz="1400" dirty="0" err="1" smtClean="0"/>
              <a:t>through</a:t>
            </a:r>
            <a:r>
              <a:rPr lang="fr-FR" sz="1400" dirty="0" smtClean="0"/>
              <a:t> </a:t>
            </a:r>
            <a:r>
              <a:rPr lang="fr-FR" sz="1400" dirty="0" err="1" smtClean="0"/>
              <a:t>arrayfun</a:t>
            </a:r>
            <a:r>
              <a:rPr lang="fr-FR" sz="1400" dirty="0" smtClean="0"/>
              <a:t>(@</a:t>
            </a:r>
            <a:r>
              <a:rPr lang="fr-FR" sz="1400" dirty="0" err="1" smtClean="0"/>
              <a:t>applyProcess</a:t>
            </a:r>
            <a:r>
              <a:rPr lang="fr-FR" sz="1400" dirty="0" smtClean="0"/>
              <a:t>, </a:t>
            </a:r>
            <a:r>
              <a:rPr lang="fr-FR" sz="1400" dirty="0" err="1" smtClean="0"/>
              <a:t>this</a:t>
            </a:r>
            <a:r>
              <a:rPr lang="fr-FR" sz="1400" dirty="0" smtClean="0"/>
              <a:t>, </a:t>
            </a:r>
            <a:r>
              <a:rPr lang="fr-FR" sz="1400" dirty="0" err="1" smtClean="0"/>
              <a:t>data_formated</a:t>
            </a:r>
            <a:r>
              <a:rPr lang="fr-FR" sz="1400" dirty="0" smtClean="0"/>
              <a:t>) </a:t>
            </a:r>
            <a:r>
              <a:rPr lang="fr-FR" sz="1400" dirty="0" err="1" smtClean="0"/>
              <a:t>allowing</a:t>
            </a:r>
            <a:r>
              <a:rPr lang="fr-FR" sz="1400" dirty="0" smtClean="0"/>
              <a:t> to </a:t>
            </a:r>
            <a:r>
              <a:rPr lang="fr-FR" sz="1400" dirty="0" err="1" smtClean="0"/>
              <a:t>send</a:t>
            </a:r>
            <a:r>
              <a:rPr lang="fr-FR" sz="1400" dirty="0" smtClean="0"/>
              <a:t> data bloc by bloc, zone by zone,…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The </a:t>
            </a:r>
            <a:r>
              <a:rPr lang="fr-FR" sz="1400" dirty="0" err="1" smtClean="0"/>
              <a:t>returned</a:t>
            </a:r>
            <a:r>
              <a:rPr lang="fr-FR" sz="1400" dirty="0" smtClean="0"/>
              <a:t> </a:t>
            </a:r>
            <a:r>
              <a:rPr lang="fr-FR" sz="1400" dirty="0" err="1" smtClean="0"/>
              <a:t>object</a:t>
            </a:r>
            <a:r>
              <a:rPr lang="fr-FR" sz="1400" dirty="0" smtClean="0"/>
              <a:t> </a:t>
            </a:r>
            <a:r>
              <a:rPr lang="fr-FR" sz="1400" dirty="0" err="1" smtClean="0"/>
              <a:t>will</a:t>
            </a:r>
            <a:r>
              <a:rPr lang="fr-FR" sz="1400" dirty="0" smtClean="0"/>
              <a:t> </a:t>
            </a:r>
            <a:r>
              <a:rPr lang="fr-FR" sz="1400" dirty="0" err="1" smtClean="0"/>
              <a:t>be</a:t>
            </a:r>
            <a:r>
              <a:rPr lang="fr-FR" sz="1400" dirty="0" smtClean="0"/>
              <a:t> a </a:t>
            </a:r>
            <a:r>
              <a:rPr lang="fr-FR" sz="1400" dirty="0" err="1" smtClean="0"/>
              <a:t>cell</a:t>
            </a:r>
            <a:r>
              <a:rPr lang="fr-FR" sz="1400" dirty="0" smtClean="0"/>
              <a:t> </a:t>
            </a:r>
            <a:r>
              <a:rPr lang="fr-FR" sz="1400" dirty="0" err="1" smtClean="0"/>
              <a:t>array</a:t>
            </a:r>
            <a:r>
              <a:rPr lang="fr-FR" sz="1400" dirty="0" smtClean="0"/>
              <a:t> of </a:t>
            </a:r>
            <a:r>
              <a:rPr lang="fr-FR" sz="1400" dirty="0" err="1" smtClean="0"/>
              <a:t>struct</a:t>
            </a:r>
            <a:r>
              <a:rPr lang="fr-FR" sz="1400" dirty="0" smtClean="0"/>
              <a:t> </a:t>
            </a:r>
            <a:r>
              <a:rPr lang="fr-FR" sz="1400" dirty="0" err="1" smtClean="0"/>
              <a:t>with</a:t>
            </a:r>
            <a:r>
              <a:rPr lang="fr-FR" sz="1400" dirty="0" smtClean="0"/>
              <a:t> the </a:t>
            </a:r>
            <a:r>
              <a:rPr lang="fr-FR" sz="1400" dirty="0" err="1" smtClean="0"/>
              <a:t>same</a:t>
            </a:r>
            <a:r>
              <a:rPr lang="fr-FR" sz="1400" dirty="0" smtClean="0"/>
              <a:t> dimension as the input: </a:t>
            </a:r>
            <a:r>
              <a:rPr lang="fr-FR" sz="1400" dirty="0" err="1" smtClean="0"/>
              <a:t>easy</a:t>
            </a:r>
            <a:r>
              <a:rPr lang="fr-FR" sz="1400" dirty="0" smtClean="0"/>
              <a:t> to </a:t>
            </a:r>
            <a:r>
              <a:rPr lang="fr-FR" sz="1400" dirty="0" err="1" smtClean="0"/>
              <a:t>re-format</a:t>
            </a:r>
            <a:r>
              <a:rPr lang="fr-FR" sz="14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34187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5620" y="696404"/>
            <a:ext cx="9469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 smtClean="0"/>
              <a:t>Easy</a:t>
            </a:r>
            <a:r>
              <a:rPr lang="fr-FR" sz="1400" dirty="0" smtClean="0"/>
              <a:t>! Just </a:t>
            </a:r>
            <a:r>
              <a:rPr lang="fr-FR" sz="1400" dirty="0" err="1" smtClean="0"/>
              <a:t>add</a:t>
            </a:r>
            <a:r>
              <a:rPr lang="fr-FR" sz="1400" dirty="0" smtClean="0"/>
              <a:t> a new </a:t>
            </a:r>
            <a:r>
              <a:rPr lang="fr-FR" sz="1400" dirty="0" err="1" smtClean="0"/>
              <a:t>property</a:t>
            </a:r>
            <a:r>
              <a:rPr lang="fr-FR" sz="1400" dirty="0" smtClean="0"/>
              <a:t> in </a:t>
            </a:r>
            <a:r>
              <a:rPr lang="fr-FR" sz="1400" dirty="0" err="1" smtClean="0"/>
              <a:t>your</a:t>
            </a:r>
            <a:r>
              <a:rPr lang="fr-FR" sz="1400" dirty="0" smtClean="0"/>
              <a:t> model (</a:t>
            </a:r>
            <a:r>
              <a:rPr lang="fr-FR" sz="1400" dirty="0" err="1" smtClean="0"/>
              <a:t>see</a:t>
            </a:r>
            <a:r>
              <a:rPr lang="fr-FR" sz="1400" dirty="0" smtClean="0"/>
              <a:t> </a:t>
            </a:r>
            <a:r>
              <a:rPr lang="fr-FR" sz="1400" dirty="0" err="1" smtClean="0"/>
              <a:t>fig</a:t>
            </a:r>
            <a:r>
              <a:rPr lang="fr-FR" sz="1400" dirty="0" smtClean="0"/>
              <a:t>) and </a:t>
            </a:r>
            <a:r>
              <a:rPr lang="fr-FR" sz="1400" dirty="0" err="1" smtClean="0"/>
              <a:t>add</a:t>
            </a:r>
            <a:r>
              <a:rPr lang="fr-FR" sz="1400" dirty="0" smtClean="0"/>
              <a:t> an option in </a:t>
            </a:r>
            <a:r>
              <a:rPr lang="fr-FR" sz="1400" dirty="0" err="1" smtClean="0"/>
              <a:t>getProcessData</a:t>
            </a:r>
            <a:r>
              <a:rPr lang="fr-FR" sz="1400" dirty="0" smtClean="0"/>
              <a:t>() to </a:t>
            </a:r>
            <a:r>
              <a:rPr lang="fr-FR" sz="1400" dirty="0" err="1" smtClean="0"/>
              <a:t>get</a:t>
            </a:r>
            <a:r>
              <a:rPr lang="fr-FR" sz="1400" dirty="0" smtClean="0"/>
              <a:t> all </a:t>
            </a:r>
            <a:r>
              <a:rPr lang="fr-FR" sz="1400" dirty="0" err="1" smtClean="0"/>
              <a:t>your</a:t>
            </a:r>
            <a:r>
              <a:rPr lang="fr-FR" sz="1400" dirty="0" smtClean="0"/>
              <a:t> data!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86431" y="239128"/>
            <a:ext cx="12240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Question: If I </a:t>
            </a:r>
            <a:r>
              <a:rPr lang="fr-FR" sz="1600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want</a:t>
            </a:r>
            <a:r>
              <a:rPr lang="fr-FR" sz="16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all </a:t>
            </a:r>
            <a:r>
              <a:rPr lang="fr-FR" sz="1600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my</a:t>
            </a:r>
            <a:r>
              <a:rPr lang="fr-FR" sz="16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Zone data at the </a:t>
            </a:r>
            <a:r>
              <a:rPr lang="fr-FR" sz="1600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same</a:t>
            </a:r>
            <a:r>
              <a:rPr lang="fr-FR" sz="16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time </a:t>
            </a:r>
            <a:r>
              <a:rPr lang="fr-FR" sz="1600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instead</a:t>
            </a:r>
            <a:r>
              <a:rPr lang="fr-FR" sz="16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of zone by zone? (</a:t>
            </a:r>
            <a:r>
              <a:rPr lang="fr-FR" sz="1600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Actually</a:t>
            </a:r>
            <a:r>
              <a:rPr lang="fr-FR" sz="16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for 99% of the </a:t>
            </a:r>
            <a:r>
              <a:rPr lang="fr-FR" sz="1600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process</a:t>
            </a:r>
            <a:r>
              <a:rPr lang="fr-FR" sz="16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fr-FR" sz="1600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you</a:t>
            </a:r>
            <a:r>
              <a:rPr lang="fr-FR" sz="16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dont but…</a:t>
            </a:r>
            <a:r>
              <a:rPr lang="fr-FR" sz="1600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anyway</a:t>
            </a:r>
            <a:r>
              <a:rPr lang="fr-FR" sz="16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!) </a:t>
            </a:r>
            <a:endParaRPr lang="fr-FR" sz="1600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96437" y="1312254"/>
            <a:ext cx="879996" cy="105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</a:t>
            </a:r>
            <a:r>
              <a:rPr lang="fr-FR" dirty="0" smtClean="0"/>
              <a:t>ata </a:t>
            </a:r>
            <a:r>
              <a:rPr lang="fr-FR" sz="900" dirty="0" smtClean="0"/>
              <a:t>(</a:t>
            </a:r>
            <a:r>
              <a:rPr lang="fr-FR" sz="900" dirty="0" err="1" smtClean="0"/>
              <a:t>x,y,dy</a:t>
            </a:r>
            <a:r>
              <a:rPr lang="fr-FR" sz="900" dirty="0" smtClean="0"/>
              <a:t>, </a:t>
            </a:r>
            <a:r>
              <a:rPr lang="fr-FR" sz="900" dirty="0" err="1" smtClean="0"/>
              <a:t>mask</a:t>
            </a:r>
            <a:r>
              <a:rPr lang="fr-FR" sz="900" dirty="0"/>
              <a:t>)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448179" y="2453803"/>
            <a:ext cx="2725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Zone: </a:t>
            </a:r>
            <a:r>
              <a:rPr lang="fr-FR" sz="1400" dirty="0" smtClean="0"/>
              <a:t>NBLK x BRLX</a:t>
            </a:r>
            <a:endParaRPr lang="fr-FR" sz="1400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5014442" y="1858412"/>
            <a:ext cx="13257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582011" y="1448667"/>
            <a:ext cx="1174675" cy="765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6543351" y="1432654"/>
            <a:ext cx="12133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+mj-lt"/>
              </a:rPr>
              <a:t>x: </a:t>
            </a:r>
            <a:r>
              <a:rPr lang="fr-FR" sz="1100" dirty="0" err="1" smtClean="0">
                <a:latin typeface="+mj-lt"/>
              </a:rPr>
              <a:t>NBLKxBRLX</a:t>
            </a:r>
            <a:endParaRPr lang="fr-FR" sz="1100" dirty="0" smtClean="0">
              <a:latin typeface="+mj-lt"/>
            </a:endParaRPr>
          </a:p>
          <a:p>
            <a:r>
              <a:rPr lang="fr-FR" sz="1100" dirty="0" smtClean="0">
                <a:latin typeface="+mj-lt"/>
              </a:rPr>
              <a:t>y: </a:t>
            </a:r>
            <a:r>
              <a:rPr lang="fr-FR" sz="1100" dirty="0" err="1" smtClean="0">
                <a:latin typeface="+mj-lt"/>
              </a:rPr>
              <a:t>NBLKxBRLX</a:t>
            </a:r>
            <a:endParaRPr lang="fr-FR" sz="1100" dirty="0" smtClean="0">
              <a:latin typeface="+mj-lt"/>
            </a:endParaRPr>
          </a:p>
          <a:p>
            <a:r>
              <a:rPr lang="fr-FR" sz="1100" dirty="0" err="1">
                <a:latin typeface="+mj-lt"/>
              </a:rPr>
              <a:t>d</a:t>
            </a:r>
            <a:r>
              <a:rPr lang="fr-FR" sz="1100" dirty="0" err="1" smtClean="0">
                <a:latin typeface="+mj-lt"/>
              </a:rPr>
              <a:t>y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 err="1" smtClean="0">
                <a:latin typeface="+mj-lt"/>
              </a:rPr>
              <a:t>NBLKxBRLX</a:t>
            </a:r>
            <a:endParaRPr lang="fr-FR" sz="1100" dirty="0" smtClean="0">
              <a:latin typeface="+mj-lt"/>
            </a:endParaRPr>
          </a:p>
          <a:p>
            <a:r>
              <a:rPr lang="fr-FR" sz="1100" dirty="0" err="1">
                <a:latin typeface="+mj-lt"/>
              </a:rPr>
              <a:t>m</a:t>
            </a:r>
            <a:r>
              <a:rPr lang="fr-FR" sz="1100" dirty="0" err="1" smtClean="0">
                <a:latin typeface="+mj-lt"/>
              </a:rPr>
              <a:t>ask</a:t>
            </a:r>
            <a:r>
              <a:rPr lang="fr-FR" sz="1100" dirty="0" smtClean="0">
                <a:latin typeface="+mj-lt"/>
              </a:rPr>
              <a:t>: </a:t>
            </a:r>
            <a:r>
              <a:rPr lang="fr-FR" sz="1100" dirty="0" err="1" smtClean="0">
                <a:latin typeface="+mj-lt"/>
              </a:rPr>
              <a:t>NBLKxBRLX</a:t>
            </a:r>
            <a:endParaRPr lang="fr-FR" sz="1100" dirty="0">
              <a:latin typeface="+mj-lt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86431" y="1140890"/>
            <a:ext cx="3688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u="sng" dirty="0" err="1" smtClean="0">
                <a:latin typeface="+mj-lt"/>
              </a:rPr>
              <a:t>Example</a:t>
            </a:r>
            <a:r>
              <a:rPr lang="fr-FR" sz="1400" u="sng" dirty="0" smtClean="0">
                <a:latin typeface="+mj-lt"/>
              </a:rPr>
              <a:t> </a:t>
            </a:r>
            <a:r>
              <a:rPr lang="fr-FR" sz="1400" u="sng" dirty="0" err="1" smtClean="0">
                <a:latin typeface="+mj-lt"/>
              </a:rPr>
              <a:t>with</a:t>
            </a:r>
            <a:r>
              <a:rPr lang="fr-FR" sz="1400" u="sng" dirty="0" smtClean="0">
                <a:latin typeface="+mj-lt"/>
              </a:rPr>
              <a:t> the </a:t>
            </a:r>
            <a:r>
              <a:rPr lang="fr-FR" sz="1400" u="sng" dirty="0" err="1" smtClean="0">
                <a:latin typeface="+mj-lt"/>
              </a:rPr>
              <a:t>wanted</a:t>
            </a:r>
            <a:r>
              <a:rPr lang="fr-FR" sz="1400" u="sng" dirty="0" smtClean="0">
                <a:latin typeface="+mj-lt"/>
              </a:rPr>
              <a:t> </a:t>
            </a:r>
            <a:r>
              <a:rPr lang="fr-FR" sz="1400" u="sng" dirty="0" err="1" smtClean="0">
                <a:latin typeface="+mj-lt"/>
              </a:rPr>
              <a:t>modified</a:t>
            </a:r>
            <a:r>
              <a:rPr lang="fr-FR" sz="1400" u="sng" dirty="0" smtClean="0">
                <a:latin typeface="+mj-lt"/>
              </a:rPr>
              <a:t> Zone </a:t>
            </a:r>
            <a:r>
              <a:rPr lang="fr-FR" sz="1400" u="sng" dirty="0" err="1" smtClean="0">
                <a:latin typeface="+mj-lt"/>
              </a:rPr>
              <a:t>object</a:t>
            </a:r>
            <a:r>
              <a:rPr lang="fr-FR" sz="1400" u="sng" dirty="0" smtClean="0">
                <a:latin typeface="+mj-lt"/>
              </a:rPr>
              <a:t>:</a:t>
            </a:r>
            <a:endParaRPr lang="fr-FR" sz="1400" u="sng" dirty="0">
              <a:latin typeface="+mj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810902" y="1564815"/>
            <a:ext cx="1597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latin typeface="+mj-lt"/>
              </a:rPr>
              <a:t>getProcessData</a:t>
            </a:r>
            <a:r>
              <a:rPr lang="fr-FR" sz="1200" dirty="0" smtClean="0">
                <a:latin typeface="+mj-lt"/>
              </a:rPr>
              <a:t>()</a:t>
            </a:r>
            <a:endParaRPr lang="fr-FR" sz="1200" dirty="0">
              <a:latin typeface="+mj-lt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5545458" y="2439539"/>
            <a:ext cx="3842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Data_formated</a:t>
            </a:r>
            <a:r>
              <a:rPr lang="fr-FR" sz="1600" dirty="0" smtClean="0"/>
              <a:t>: </a:t>
            </a:r>
            <a:r>
              <a:rPr lang="fr-FR" sz="1400" dirty="0" smtClean="0"/>
              <a:t>1 x </a:t>
            </a:r>
            <a:r>
              <a:rPr lang="fr-FR" sz="1400" b="1" u="sng" dirty="0" smtClean="0"/>
              <a:t>1</a:t>
            </a:r>
            <a:r>
              <a:rPr lang="fr-FR" sz="1400" dirty="0" smtClean="0"/>
              <a:t> </a:t>
            </a:r>
            <a:r>
              <a:rPr lang="fr-FR" sz="1400" dirty="0" err="1" smtClean="0"/>
              <a:t>array</a:t>
            </a:r>
            <a:r>
              <a:rPr lang="fr-FR" sz="1400" dirty="0" smtClean="0"/>
              <a:t> of </a:t>
            </a:r>
            <a:r>
              <a:rPr lang="fr-FR" sz="1400" dirty="0" err="1" smtClean="0"/>
              <a:t>struct</a:t>
            </a:r>
            <a:endParaRPr lang="fr-FR" sz="1400" dirty="0"/>
          </a:p>
        </p:txBody>
      </p:sp>
      <p:sp>
        <p:nvSpPr>
          <p:cNvPr id="18" name="ZoneTexte 17"/>
          <p:cNvSpPr txBox="1"/>
          <p:nvPr/>
        </p:nvSpPr>
        <p:spPr>
          <a:xfrm>
            <a:off x="1326201" y="3068732"/>
            <a:ext cx="3688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u="sng" dirty="0" smtClean="0">
                <a:latin typeface="+mj-lt"/>
              </a:rPr>
              <a:t>How?:</a:t>
            </a:r>
            <a:endParaRPr lang="fr-FR" sz="1400" u="sng" dirty="0">
              <a:latin typeface="+mj-lt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238526" y="3058536"/>
            <a:ext cx="64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 smtClean="0"/>
              <a:t>ComplicatedModel</a:t>
            </a:r>
            <a:r>
              <a:rPr lang="fr-FR" sz="1400" b="1" dirty="0" smtClean="0"/>
              <a:t> &lt; </a:t>
            </a:r>
            <a:r>
              <a:rPr lang="fr-FR" sz="1400" b="1" dirty="0" err="1" smtClean="0"/>
              <a:t>ProcessDataUnit</a:t>
            </a:r>
            <a:r>
              <a:rPr lang="fr-FR" sz="1400" b="1" dirty="0" smtClean="0"/>
              <a:t> &amp; Zone2Disp </a:t>
            </a:r>
            <a:endParaRPr lang="fr-FR" sz="14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2316277" y="3451683"/>
            <a:ext cx="4092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p</a:t>
            </a:r>
            <a:r>
              <a:rPr lang="fr-FR" sz="1200" dirty="0" err="1" smtClean="0">
                <a:solidFill>
                  <a:schemeClr val="accent1"/>
                </a:solidFill>
              </a:rPr>
              <a:t>roperty</a:t>
            </a:r>
            <a:endParaRPr lang="fr-FR" sz="1200" dirty="0" smtClean="0">
              <a:solidFill>
                <a:schemeClr val="accent1"/>
              </a:solidFill>
            </a:endParaRPr>
          </a:p>
          <a:p>
            <a:r>
              <a:rPr lang="fr-FR" sz="1200" dirty="0" smtClean="0"/>
              <a:t>	</a:t>
            </a:r>
            <a:r>
              <a:rPr lang="fr-FR" sz="1200" dirty="0" err="1" smtClean="0"/>
              <a:t>ForceAllData</a:t>
            </a:r>
            <a:r>
              <a:rPr lang="fr-FR" sz="1200" dirty="0" smtClean="0"/>
              <a:t> = 1; % </a:t>
            </a:r>
            <a:r>
              <a:rPr lang="fr-FR" sz="1200" dirty="0" err="1" smtClean="0"/>
              <a:t>add</a:t>
            </a:r>
            <a:r>
              <a:rPr lang="fr-FR" sz="1200" dirty="0" smtClean="0"/>
              <a:t> new </a:t>
            </a:r>
            <a:r>
              <a:rPr lang="fr-FR" sz="1200" dirty="0" err="1" smtClean="0"/>
              <a:t>prop</a:t>
            </a:r>
            <a:endParaRPr lang="fr-FR" sz="1200" dirty="0" smtClean="0"/>
          </a:p>
          <a:p>
            <a:r>
              <a:rPr lang="fr-FR" sz="1200" dirty="0" smtClean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21" name="Plus 20"/>
          <p:cNvSpPr/>
          <p:nvPr/>
        </p:nvSpPr>
        <p:spPr>
          <a:xfrm>
            <a:off x="6915707" y="3451683"/>
            <a:ext cx="328472" cy="360281"/>
          </a:xfrm>
          <a:prstGeom prst="mathPlus">
            <a:avLst>
              <a:gd name="adj1" fmla="val 107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7466734" y="3039201"/>
            <a:ext cx="64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DataUnit2DataUnit</a:t>
            </a:r>
            <a:endParaRPr lang="fr-FR" sz="1400" b="1" dirty="0"/>
          </a:p>
        </p:txBody>
      </p:sp>
      <p:sp>
        <p:nvSpPr>
          <p:cNvPr id="23" name="ZoneTexte 22"/>
          <p:cNvSpPr txBox="1"/>
          <p:nvPr/>
        </p:nvSpPr>
        <p:spPr>
          <a:xfrm>
            <a:off x="7490161" y="3394429"/>
            <a:ext cx="4092606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chemeClr val="accent1"/>
                </a:solidFill>
              </a:rPr>
              <a:t>Methods</a:t>
            </a:r>
            <a:endParaRPr lang="fr-FR" sz="1200" dirty="0">
              <a:solidFill>
                <a:schemeClr val="accent1"/>
              </a:solidFill>
            </a:endParaRPr>
          </a:p>
          <a:p>
            <a:r>
              <a:rPr lang="fr-FR" sz="1200" dirty="0">
                <a:solidFill>
                  <a:schemeClr val="accent1"/>
                </a:solidFill>
              </a:rPr>
              <a:t> </a:t>
            </a:r>
            <a:r>
              <a:rPr lang="fr-FR" sz="1200" dirty="0" smtClean="0">
                <a:solidFill>
                  <a:schemeClr val="accent1"/>
                </a:solidFill>
              </a:rPr>
              <a:t>            </a:t>
            </a:r>
            <a:r>
              <a:rPr lang="fr-FR" sz="1200" dirty="0" err="1" smtClean="0">
                <a:solidFill>
                  <a:schemeClr val="accent1"/>
                </a:solidFill>
              </a:rPr>
              <a:t>function</a:t>
            </a:r>
            <a:r>
              <a:rPr lang="fr-FR" sz="1200" dirty="0" smtClean="0">
                <a:solidFill>
                  <a:schemeClr val="accent1"/>
                </a:solidFill>
              </a:rPr>
              <a:t> </a:t>
            </a:r>
            <a:r>
              <a:rPr lang="fr-FR" sz="1200" dirty="0" err="1" smtClean="0"/>
              <a:t>data_formated</a:t>
            </a:r>
            <a:r>
              <a:rPr lang="fr-FR" sz="1200" dirty="0" smtClean="0"/>
              <a:t> = </a:t>
            </a:r>
            <a:r>
              <a:rPr lang="fr-FR" sz="1200" dirty="0" err="1" smtClean="0"/>
              <a:t>getProcessData</a:t>
            </a:r>
            <a:r>
              <a:rPr lang="fr-FR" sz="1200" dirty="0" smtClean="0"/>
              <a:t>(</a:t>
            </a:r>
            <a:r>
              <a:rPr lang="fr-FR" sz="1200" dirty="0" err="1" smtClean="0"/>
              <a:t>parentObj</a:t>
            </a:r>
            <a:r>
              <a:rPr lang="fr-FR" sz="1200" dirty="0" smtClean="0"/>
              <a:t>)</a:t>
            </a:r>
          </a:p>
          <a:p>
            <a:r>
              <a:rPr lang="fr-FR" sz="1200" dirty="0"/>
              <a:t>	</a:t>
            </a:r>
            <a:r>
              <a:rPr lang="fr-FR" sz="1200" dirty="0" smtClean="0"/>
              <a:t>… % do </a:t>
            </a:r>
            <a:r>
              <a:rPr lang="fr-FR" sz="1200" dirty="0" err="1" smtClean="0"/>
              <a:t>things</a:t>
            </a:r>
            <a:endParaRPr lang="fr-FR" sz="1200" dirty="0" smtClean="0"/>
          </a:p>
          <a:p>
            <a:r>
              <a:rPr lang="fr-FR" sz="1200" dirty="0"/>
              <a:t>	</a:t>
            </a:r>
            <a:endParaRPr lang="fr-FR" sz="1200" dirty="0" smtClean="0"/>
          </a:p>
          <a:p>
            <a:r>
              <a:rPr lang="fr-FR" sz="1200" dirty="0"/>
              <a:t>	</a:t>
            </a:r>
            <a:r>
              <a:rPr lang="fr-FR" sz="1200" dirty="0" smtClean="0">
                <a:solidFill>
                  <a:schemeClr val="accent1"/>
                </a:solidFill>
              </a:rPr>
              <a:t>if</a:t>
            </a:r>
            <a:r>
              <a:rPr lang="fr-FR" sz="1200" dirty="0" smtClean="0"/>
              <a:t> </a:t>
            </a:r>
            <a:r>
              <a:rPr lang="fr-FR" sz="1200" dirty="0" err="1" smtClean="0"/>
              <a:t>any</a:t>
            </a:r>
            <a:r>
              <a:rPr lang="fr-FR" sz="1200" dirty="0" smtClean="0"/>
              <a:t>(</a:t>
            </a:r>
            <a:r>
              <a:rPr lang="fr-FR" sz="1200" dirty="0" err="1" smtClean="0"/>
              <a:t>strcmp</a:t>
            </a:r>
            <a:r>
              <a:rPr lang="fr-FR" sz="1200" dirty="0" smtClean="0"/>
              <a:t>(</a:t>
            </a:r>
            <a:r>
              <a:rPr lang="fr-FR" sz="1200" dirty="0" err="1" smtClean="0"/>
              <a:t>property</a:t>
            </a:r>
            <a:r>
              <a:rPr lang="fr-FR" sz="1200" dirty="0" smtClean="0"/>
              <a:t>(</a:t>
            </a:r>
            <a:r>
              <a:rPr lang="fr-FR" sz="1200" dirty="0" err="1" smtClean="0"/>
              <a:t>this</a:t>
            </a:r>
            <a:r>
              <a:rPr lang="fr-FR" sz="1200" dirty="0" smtClean="0"/>
              <a:t>),’</a:t>
            </a:r>
            <a:r>
              <a:rPr lang="fr-FR" sz="1200" dirty="0" err="1" smtClean="0"/>
              <a:t>ForceAllData</a:t>
            </a:r>
            <a:r>
              <a:rPr lang="fr-FR" sz="1200" dirty="0" smtClean="0"/>
              <a:t>’))</a:t>
            </a:r>
          </a:p>
          <a:p>
            <a:r>
              <a:rPr lang="fr-FR" sz="1200" dirty="0"/>
              <a:t>	</a:t>
            </a:r>
            <a:r>
              <a:rPr lang="fr-FR" sz="1200" dirty="0" smtClean="0"/>
              <a:t>	% do </a:t>
            </a:r>
            <a:r>
              <a:rPr lang="fr-FR" sz="1200" dirty="0" err="1" smtClean="0"/>
              <a:t>things</a:t>
            </a:r>
            <a:endParaRPr lang="fr-FR" sz="1200" dirty="0" smtClean="0"/>
          </a:p>
          <a:p>
            <a:r>
              <a:rPr lang="fr-FR" sz="1200" dirty="0"/>
              <a:t>	</a:t>
            </a:r>
            <a:r>
              <a:rPr lang="fr-FR" sz="1200" dirty="0" smtClean="0">
                <a:solidFill>
                  <a:schemeClr val="accent1"/>
                </a:solidFill>
              </a:rPr>
              <a:t>end</a:t>
            </a:r>
          </a:p>
          <a:p>
            <a:r>
              <a:rPr lang="fr-FR" sz="1200" dirty="0"/>
              <a:t>	</a:t>
            </a:r>
            <a:r>
              <a:rPr lang="fr-FR" sz="1200" dirty="0" smtClean="0"/>
              <a:t>… % do </a:t>
            </a:r>
            <a:r>
              <a:rPr lang="fr-FR" sz="1200" dirty="0" err="1" smtClean="0"/>
              <a:t>things</a:t>
            </a:r>
            <a:endParaRPr lang="fr-FR" sz="1200" dirty="0"/>
          </a:p>
          <a:p>
            <a:r>
              <a:rPr lang="fr-FR" sz="1200" dirty="0"/>
              <a:t> </a:t>
            </a:r>
            <a:r>
              <a:rPr lang="fr-FR" sz="1200" dirty="0" smtClean="0"/>
              <a:t>             </a:t>
            </a:r>
            <a:r>
              <a:rPr lang="fr-FR" sz="1200" dirty="0" smtClean="0">
                <a:solidFill>
                  <a:schemeClr val="accent1"/>
                </a:solidFill>
              </a:rPr>
              <a:t>end</a:t>
            </a:r>
          </a:p>
          <a:p>
            <a:r>
              <a:rPr lang="fr-FR" sz="1200" dirty="0" smtClean="0">
                <a:solidFill>
                  <a:schemeClr val="accent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061427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1473</Words>
  <Application>Microsoft Office PowerPoint</Application>
  <PresentationFormat>Grand écran</PresentationFormat>
  <Paragraphs>305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University of Aberdeen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Broche, Lionel</dc:creator>
  <cp:lastModifiedBy>Manu</cp:lastModifiedBy>
  <cp:revision>43</cp:revision>
  <dcterms:created xsi:type="dcterms:W3CDTF">2019-01-15T15:53:04Z</dcterms:created>
  <dcterms:modified xsi:type="dcterms:W3CDTF">2019-01-21T17:28:06Z</dcterms:modified>
</cp:coreProperties>
</file>