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20104100" cy="11309350"/>
  <p:embeddedFontLst>
    <p:embeddedFont>
      <p:font typeface="Caveat"/>
      <p:regular r:id="rId21"/>
      <p:bold r:id="rId22"/>
    </p:embeddedFont>
    <p:embeddedFont>
      <p:font typeface="Poppins"/>
      <p:regular r:id="rId23"/>
      <p:bold r:id="rId24"/>
      <p:italic r:id="rId25"/>
      <p:boldItalic r:id="rId26"/>
    </p:embeddedFont>
    <p:embeddedFont>
      <p:font typeface="Poppins Medium"/>
      <p:regular r:id="rId27"/>
      <p:bold r:id="rId28"/>
      <p:italic r:id="rId29"/>
      <p:boldItalic r:id="rId30"/>
    </p:embeddedFont>
    <p:embeddedFont>
      <p:font typeface="Poppins SemiBold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46">
          <p15:clr>
            <a:srgbClr val="A4A3A4"/>
          </p15:clr>
        </p15:guide>
        <p15:guide id="2" pos="463">
          <p15:clr>
            <a:srgbClr val="A4A3A4"/>
          </p15:clr>
        </p15:guide>
      </p15:sldGuideLst>
    </p:ext>
    <p:ext uri="GoogleSlidesCustomDataVersion2">
      <go:slidesCustomData xmlns:go="http://customooxmlschemas.google.com/" r:id="rId35" roundtripDataSignature="AMtx7mjEHazAe3QiiVuCXLraCxzi7MFr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B04789-3DD9-4361-A955-2F61E6B6EB2F}">
  <a:tblStyle styleId="{BAB04789-3DD9-4361-A955-2F61E6B6EB2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46" orient="horz"/>
        <p:guide pos="46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Caveat-bold.fntdata"/><Relationship Id="rId21" Type="http://schemas.openxmlformats.org/officeDocument/2006/relationships/font" Target="fonts/Caveat-regular.fntdata"/><Relationship Id="rId24" Type="http://schemas.openxmlformats.org/officeDocument/2006/relationships/font" Target="fonts/Poppins-bold.fntdata"/><Relationship Id="rId23" Type="http://schemas.openxmlformats.org/officeDocument/2006/relationships/font" Target="fonts/Poppi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oppins-boldItalic.fntdata"/><Relationship Id="rId25" Type="http://schemas.openxmlformats.org/officeDocument/2006/relationships/font" Target="fonts/Poppins-italic.fntdata"/><Relationship Id="rId28" Type="http://schemas.openxmlformats.org/officeDocument/2006/relationships/font" Target="fonts/PoppinsMedium-bold.fntdata"/><Relationship Id="rId27" Type="http://schemas.openxmlformats.org/officeDocument/2006/relationships/font" Target="fonts/PoppinsMedium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Medium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oppinsSemiBold-regular.fntdata"/><Relationship Id="rId30" Type="http://schemas.openxmlformats.org/officeDocument/2006/relationships/font" Target="fonts/PoppinsMedium-boldItalic.fntdata"/><Relationship Id="rId11" Type="http://schemas.openxmlformats.org/officeDocument/2006/relationships/slide" Target="slides/slide5.xml"/><Relationship Id="rId33" Type="http://schemas.openxmlformats.org/officeDocument/2006/relationships/font" Target="fonts/PoppinsSemiBold-italic.fntdata"/><Relationship Id="rId10" Type="http://schemas.openxmlformats.org/officeDocument/2006/relationships/slide" Target="slides/slide4.xml"/><Relationship Id="rId32" Type="http://schemas.openxmlformats.org/officeDocument/2006/relationships/font" Target="fonts/PoppinsSemiBold-bold.fntdata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PoppinsSemiBold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e54f9cb32_0_15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2e54f9cb32_0_15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12e54f9cb32_0_15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e8a1759df_0_73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13e8a1759df_0_73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13e8a1759df_0_73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db75d829e_0_4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13db75d829e_0_4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13db75d829e_0_4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db75d829e_0_22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13db75d829e_0_22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13db75d829e_0_22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db75d829e_0_15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13db75d829e_0_15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g13db75d829e_0_15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4acbef9f1_0_0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254acbef9f1_0_0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g254acbef9f1_0_0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e8a1759df_0_0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3e8a1759df_0_0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13e8a1759df_0_0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e8a1759df_0_6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3e8a1759df_0_6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13e8a1759df_0_6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434b961b2_0_0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e434b961b2_0_0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1e434b961b2_0_0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434b961b2_0_13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e434b961b2_0_13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1e434b961b2_0_13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434b961b2_0_21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1e434b961b2_0_21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1e434b961b2_0_21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434b961b2_0_27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e434b961b2_0_27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1e434b961b2_0_27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e8a1759df_0_64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13e8a1759df_0_64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13e8a1759df_0_64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e8a1759df_0_12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13e8a1759df_0_12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g13e8a1759df_0_12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V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+ titre" showMasterSp="0">
  <p:cSld name="Logo + titre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1"/>
          <p:cNvSpPr/>
          <p:nvPr/>
        </p:nvSpPr>
        <p:spPr>
          <a:xfrm>
            <a:off x="0" y="0"/>
            <a:ext cx="12191993" cy="685751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2"/>
              <a:buFont typeface="Arial"/>
              <a:buNone/>
            </a:pPr>
            <a:r>
              <a:t/>
            </a:r>
            <a:endParaRPr b="0" i="0" sz="66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61"/>
          <p:cNvSpPr/>
          <p:nvPr/>
        </p:nvSpPr>
        <p:spPr>
          <a:xfrm>
            <a:off x="4090657" y="3014648"/>
            <a:ext cx="2535834" cy="6987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2"/>
              <a:buFont typeface="Arial"/>
              <a:buNone/>
            </a:pPr>
            <a:r>
              <a:t/>
            </a:r>
            <a:endParaRPr b="0" i="0" sz="66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61"/>
          <p:cNvSpPr/>
          <p:nvPr/>
        </p:nvSpPr>
        <p:spPr>
          <a:xfrm>
            <a:off x="6660070" y="3133772"/>
            <a:ext cx="1441272" cy="59045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2"/>
              <a:buFont typeface="Arial"/>
              <a:buNone/>
            </a:pPr>
            <a:r>
              <a:t/>
            </a:r>
            <a:endParaRPr b="0" i="0" sz="66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61"/>
          <p:cNvSpPr/>
          <p:nvPr/>
        </p:nvSpPr>
        <p:spPr>
          <a:xfrm>
            <a:off x="3580909" y="3983493"/>
            <a:ext cx="1020035" cy="25414"/>
          </a:xfrm>
          <a:custGeom>
            <a:rect b="b" l="l" r="r" t="t"/>
            <a:pathLst>
              <a:path extrusionOk="0" h="41909" w="1682115">
                <a:moveTo>
                  <a:pt x="1681676" y="0"/>
                </a:moveTo>
                <a:lnTo>
                  <a:pt x="0" y="0"/>
                </a:lnTo>
                <a:lnTo>
                  <a:pt x="0" y="41799"/>
                </a:lnTo>
                <a:lnTo>
                  <a:pt x="1681676" y="41799"/>
                </a:lnTo>
                <a:lnTo>
                  <a:pt x="16816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2"/>
              <a:buFont typeface="Arial"/>
              <a:buNone/>
            </a:pPr>
            <a:r>
              <a:t/>
            </a:r>
            <a:endParaRPr b="0" i="0" sz="66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61"/>
          <p:cNvSpPr txBox="1"/>
          <p:nvPr>
            <p:ph idx="1" type="body"/>
          </p:nvPr>
        </p:nvSpPr>
        <p:spPr>
          <a:xfrm>
            <a:off x="4094162" y="4139523"/>
            <a:ext cx="4287838" cy="2800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2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">
  <p:cSld name="Titr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2"/>
          <p:cNvSpPr/>
          <p:nvPr/>
        </p:nvSpPr>
        <p:spPr>
          <a:xfrm>
            <a:off x="11166022" y="319441"/>
            <a:ext cx="788316" cy="14044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9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62"/>
          <p:cNvSpPr/>
          <p:nvPr/>
        </p:nvSpPr>
        <p:spPr>
          <a:xfrm>
            <a:off x="0" y="0"/>
            <a:ext cx="12191993" cy="6857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2"/>
              <a:buFont typeface="Arial"/>
              <a:buNone/>
            </a:pPr>
            <a:r>
              <a:t/>
            </a:r>
            <a:endParaRPr b="0" i="0" sz="66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62"/>
          <p:cNvSpPr/>
          <p:nvPr/>
        </p:nvSpPr>
        <p:spPr>
          <a:xfrm>
            <a:off x="11074400" y="228583"/>
            <a:ext cx="788987" cy="14080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2"/>
              <a:buFont typeface="Arial"/>
              <a:buNone/>
            </a:pPr>
            <a:r>
              <a:t/>
            </a:r>
            <a:endParaRPr b="0" i="0" sz="66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62"/>
          <p:cNvSpPr/>
          <p:nvPr/>
        </p:nvSpPr>
        <p:spPr>
          <a:xfrm>
            <a:off x="3580909" y="3983493"/>
            <a:ext cx="1020035" cy="25414"/>
          </a:xfrm>
          <a:custGeom>
            <a:rect b="b" l="l" r="r" t="t"/>
            <a:pathLst>
              <a:path extrusionOk="0" h="41909" w="1682115">
                <a:moveTo>
                  <a:pt x="1681676" y="0"/>
                </a:moveTo>
                <a:lnTo>
                  <a:pt x="0" y="0"/>
                </a:lnTo>
                <a:lnTo>
                  <a:pt x="0" y="41799"/>
                </a:lnTo>
                <a:lnTo>
                  <a:pt x="1681676" y="41799"/>
                </a:lnTo>
                <a:lnTo>
                  <a:pt x="16816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2"/>
              <a:buFont typeface="Arial"/>
              <a:buNone/>
            </a:pPr>
            <a:r>
              <a:t/>
            </a:r>
            <a:endParaRPr b="0" i="0" sz="66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62"/>
          <p:cNvSpPr txBox="1"/>
          <p:nvPr>
            <p:ph idx="1" type="body"/>
          </p:nvPr>
        </p:nvSpPr>
        <p:spPr>
          <a:xfrm>
            <a:off x="4039200" y="2890800"/>
            <a:ext cx="35856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2"/>
          <p:cNvSpPr txBox="1"/>
          <p:nvPr>
            <p:ph idx="2" type="body"/>
          </p:nvPr>
        </p:nvSpPr>
        <p:spPr>
          <a:xfrm>
            <a:off x="4094162" y="4139523"/>
            <a:ext cx="4287838" cy="2800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2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exte_Seul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3"/>
          <p:cNvSpPr/>
          <p:nvPr/>
        </p:nvSpPr>
        <p:spPr>
          <a:xfrm>
            <a:off x="11166022" y="319441"/>
            <a:ext cx="788316" cy="14044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9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3"/>
          <p:cNvSpPr txBox="1"/>
          <p:nvPr>
            <p:ph idx="1" type="body"/>
          </p:nvPr>
        </p:nvSpPr>
        <p:spPr>
          <a:xfrm>
            <a:off x="770400" y="685800"/>
            <a:ext cx="10771200" cy="57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>
                <a:solidFill>
                  <a:srgbClr val="154A9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>
                <a:solidFill>
                  <a:srgbClr val="154A9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>
                <a:solidFill>
                  <a:srgbClr val="154A9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>
                <a:solidFill>
                  <a:srgbClr val="154A9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>
                <a:solidFill>
                  <a:srgbClr val="154A9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et contenu 1" showMasterSp="0">
  <p:cSld name="Image et contenu 1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4"/>
          <p:cNvSpPr/>
          <p:nvPr>
            <p:ph idx="2" type="pic"/>
          </p:nvPr>
        </p:nvSpPr>
        <p:spPr>
          <a:xfrm>
            <a:off x="0" y="0"/>
            <a:ext cx="809625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64"/>
          <p:cNvSpPr txBox="1"/>
          <p:nvPr>
            <p:ph idx="1" type="body"/>
          </p:nvPr>
        </p:nvSpPr>
        <p:spPr>
          <a:xfrm>
            <a:off x="8323755" y="2387768"/>
            <a:ext cx="3409986" cy="1343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55">
                <a:solidFill>
                  <a:srgbClr val="154A9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55">
                <a:solidFill>
                  <a:srgbClr val="154A9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55">
                <a:solidFill>
                  <a:srgbClr val="154A9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55">
                <a:solidFill>
                  <a:srgbClr val="154A9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55">
                <a:solidFill>
                  <a:srgbClr val="154A9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4"/>
          <p:cNvSpPr/>
          <p:nvPr/>
        </p:nvSpPr>
        <p:spPr>
          <a:xfrm>
            <a:off x="8096250" y="5287381"/>
            <a:ext cx="4095750" cy="1570619"/>
          </a:xfrm>
          <a:prstGeom prst="rect">
            <a:avLst/>
          </a:prstGeom>
          <a:gradFill>
            <a:gsLst>
              <a:gs pos="0">
                <a:srgbClr val="4BA3AD"/>
              </a:gs>
              <a:gs pos="100000">
                <a:srgbClr val="1A5094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2"/>
              <a:buFont typeface="Arial"/>
              <a:buNone/>
            </a:pPr>
            <a:r>
              <a:t/>
            </a:r>
            <a:endParaRPr b="0" i="0" sz="662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64"/>
          <p:cNvSpPr txBox="1"/>
          <p:nvPr>
            <p:ph idx="3" type="body"/>
          </p:nvPr>
        </p:nvSpPr>
        <p:spPr>
          <a:xfrm>
            <a:off x="8323755" y="5583478"/>
            <a:ext cx="3409986" cy="14273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46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46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46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46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46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4"/>
          <p:cNvSpPr/>
          <p:nvPr/>
        </p:nvSpPr>
        <p:spPr>
          <a:xfrm>
            <a:off x="11074400" y="228583"/>
            <a:ext cx="788987" cy="14080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2"/>
              <a:buFont typeface="Arial"/>
              <a:buNone/>
            </a:pPr>
            <a:r>
              <a:t/>
            </a:r>
            <a:endParaRPr b="0" i="0" sz="66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64"/>
          <p:cNvSpPr/>
          <p:nvPr/>
        </p:nvSpPr>
        <p:spPr>
          <a:xfrm>
            <a:off x="3733200" y="763200"/>
            <a:ext cx="4903200" cy="1569600"/>
          </a:xfrm>
          <a:custGeom>
            <a:rect b="b" l="l" r="r" t="t"/>
            <a:pathLst>
              <a:path extrusionOk="0" h="2647315" w="8532494">
                <a:moveTo>
                  <a:pt x="8532200" y="0"/>
                </a:moveTo>
                <a:lnTo>
                  <a:pt x="0" y="0"/>
                </a:lnTo>
                <a:lnTo>
                  <a:pt x="0" y="2647291"/>
                </a:lnTo>
                <a:lnTo>
                  <a:pt x="8532200" y="2647291"/>
                </a:lnTo>
                <a:lnTo>
                  <a:pt x="85322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2"/>
              <a:buFont typeface="Arial"/>
              <a:buNone/>
            </a:pPr>
            <a:r>
              <a:t/>
            </a:r>
            <a:endParaRPr b="0" i="0" sz="66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64"/>
          <p:cNvSpPr/>
          <p:nvPr/>
        </p:nvSpPr>
        <p:spPr>
          <a:xfrm>
            <a:off x="4114800" y="762181"/>
            <a:ext cx="4521600" cy="15706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2"/>
              <a:buFont typeface="Arial"/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64"/>
          <p:cNvSpPr txBox="1"/>
          <p:nvPr>
            <p:ph type="title"/>
          </p:nvPr>
        </p:nvSpPr>
        <p:spPr>
          <a:xfrm>
            <a:off x="4183299" y="1067048"/>
            <a:ext cx="3984157" cy="5271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25">
                <a:solidFill>
                  <a:srgbClr val="154A99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4"/>
          <p:cNvSpPr/>
          <p:nvPr/>
        </p:nvSpPr>
        <p:spPr>
          <a:xfrm>
            <a:off x="4114800" y="762181"/>
            <a:ext cx="4521600" cy="15706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2"/>
              <a:buFont typeface="Arial"/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Deux contenus" showMasterSp="0">
  <p:cSld name="2_Deux contenus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5"/>
          <p:cNvSpPr/>
          <p:nvPr/>
        </p:nvSpPr>
        <p:spPr>
          <a:xfrm>
            <a:off x="4095750" y="0"/>
            <a:ext cx="8096243" cy="685751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2"/>
              <a:buFont typeface="Arial"/>
              <a:buNone/>
            </a:pPr>
            <a:r>
              <a:t/>
            </a:r>
            <a:endParaRPr b="0" i="0" sz="66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65"/>
          <p:cNvSpPr/>
          <p:nvPr/>
        </p:nvSpPr>
        <p:spPr>
          <a:xfrm>
            <a:off x="4095750" y="0"/>
            <a:ext cx="8096551" cy="6857615"/>
          </a:xfrm>
          <a:custGeom>
            <a:rect b="b" l="l" r="r" t="t"/>
            <a:pathLst>
              <a:path extrusionOk="0" h="11308715" w="13350875">
                <a:moveTo>
                  <a:pt x="0" y="0"/>
                </a:moveTo>
                <a:lnTo>
                  <a:pt x="0" y="11308556"/>
                </a:lnTo>
                <a:lnTo>
                  <a:pt x="13350378" y="11308556"/>
                </a:lnTo>
                <a:lnTo>
                  <a:pt x="13350378" y="0"/>
                </a:lnTo>
                <a:lnTo>
                  <a:pt x="0" y="0"/>
                </a:lnTo>
                <a:close/>
              </a:path>
            </a:pathLst>
          </a:custGeom>
          <a:solidFill>
            <a:srgbClr val="ED1846">
              <a:alpha val="71372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2"/>
              <a:buFont typeface="Arial"/>
              <a:buNone/>
            </a:pPr>
            <a:r>
              <a:t/>
            </a:r>
            <a:endParaRPr b="0" i="0" sz="66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65"/>
          <p:cNvSpPr txBox="1"/>
          <p:nvPr>
            <p:ph type="title"/>
          </p:nvPr>
        </p:nvSpPr>
        <p:spPr>
          <a:xfrm>
            <a:off x="4907198" y="1855416"/>
            <a:ext cx="5209158" cy="539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25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5"/>
          <p:cNvSpPr txBox="1"/>
          <p:nvPr>
            <p:ph idx="1" type="body"/>
          </p:nvPr>
        </p:nvSpPr>
        <p:spPr>
          <a:xfrm>
            <a:off x="4907030" y="3807431"/>
            <a:ext cx="3984735" cy="8865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52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52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52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52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52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5"/>
          <p:cNvSpPr txBox="1"/>
          <p:nvPr>
            <p:ph idx="2" type="body"/>
          </p:nvPr>
        </p:nvSpPr>
        <p:spPr>
          <a:xfrm>
            <a:off x="9351950" y="4584193"/>
            <a:ext cx="2514648" cy="20994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16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16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16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16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16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65"/>
          <p:cNvSpPr/>
          <p:nvPr/>
        </p:nvSpPr>
        <p:spPr>
          <a:xfrm>
            <a:off x="11074400" y="228583"/>
            <a:ext cx="788987" cy="1408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2"/>
              <a:buFont typeface="Arial"/>
              <a:buNone/>
            </a:pPr>
            <a:r>
              <a:t/>
            </a:r>
            <a:endParaRPr b="0" i="0" sz="66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65"/>
          <p:cNvSpPr/>
          <p:nvPr>
            <p:ph idx="3" type="pic"/>
          </p:nvPr>
        </p:nvSpPr>
        <p:spPr>
          <a:xfrm>
            <a:off x="0" y="0"/>
            <a:ext cx="409575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slide">
  <p:cSld name="Whit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3"/>
          <p:cNvSpPr/>
          <p:nvPr/>
        </p:nvSpPr>
        <p:spPr>
          <a:xfrm>
            <a:off x="11166022" y="319441"/>
            <a:ext cx="788316" cy="14044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9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Image et contenu 4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6"/>
          <p:cNvSpPr/>
          <p:nvPr/>
        </p:nvSpPr>
        <p:spPr>
          <a:xfrm>
            <a:off x="4032726" y="800044"/>
            <a:ext cx="5174476" cy="1605334"/>
          </a:xfrm>
          <a:custGeom>
            <a:rect b="b" l="l" r="r" t="t"/>
            <a:pathLst>
              <a:path extrusionOk="0" h="2647315" w="8532494">
                <a:moveTo>
                  <a:pt x="8532200" y="0"/>
                </a:moveTo>
                <a:lnTo>
                  <a:pt x="0" y="0"/>
                </a:lnTo>
                <a:lnTo>
                  <a:pt x="0" y="2647291"/>
                </a:lnTo>
                <a:lnTo>
                  <a:pt x="8532200" y="2647291"/>
                </a:lnTo>
                <a:lnTo>
                  <a:pt x="85322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09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56"/>
          <p:cNvSpPr txBox="1"/>
          <p:nvPr>
            <p:ph idx="1" type="body"/>
          </p:nvPr>
        </p:nvSpPr>
        <p:spPr>
          <a:xfrm>
            <a:off x="8323755" y="2387768"/>
            <a:ext cx="3409986" cy="223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4A99"/>
              </a:buClr>
              <a:buSzPts val="1400"/>
              <a:buFont typeface="Poppins"/>
              <a:buNone/>
              <a:defRPr sz="1455">
                <a:solidFill>
                  <a:srgbClr val="154A9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4A99"/>
              </a:buClr>
              <a:buSzPts val="1400"/>
              <a:buFont typeface="Poppins"/>
              <a:buNone/>
              <a:defRPr sz="1455">
                <a:solidFill>
                  <a:srgbClr val="154A9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4A99"/>
              </a:buClr>
              <a:buSzPts val="1400"/>
              <a:buFont typeface="Poppins"/>
              <a:buNone/>
              <a:defRPr sz="1455">
                <a:solidFill>
                  <a:srgbClr val="154A9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4A99"/>
              </a:buClr>
              <a:buSzPts val="1400"/>
              <a:buFont typeface="Poppins"/>
              <a:buNone/>
              <a:defRPr sz="1455">
                <a:solidFill>
                  <a:srgbClr val="154A9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4A99"/>
              </a:buClr>
              <a:buSzPts val="1400"/>
              <a:buFont typeface="Poppins"/>
              <a:buNone/>
              <a:defRPr sz="1455">
                <a:solidFill>
                  <a:srgbClr val="154A9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1" name="Google Shape;21;p56"/>
          <p:cNvSpPr/>
          <p:nvPr/>
        </p:nvSpPr>
        <p:spPr>
          <a:xfrm>
            <a:off x="8096250" y="5287381"/>
            <a:ext cx="4095750" cy="1570619"/>
          </a:xfrm>
          <a:prstGeom prst="rect">
            <a:avLst/>
          </a:prstGeom>
          <a:gradFill>
            <a:gsLst>
              <a:gs pos="0">
                <a:srgbClr val="4BA3AD"/>
              </a:gs>
              <a:gs pos="100000">
                <a:srgbClr val="1A5094"/>
              </a:gs>
            </a:gsLst>
            <a:lin ang="10800000" scaled="0"/>
          </a:gradFill>
          <a:ln>
            <a:noFill/>
          </a:ln>
        </p:spPr>
        <p:txBody>
          <a:bodyPr anchorCtr="0" anchor="ctr" bIns="27700" lIns="55425" spcFirstLastPara="1" rIns="55425" wrap="square" tIns="27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56"/>
          <p:cNvSpPr txBox="1"/>
          <p:nvPr>
            <p:ph idx="2" type="body"/>
          </p:nvPr>
        </p:nvSpPr>
        <p:spPr>
          <a:xfrm>
            <a:off x="8323755" y="5583478"/>
            <a:ext cx="3409986" cy="237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None/>
              <a:defRPr b="0" i="0" sz="1546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None/>
              <a:defRPr b="0" i="0" sz="1546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None/>
              <a:defRPr b="0" i="0" sz="1546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None/>
              <a:defRPr b="0" i="0" sz="1546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None/>
              <a:defRPr b="0" i="0" sz="1546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3" name="Google Shape;23;p56"/>
          <p:cNvSpPr/>
          <p:nvPr/>
        </p:nvSpPr>
        <p:spPr>
          <a:xfrm>
            <a:off x="11074400" y="228583"/>
            <a:ext cx="788987" cy="14080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09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56"/>
          <p:cNvSpPr txBox="1"/>
          <p:nvPr>
            <p:ph type="title"/>
          </p:nvPr>
        </p:nvSpPr>
        <p:spPr>
          <a:xfrm>
            <a:off x="4183299" y="1067048"/>
            <a:ext cx="3984157" cy="26084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6"/>
          <p:cNvSpPr/>
          <p:nvPr>
            <p:ph idx="3" type="pic"/>
          </p:nvPr>
        </p:nvSpPr>
        <p:spPr>
          <a:xfrm>
            <a:off x="0" y="0"/>
            <a:ext cx="809625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re + text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4"/>
          <p:cNvSpPr txBox="1"/>
          <p:nvPr>
            <p:ph type="ctrTitle"/>
          </p:nvPr>
        </p:nvSpPr>
        <p:spPr>
          <a:xfrm>
            <a:off x="735525" y="194458"/>
            <a:ext cx="10363201" cy="646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4A99"/>
              </a:buClr>
              <a:buSzPts val="1400"/>
              <a:buFont typeface="Poppins Medium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4"/>
          <p:cNvSpPr/>
          <p:nvPr/>
        </p:nvSpPr>
        <p:spPr>
          <a:xfrm>
            <a:off x="11166022" y="319441"/>
            <a:ext cx="788316" cy="14044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9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Google Shape;29;p54"/>
          <p:cNvCxnSpPr/>
          <p:nvPr/>
        </p:nvCxnSpPr>
        <p:spPr>
          <a:xfrm>
            <a:off x="735525" y="752775"/>
            <a:ext cx="820378" cy="0"/>
          </a:xfrm>
          <a:prstGeom prst="straightConnector1">
            <a:avLst/>
          </a:prstGeom>
          <a:noFill/>
          <a:ln cap="flat" cmpd="sng" w="31750">
            <a:solidFill>
              <a:srgbClr val="154A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4"/>
          <p:cNvSpPr txBox="1"/>
          <p:nvPr>
            <p:ph idx="1" type="body"/>
          </p:nvPr>
        </p:nvSpPr>
        <p:spPr>
          <a:xfrm>
            <a:off x="770400" y="1436400"/>
            <a:ext cx="107712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>
                <a:solidFill>
                  <a:srgbClr val="154A9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>
                <a:solidFill>
                  <a:srgbClr val="154A9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>
                <a:solidFill>
                  <a:srgbClr val="154A9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>
                <a:solidFill>
                  <a:srgbClr val="154A9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>
                <a:solidFill>
                  <a:srgbClr val="154A9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seul" showMasterSp="0">
  <p:cSld name="Logo seul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2"/>
          <p:cNvSpPr/>
          <p:nvPr/>
        </p:nvSpPr>
        <p:spPr>
          <a:xfrm>
            <a:off x="0" y="0"/>
            <a:ext cx="12191993" cy="685751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2"/>
              <a:buFont typeface="Arial"/>
              <a:buNone/>
            </a:pPr>
            <a:r>
              <a:t/>
            </a:r>
            <a:endParaRPr b="0" i="0" sz="66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2"/>
          <p:cNvSpPr/>
          <p:nvPr/>
        </p:nvSpPr>
        <p:spPr>
          <a:xfrm>
            <a:off x="4090657" y="3014648"/>
            <a:ext cx="2535834" cy="6987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2"/>
              <a:buFont typeface="Arial"/>
              <a:buNone/>
            </a:pPr>
            <a:r>
              <a:t/>
            </a:r>
            <a:endParaRPr b="0" i="0" sz="66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2"/>
          <p:cNvSpPr/>
          <p:nvPr/>
        </p:nvSpPr>
        <p:spPr>
          <a:xfrm>
            <a:off x="6660070" y="3133772"/>
            <a:ext cx="1441272" cy="59045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2"/>
              <a:buFont typeface="Arial"/>
              <a:buNone/>
            </a:pPr>
            <a:r>
              <a:t/>
            </a:r>
            <a:endParaRPr b="0" i="0" sz="66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eu">
  <p:cSld name="Bleu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7"/>
          <p:cNvSpPr/>
          <p:nvPr/>
        </p:nvSpPr>
        <p:spPr>
          <a:xfrm>
            <a:off x="0" y="0"/>
            <a:ext cx="12191993" cy="685751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2"/>
              <a:buFont typeface="Arial"/>
              <a:buNone/>
            </a:pPr>
            <a:r>
              <a:t/>
            </a:r>
            <a:endParaRPr b="0" i="0" sz="66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57"/>
          <p:cNvSpPr txBox="1"/>
          <p:nvPr>
            <p:ph type="title"/>
          </p:nvPr>
        </p:nvSpPr>
        <p:spPr>
          <a:xfrm>
            <a:off x="2789405" y="2775533"/>
            <a:ext cx="6613182" cy="6532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45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7"/>
          <p:cNvSpPr txBox="1"/>
          <p:nvPr>
            <p:ph idx="11" type="ftr"/>
          </p:nvPr>
        </p:nvSpPr>
        <p:spPr>
          <a:xfrm>
            <a:off x="4145280" y="6377940"/>
            <a:ext cx="3901440" cy="168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7"/>
          <p:cNvSpPr txBox="1"/>
          <p:nvPr>
            <p:ph idx="10" type="dt"/>
          </p:nvPr>
        </p:nvSpPr>
        <p:spPr>
          <a:xfrm>
            <a:off x="609600" y="6377940"/>
            <a:ext cx="2804160" cy="168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7"/>
          <p:cNvSpPr txBox="1"/>
          <p:nvPr>
            <p:ph idx="12" type="sldNum"/>
          </p:nvPr>
        </p:nvSpPr>
        <p:spPr>
          <a:xfrm>
            <a:off x="8778241" y="6377940"/>
            <a:ext cx="2804160" cy="168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2"/>
              <a:buFont typeface="Arial"/>
              <a:buNone/>
              <a:defRPr b="0" i="0" sz="10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2"/>
              <a:buFont typeface="Arial"/>
              <a:buNone/>
              <a:defRPr b="0" i="0" sz="10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2"/>
              <a:buFont typeface="Arial"/>
              <a:buNone/>
              <a:defRPr b="0" i="0" sz="10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2"/>
              <a:buFont typeface="Arial"/>
              <a:buNone/>
              <a:defRPr b="0" i="0" sz="10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2"/>
              <a:buFont typeface="Arial"/>
              <a:buNone/>
              <a:defRPr b="0" i="0" sz="10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2"/>
              <a:buFont typeface="Arial"/>
              <a:buNone/>
              <a:defRPr b="0" i="0" sz="10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2"/>
              <a:buFont typeface="Arial"/>
              <a:buNone/>
              <a:defRPr b="0" i="0" sz="10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2"/>
              <a:buFont typeface="Arial"/>
              <a:buNone/>
              <a:defRPr b="0" i="0" sz="10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2"/>
              <a:buFont typeface="Arial"/>
              <a:buNone/>
              <a:defRPr b="0" i="0" sz="10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1" name="Google Shape;41;p57"/>
          <p:cNvSpPr/>
          <p:nvPr/>
        </p:nvSpPr>
        <p:spPr>
          <a:xfrm>
            <a:off x="11074400" y="228583"/>
            <a:ext cx="788987" cy="1408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2"/>
              <a:buFont typeface="Arial"/>
              <a:buNone/>
            </a:pPr>
            <a:r>
              <a:t/>
            </a:r>
            <a:endParaRPr b="0" i="0" sz="66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57"/>
          <p:cNvSpPr/>
          <p:nvPr/>
        </p:nvSpPr>
        <p:spPr>
          <a:xfrm>
            <a:off x="0" y="0"/>
            <a:ext cx="12191993" cy="685751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2"/>
              <a:buFont typeface="Arial"/>
              <a:buNone/>
            </a:pPr>
            <a:r>
              <a:t/>
            </a:r>
            <a:endParaRPr b="0" i="0" sz="66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7"/>
          <p:cNvSpPr/>
          <p:nvPr/>
        </p:nvSpPr>
        <p:spPr>
          <a:xfrm>
            <a:off x="11074400" y="228583"/>
            <a:ext cx="788987" cy="1408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2"/>
              <a:buFont typeface="Arial"/>
              <a:buNone/>
            </a:pPr>
            <a:r>
              <a:t/>
            </a:r>
            <a:endParaRPr b="0" i="0" sz="66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7"/>
          <p:cNvSpPr/>
          <p:nvPr/>
        </p:nvSpPr>
        <p:spPr>
          <a:xfrm>
            <a:off x="0" y="0"/>
            <a:ext cx="12191993" cy="685751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2"/>
              <a:buFont typeface="Arial"/>
              <a:buNone/>
            </a:pPr>
            <a:r>
              <a:t/>
            </a:r>
            <a:endParaRPr b="0" i="0" sz="66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57"/>
          <p:cNvSpPr/>
          <p:nvPr/>
        </p:nvSpPr>
        <p:spPr>
          <a:xfrm>
            <a:off x="11074400" y="228583"/>
            <a:ext cx="788987" cy="1408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2"/>
              <a:buFont typeface="Arial"/>
              <a:buNone/>
            </a:pPr>
            <a:r>
              <a:t/>
            </a:r>
            <a:endParaRPr b="0" i="0" sz="66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57"/>
          <p:cNvSpPr/>
          <p:nvPr/>
        </p:nvSpPr>
        <p:spPr>
          <a:xfrm>
            <a:off x="0" y="0"/>
            <a:ext cx="12191993" cy="685751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2"/>
              <a:buFont typeface="Arial"/>
              <a:buNone/>
            </a:pPr>
            <a:r>
              <a:t/>
            </a:r>
            <a:endParaRPr b="0" i="0" sz="66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57"/>
          <p:cNvSpPr/>
          <p:nvPr/>
        </p:nvSpPr>
        <p:spPr>
          <a:xfrm>
            <a:off x="11074400" y="228583"/>
            <a:ext cx="788987" cy="1408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2"/>
              <a:buFont typeface="Arial"/>
              <a:buNone/>
            </a:pPr>
            <a:r>
              <a:t/>
            </a:r>
            <a:endParaRPr b="0" i="0" sz="66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8"/>
          <p:cNvSpPr txBox="1"/>
          <p:nvPr>
            <p:ph type="ctrTitle"/>
          </p:nvPr>
        </p:nvSpPr>
        <p:spPr>
          <a:xfrm>
            <a:off x="914400" y="2125980"/>
            <a:ext cx="10363201" cy="8694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4A99"/>
              </a:buClr>
              <a:buSzPts val="1400"/>
              <a:buFont typeface="Poppins Medium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8"/>
          <p:cNvSpPr txBox="1"/>
          <p:nvPr>
            <p:ph idx="1" type="subTitle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et contenu 2" showMasterSp="0">
  <p:cSld name="Image et contenu 2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9"/>
          <p:cNvSpPr/>
          <p:nvPr/>
        </p:nvSpPr>
        <p:spPr>
          <a:xfrm>
            <a:off x="4095750" y="0"/>
            <a:ext cx="8096243" cy="685751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2"/>
              <a:buFont typeface="Arial"/>
              <a:buNone/>
            </a:pPr>
            <a:r>
              <a:t/>
            </a:r>
            <a:endParaRPr b="0" i="0" sz="66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59"/>
          <p:cNvSpPr/>
          <p:nvPr/>
        </p:nvSpPr>
        <p:spPr>
          <a:xfrm>
            <a:off x="4095750" y="0"/>
            <a:ext cx="8096551" cy="6857615"/>
          </a:xfrm>
          <a:custGeom>
            <a:rect b="b" l="l" r="r" t="t"/>
            <a:pathLst>
              <a:path extrusionOk="0" h="11308715" w="13350875">
                <a:moveTo>
                  <a:pt x="0" y="0"/>
                </a:moveTo>
                <a:lnTo>
                  <a:pt x="0" y="11308556"/>
                </a:lnTo>
                <a:lnTo>
                  <a:pt x="13350378" y="11308556"/>
                </a:lnTo>
                <a:lnTo>
                  <a:pt x="13350378" y="0"/>
                </a:lnTo>
                <a:lnTo>
                  <a:pt x="0" y="0"/>
                </a:lnTo>
                <a:close/>
              </a:path>
            </a:pathLst>
          </a:custGeom>
          <a:solidFill>
            <a:srgbClr val="ED1846">
              <a:alpha val="71372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2"/>
              <a:buFont typeface="Arial"/>
              <a:buNone/>
            </a:pPr>
            <a:r>
              <a:t/>
            </a:r>
            <a:endParaRPr b="0" i="0" sz="66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59"/>
          <p:cNvSpPr txBox="1"/>
          <p:nvPr>
            <p:ph type="title"/>
          </p:nvPr>
        </p:nvSpPr>
        <p:spPr>
          <a:xfrm>
            <a:off x="4907198" y="1855416"/>
            <a:ext cx="5209158" cy="539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25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9"/>
          <p:cNvSpPr txBox="1"/>
          <p:nvPr>
            <p:ph idx="1" type="body"/>
          </p:nvPr>
        </p:nvSpPr>
        <p:spPr>
          <a:xfrm>
            <a:off x="4907030" y="3807431"/>
            <a:ext cx="3984735" cy="8865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52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52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52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52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52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9"/>
          <p:cNvSpPr txBox="1"/>
          <p:nvPr>
            <p:ph idx="2" type="body"/>
          </p:nvPr>
        </p:nvSpPr>
        <p:spPr>
          <a:xfrm>
            <a:off x="9351950" y="4584193"/>
            <a:ext cx="2514648" cy="20994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16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16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16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16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16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9"/>
          <p:cNvSpPr/>
          <p:nvPr/>
        </p:nvSpPr>
        <p:spPr>
          <a:xfrm>
            <a:off x="11074400" y="228583"/>
            <a:ext cx="788987" cy="1408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2"/>
              <a:buFont typeface="Arial"/>
              <a:buNone/>
            </a:pPr>
            <a:r>
              <a:t/>
            </a:r>
            <a:endParaRPr b="0" i="0" sz="66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9"/>
          <p:cNvSpPr/>
          <p:nvPr>
            <p:ph idx="3" type="pic"/>
          </p:nvPr>
        </p:nvSpPr>
        <p:spPr>
          <a:xfrm>
            <a:off x="0" y="0"/>
            <a:ext cx="409575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et contenu 3" showMasterSp="0">
  <p:cSld name="Image et contenu 3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0"/>
          <p:cNvSpPr txBox="1"/>
          <p:nvPr>
            <p:ph idx="1" type="body"/>
          </p:nvPr>
        </p:nvSpPr>
        <p:spPr>
          <a:xfrm>
            <a:off x="5402835" y="1138013"/>
            <a:ext cx="6053640" cy="3163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25">
                <a:solidFill>
                  <a:srgbClr val="154A99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25">
                <a:solidFill>
                  <a:srgbClr val="154A99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25">
                <a:solidFill>
                  <a:srgbClr val="154A99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25">
                <a:solidFill>
                  <a:srgbClr val="154A99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25">
                <a:solidFill>
                  <a:srgbClr val="154A99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0"/>
          <p:cNvSpPr txBox="1"/>
          <p:nvPr>
            <p:ph idx="2" type="body"/>
          </p:nvPr>
        </p:nvSpPr>
        <p:spPr>
          <a:xfrm>
            <a:off x="5402835" y="3772193"/>
            <a:ext cx="6053640" cy="1166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16">
                <a:solidFill>
                  <a:srgbClr val="154A9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16">
                <a:solidFill>
                  <a:srgbClr val="154A9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16">
                <a:solidFill>
                  <a:srgbClr val="154A9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16">
                <a:solidFill>
                  <a:srgbClr val="154A9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16">
                <a:solidFill>
                  <a:srgbClr val="154A9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0"/>
          <p:cNvSpPr/>
          <p:nvPr/>
        </p:nvSpPr>
        <p:spPr>
          <a:xfrm>
            <a:off x="5421548" y="5287381"/>
            <a:ext cx="4095750" cy="1570619"/>
          </a:xfrm>
          <a:prstGeom prst="rect">
            <a:avLst/>
          </a:prstGeom>
          <a:gradFill>
            <a:gsLst>
              <a:gs pos="0">
                <a:srgbClr val="4BA3AD"/>
              </a:gs>
              <a:gs pos="100000">
                <a:srgbClr val="1A5094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2"/>
              <a:buFont typeface="Arial"/>
              <a:buNone/>
            </a:pPr>
            <a:r>
              <a:t/>
            </a:r>
            <a:endParaRPr b="0" i="0" sz="662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60"/>
          <p:cNvSpPr txBox="1"/>
          <p:nvPr>
            <p:ph idx="3" type="body"/>
          </p:nvPr>
        </p:nvSpPr>
        <p:spPr>
          <a:xfrm>
            <a:off x="5633890" y="5600765"/>
            <a:ext cx="3558246" cy="1427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46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46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46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46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46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0"/>
          <p:cNvSpPr/>
          <p:nvPr/>
        </p:nvSpPr>
        <p:spPr>
          <a:xfrm>
            <a:off x="11074400" y="228583"/>
            <a:ext cx="788987" cy="14080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2"/>
              <a:buFont typeface="Arial"/>
              <a:buNone/>
            </a:pPr>
            <a:r>
              <a:t/>
            </a:r>
            <a:endParaRPr b="0" i="0" sz="66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60"/>
          <p:cNvSpPr/>
          <p:nvPr>
            <p:ph idx="4" type="pic"/>
          </p:nvPr>
        </p:nvSpPr>
        <p:spPr>
          <a:xfrm>
            <a:off x="457200" y="533400"/>
            <a:ext cx="4343400" cy="5715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1"/>
          <p:cNvSpPr txBox="1"/>
          <p:nvPr>
            <p:ph type="title"/>
          </p:nvPr>
        </p:nvSpPr>
        <p:spPr>
          <a:xfrm>
            <a:off x="4183299" y="1067048"/>
            <a:ext cx="3984157" cy="8694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650" u="none" cap="none" strike="noStrike">
                <a:solidFill>
                  <a:srgbClr val="154A99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1"/>
          <p:cNvSpPr txBox="1"/>
          <p:nvPr>
            <p:ph idx="1" type="body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1"/>
          <p:cNvSpPr txBox="1"/>
          <p:nvPr>
            <p:ph idx="11" type="ftr"/>
          </p:nvPr>
        </p:nvSpPr>
        <p:spPr>
          <a:xfrm>
            <a:off x="4145280" y="6377940"/>
            <a:ext cx="3901440" cy="168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1"/>
          <p:cNvSpPr txBox="1"/>
          <p:nvPr>
            <p:ph idx="10" type="dt"/>
          </p:nvPr>
        </p:nvSpPr>
        <p:spPr>
          <a:xfrm>
            <a:off x="609600" y="6377940"/>
            <a:ext cx="2804160" cy="168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1"/>
          <p:cNvSpPr txBox="1"/>
          <p:nvPr>
            <p:ph idx="12" type="sldNum"/>
          </p:nvPr>
        </p:nvSpPr>
        <p:spPr>
          <a:xfrm>
            <a:off x="8778241" y="6377940"/>
            <a:ext cx="2804160" cy="168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2"/>
              <a:buFont typeface="Arial"/>
              <a:buNone/>
              <a:defRPr b="0" i="0" sz="10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2"/>
              <a:buFont typeface="Arial"/>
              <a:buNone/>
              <a:defRPr b="0" i="0" sz="10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2"/>
              <a:buFont typeface="Arial"/>
              <a:buNone/>
              <a:defRPr b="0" i="0" sz="10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2"/>
              <a:buFont typeface="Arial"/>
              <a:buNone/>
              <a:defRPr b="0" i="0" sz="10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2"/>
              <a:buFont typeface="Arial"/>
              <a:buNone/>
              <a:defRPr b="0" i="0" sz="10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2"/>
              <a:buFont typeface="Arial"/>
              <a:buNone/>
              <a:defRPr b="0" i="0" sz="10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2"/>
              <a:buFont typeface="Arial"/>
              <a:buNone/>
              <a:defRPr b="0" i="0" sz="10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2"/>
              <a:buFont typeface="Arial"/>
              <a:buNone/>
              <a:defRPr b="0" i="0" sz="10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2"/>
              <a:buFont typeface="Arial"/>
              <a:buNone/>
              <a:defRPr b="0" i="0" sz="10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influxdata.com/what-is-time-series-data/" TargetMode="External"/><Relationship Id="rId4" Type="http://schemas.openxmlformats.org/officeDocument/2006/relationships/hyperlink" Target="https://towardsdatascience.com/anomaly-detection-in-time-series-sensor-data-86fd52e62538" TargetMode="External"/><Relationship Id="rId9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7.png"/><Relationship Id="rId8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neptune.ai/blog/select-model-for-time-series-prediction-task" TargetMode="External"/><Relationship Id="rId4" Type="http://schemas.openxmlformats.org/officeDocument/2006/relationships/hyperlink" Target="https://towardsdatascience.com/stationarity-assumption-in-time-series-data-67ec93d0f2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hyperlink" Target="https://www.thetechplatform.com/post/python-open-source-libraries-and-framework-for-time-series" TargetMode="External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fr.wikipedia.org/wiki/Nombre_complexe" TargetMode="External"/><Relationship Id="rId4" Type="http://schemas.openxmlformats.org/officeDocument/2006/relationships/hyperlink" Target="https://fr.wikipedia.org/wiki/Int%C3%A9grale_curviligne" TargetMode="External"/><Relationship Id="rId5" Type="http://schemas.openxmlformats.org/officeDocument/2006/relationships/hyperlink" Target="https://fr.wikipedia.org/wiki/Fonction_holomorphe" TargetMode="External"/><Relationship Id="rId6" Type="http://schemas.openxmlformats.org/officeDocument/2006/relationships/hyperlink" Target="https://fr.wikipedia.org/wiki/Singularit%C3%A9_(Math%C3%A9matiques)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hyperlink" Target="https://towardsdatascience.com/time-series-forecast-error-metrics-you-should-know-cc88b8c67f27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notebooks.githubusercontent.com/view/ipynb?browser=chrome&amp;color_mode=auto&amp;commit=24f6be86f95bfc1ec246dee7dcdd455e0a84a872&amp;device=unknown&amp;enc_url=68747470733a2f2f7261772e67697468756275736572636f6e74656e742e636f6d2f616c616e2d747572696e672d696e737469747574652f736b74696d652f323466366265383666393562666331656332343664656537646364643435356530613834613837322f6578616d706c65732f77696e646f775f73706c6974746572732e6970796e62&amp;logged_in=false&amp;nwo=alan-turing-institute%2Fsktime&amp;path=examples%2Fwindow_splitters.ipynb&amp;platform=android&amp;repository_id=156401841&amp;repository_type=Repository&amp;version=98" TargetMode="External"/><Relationship Id="rId4" Type="http://schemas.openxmlformats.org/officeDocument/2006/relationships/hyperlink" Target="https://goldinlocks.github.io/Time-Series-Cross-Valida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e54f9cb32_0_15"/>
          <p:cNvSpPr txBox="1"/>
          <p:nvPr/>
        </p:nvSpPr>
        <p:spPr>
          <a:xfrm>
            <a:off x="2056275" y="861300"/>
            <a:ext cx="7721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6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→ Sequence of data points indexed in time order</a:t>
            </a:r>
            <a:endParaRPr b="0" i="0" sz="16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6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→ ~ Time-stamped data: data collected at different points in time</a:t>
            </a:r>
            <a:endParaRPr b="0" i="0" sz="1050" u="none" cap="none" strike="noStrike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2e54f9cb32_0_15"/>
          <p:cNvSpPr txBox="1"/>
          <p:nvPr/>
        </p:nvSpPr>
        <p:spPr>
          <a:xfrm>
            <a:off x="735525" y="194458"/>
            <a:ext cx="103632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fr-FR" sz="3600" u="none" cap="none" strike="noStrike">
                <a:solidFill>
                  <a:srgbClr val="154A9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What is a time serie?</a:t>
            </a:r>
            <a:endParaRPr b="0" i="0" sz="3600" u="none" cap="none" strike="noStrike">
              <a:solidFill>
                <a:srgbClr val="154A9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07" name="Google Shape;107;g12e54f9cb32_0_15"/>
          <p:cNvSpPr txBox="1"/>
          <p:nvPr/>
        </p:nvSpPr>
        <p:spPr>
          <a:xfrm>
            <a:off x="5785900" y="6242400"/>
            <a:ext cx="640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fr-FR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https://www.influxdata.com/what-is-time-series-data/</a:t>
            </a:r>
            <a:endParaRPr b="0" i="1" sz="10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fr-FR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https://towardsdatascience.com/anomaly-detection-in-time-series-sensor-data-86fd52e62538</a:t>
            </a:r>
            <a:endParaRPr b="0" i="1" sz="10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fr-FR" sz="10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D&amp;C work</a:t>
            </a:r>
            <a:endParaRPr b="0" i="1" sz="10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g12e54f9cb32_0_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7325" y="4145025"/>
            <a:ext cx="3655800" cy="256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12e54f9cb32_0_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7335" y="1725300"/>
            <a:ext cx="5573516" cy="2309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12e54f9cb32_0_15"/>
          <p:cNvPicPr preferRelativeResize="0"/>
          <p:nvPr/>
        </p:nvPicPr>
        <p:blipFill rotWithShape="1">
          <a:blip r:embed="rId7">
            <a:alphaModFix/>
          </a:blip>
          <a:srcRect b="0" l="3376" r="3086" t="2381"/>
          <a:stretch/>
        </p:blipFill>
        <p:spPr>
          <a:xfrm>
            <a:off x="3981150" y="4204675"/>
            <a:ext cx="2441700" cy="24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12e54f9cb32_0_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963251" y="1690800"/>
            <a:ext cx="6076349" cy="221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12e54f9cb32_0_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84850" y="4130837"/>
            <a:ext cx="3709094" cy="1959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e8a1759df_0_73"/>
          <p:cNvSpPr txBox="1"/>
          <p:nvPr/>
        </p:nvSpPr>
        <p:spPr>
          <a:xfrm>
            <a:off x="735525" y="194458"/>
            <a:ext cx="103632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fr-FR" sz="3600" u="none" cap="none" strike="noStrike">
                <a:solidFill>
                  <a:srgbClr val="154A9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CV </a:t>
            </a:r>
            <a:r>
              <a:rPr b="0" i="1" lang="fr-FR" sz="3300" u="none" cap="none" strike="noStrike">
                <a:solidFill>
                  <a:srgbClr val="154A9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– open discussions</a:t>
            </a:r>
            <a:endParaRPr b="0" i="1" sz="3300" u="none" cap="none" strike="noStrike">
              <a:solidFill>
                <a:srgbClr val="154A9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03" name="Google Shape;203;g13e8a1759df_0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93658"/>
            <a:ext cx="5734050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13e8a1759df_0_73"/>
          <p:cNvSpPr txBox="1"/>
          <p:nvPr/>
        </p:nvSpPr>
        <p:spPr>
          <a:xfrm>
            <a:off x="6076575" y="6026700"/>
            <a:ext cx="611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fr-FR" sz="10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https://medium.com/@soumyachess1496/cross-validation-in-time-series-566ae4981ce4</a:t>
            </a:r>
            <a:endParaRPr b="0" i="1" sz="10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g13e8a1759df_0_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8850" y="612658"/>
            <a:ext cx="6000751" cy="3976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13e8a1759df_0_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7800" y="3774958"/>
            <a:ext cx="4241719" cy="2930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db75d829e_0_4"/>
          <p:cNvSpPr txBox="1"/>
          <p:nvPr/>
        </p:nvSpPr>
        <p:spPr>
          <a:xfrm>
            <a:off x="735025" y="1259850"/>
            <a:ext cx="1081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https://neptune.ai/blog/select-model-for-time-series-prediction-task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About Stationarity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13db75d829e_0_4"/>
          <p:cNvSpPr txBox="1"/>
          <p:nvPr/>
        </p:nvSpPr>
        <p:spPr>
          <a:xfrm>
            <a:off x="735525" y="194458"/>
            <a:ext cx="103632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fr-FR" sz="3600" u="none" cap="none" strike="noStrike">
                <a:solidFill>
                  <a:srgbClr val="154A9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Useful links</a:t>
            </a:r>
            <a:endParaRPr b="0" i="1" sz="3300" u="none" cap="none" strike="noStrike">
              <a:solidFill>
                <a:srgbClr val="154A9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db75d829e_0_22"/>
          <p:cNvSpPr txBox="1"/>
          <p:nvPr/>
        </p:nvSpPr>
        <p:spPr>
          <a:xfrm>
            <a:off x="735525" y="194458"/>
            <a:ext cx="103632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fr-FR" sz="3600" u="none" cap="none" strike="noStrike">
                <a:solidFill>
                  <a:srgbClr val="154A9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Useful links</a:t>
            </a:r>
            <a:endParaRPr b="0" i="1" sz="3300" u="none" cap="none" strike="noStrike">
              <a:solidFill>
                <a:srgbClr val="154A9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20" name="Google Shape;220;g13db75d829e_0_22"/>
          <p:cNvSpPr txBox="1"/>
          <p:nvPr/>
        </p:nvSpPr>
        <p:spPr>
          <a:xfrm>
            <a:off x="735525" y="6497100"/>
            <a:ext cx="1145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fr-FR" sz="10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https://www.researchgate.net/publication/357211984_A_Machine_Learning_Pipeline_for_Forecasting_Time_Series_in_the_Banking_Sector</a:t>
            </a:r>
            <a:endParaRPr b="0" i="1" sz="10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g13db75d829e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5075" y="1345024"/>
            <a:ext cx="7940875" cy="40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g13db75d829e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025" y="328275"/>
            <a:ext cx="8911026" cy="593694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13db75d829e_0_15"/>
          <p:cNvSpPr txBox="1"/>
          <p:nvPr/>
        </p:nvSpPr>
        <p:spPr>
          <a:xfrm>
            <a:off x="1311000" y="6457800"/>
            <a:ext cx="1088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fr-FR" sz="10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https://cloud.google.com/bigquery-ml/docs/reference/standard-sql/bigqueryml-syntax-create-time-series</a:t>
            </a:r>
            <a:endParaRPr b="0" i="1" sz="10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13db75d829e_0_15"/>
          <p:cNvSpPr txBox="1"/>
          <p:nvPr/>
        </p:nvSpPr>
        <p:spPr>
          <a:xfrm>
            <a:off x="354525" y="194458"/>
            <a:ext cx="103632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fr-FR" sz="3600" u="none" cap="none" strike="noStrike">
                <a:solidFill>
                  <a:srgbClr val="154A9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 of processing</a:t>
            </a:r>
            <a:endParaRPr b="0" i="1" sz="3300" u="none" cap="none" strike="noStrike">
              <a:solidFill>
                <a:srgbClr val="154A9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54acbef9f1_0_0"/>
          <p:cNvSpPr txBox="1"/>
          <p:nvPr/>
        </p:nvSpPr>
        <p:spPr>
          <a:xfrm>
            <a:off x="735025" y="1259850"/>
            <a:ext cx="108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Point sur vos recherches?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254acbef9f1_0_0"/>
          <p:cNvSpPr txBox="1"/>
          <p:nvPr/>
        </p:nvSpPr>
        <p:spPr>
          <a:xfrm>
            <a:off x="735525" y="194458"/>
            <a:ext cx="103632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fr-FR" sz="3600" u="none" cap="none" strike="noStrike">
                <a:solidFill>
                  <a:srgbClr val="154A9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Questions</a:t>
            </a:r>
            <a:endParaRPr b="0" i="1" sz="3300" u="none" cap="none" strike="noStrike">
              <a:solidFill>
                <a:srgbClr val="154A9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e8a1759df_0_0"/>
          <p:cNvSpPr/>
          <p:nvPr/>
        </p:nvSpPr>
        <p:spPr>
          <a:xfrm>
            <a:off x="517875" y="751100"/>
            <a:ext cx="11088000" cy="29016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13e8a1759df_0_0"/>
          <p:cNvSpPr txBox="1"/>
          <p:nvPr/>
        </p:nvSpPr>
        <p:spPr>
          <a:xfrm>
            <a:off x="735525" y="194458"/>
            <a:ext cx="103632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fr-FR" sz="3600" u="none" cap="none" strike="noStrike">
                <a:solidFill>
                  <a:srgbClr val="154A9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How to deal with a time serie?</a:t>
            </a:r>
            <a:endParaRPr b="0" i="0" sz="3600" u="none" cap="none" strike="noStrike">
              <a:solidFill>
                <a:srgbClr val="154A9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20" name="Google Shape;120;g13e8a1759df_0_0"/>
          <p:cNvSpPr/>
          <p:nvPr/>
        </p:nvSpPr>
        <p:spPr>
          <a:xfrm>
            <a:off x="4603938" y="810100"/>
            <a:ext cx="2402400" cy="800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13e8a1759df_0_0"/>
          <p:cNvSpPr/>
          <p:nvPr/>
        </p:nvSpPr>
        <p:spPr>
          <a:xfrm>
            <a:off x="4603938" y="1799925"/>
            <a:ext cx="2402400" cy="800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Check stationarity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13e8a1759df_0_0"/>
          <p:cNvSpPr/>
          <p:nvPr/>
        </p:nvSpPr>
        <p:spPr>
          <a:xfrm>
            <a:off x="1179525" y="2789750"/>
            <a:ext cx="3691500" cy="800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Plot autocorrelation and partial 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13e8a1759df_0_0"/>
          <p:cNvSpPr/>
          <p:nvPr/>
        </p:nvSpPr>
        <p:spPr>
          <a:xfrm>
            <a:off x="4603938" y="4599725"/>
            <a:ext cx="2402400" cy="8007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4/5. Build your model: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T/T split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CV…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13e8a1759df_0_0"/>
          <p:cNvSpPr/>
          <p:nvPr/>
        </p:nvSpPr>
        <p:spPr>
          <a:xfrm>
            <a:off x="4438350" y="5724625"/>
            <a:ext cx="2733600" cy="800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5/6. Predict, class or cluster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g13e8a1759df_0_0"/>
          <p:cNvCxnSpPr>
            <a:stCxn id="120" idx="2"/>
            <a:endCxn id="121" idx="0"/>
          </p:cNvCxnSpPr>
          <p:nvPr/>
        </p:nvCxnSpPr>
        <p:spPr>
          <a:xfrm>
            <a:off x="5805138" y="1610800"/>
            <a:ext cx="0" cy="18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6" name="Google Shape;126;g13e8a1759df_0_0"/>
          <p:cNvCxnSpPr>
            <a:stCxn id="121" idx="1"/>
            <a:endCxn id="122" idx="0"/>
          </p:cNvCxnSpPr>
          <p:nvPr/>
        </p:nvCxnSpPr>
        <p:spPr>
          <a:xfrm flipH="1">
            <a:off x="3025338" y="2200275"/>
            <a:ext cx="1578600" cy="58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7" name="Google Shape;127;g13e8a1759df_0_0"/>
          <p:cNvCxnSpPr>
            <a:stCxn id="122" idx="2"/>
            <a:endCxn id="123" idx="1"/>
          </p:cNvCxnSpPr>
          <p:nvPr/>
        </p:nvCxnSpPr>
        <p:spPr>
          <a:xfrm>
            <a:off x="3025275" y="3590450"/>
            <a:ext cx="1578600" cy="140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8" name="Google Shape;128;g13e8a1759df_0_0"/>
          <p:cNvCxnSpPr>
            <a:stCxn id="123" idx="2"/>
            <a:endCxn id="124" idx="0"/>
          </p:cNvCxnSpPr>
          <p:nvPr/>
        </p:nvCxnSpPr>
        <p:spPr>
          <a:xfrm>
            <a:off x="5805138" y="5400425"/>
            <a:ext cx="0" cy="32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9" name="Google Shape;129;g13e8a1759df_0_0"/>
          <p:cNvSpPr/>
          <p:nvPr/>
        </p:nvSpPr>
        <p:spPr>
          <a:xfrm>
            <a:off x="7459200" y="3799013"/>
            <a:ext cx="2402400" cy="800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Define your features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g13e8a1759df_0_0"/>
          <p:cNvCxnSpPr/>
          <p:nvPr/>
        </p:nvCxnSpPr>
        <p:spPr>
          <a:xfrm>
            <a:off x="8655650" y="3447400"/>
            <a:ext cx="4800" cy="3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" name="Google Shape;131;g13e8a1759df_0_0"/>
          <p:cNvCxnSpPr>
            <a:stCxn id="129" idx="2"/>
            <a:endCxn id="123" idx="3"/>
          </p:cNvCxnSpPr>
          <p:nvPr/>
        </p:nvCxnSpPr>
        <p:spPr>
          <a:xfrm flipH="1">
            <a:off x="7006200" y="4599713"/>
            <a:ext cx="1654200" cy="40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2" name="Google Shape;132;g13e8a1759df_0_0"/>
          <p:cNvSpPr/>
          <p:nvPr/>
        </p:nvSpPr>
        <p:spPr>
          <a:xfrm>
            <a:off x="6535725" y="2799075"/>
            <a:ext cx="4044600" cy="800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Checks based on what you are looking for…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g13e8a1759df_0_0"/>
          <p:cNvCxnSpPr>
            <a:stCxn id="121" idx="3"/>
            <a:endCxn id="132" idx="0"/>
          </p:cNvCxnSpPr>
          <p:nvPr/>
        </p:nvCxnSpPr>
        <p:spPr>
          <a:xfrm>
            <a:off x="7006338" y="2200275"/>
            <a:ext cx="1551600" cy="59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4" name="Google Shape;134;g13e8a1759df_0_0"/>
          <p:cNvSpPr txBox="1"/>
          <p:nvPr/>
        </p:nvSpPr>
        <p:spPr>
          <a:xfrm>
            <a:off x="517875" y="751100"/>
            <a:ext cx="255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fr-FR" sz="1600" u="none" cap="none" strike="noStrike">
                <a:solidFill>
                  <a:srgbClr val="980000"/>
                </a:solidFill>
                <a:latin typeface="Caveat"/>
                <a:ea typeface="Caveat"/>
                <a:cs typeface="Caveat"/>
                <a:sym typeface="Caveat"/>
              </a:rPr>
              <a:t>never forget your basics</a:t>
            </a:r>
            <a:endParaRPr b="0" i="1" sz="1600" u="none" cap="none" strike="noStrike">
              <a:solidFill>
                <a:srgbClr val="98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13e8a1759df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0350" y="2296450"/>
            <a:ext cx="5373725" cy="445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3e8a1759df_0_6"/>
          <p:cNvSpPr txBox="1"/>
          <p:nvPr/>
        </p:nvSpPr>
        <p:spPr>
          <a:xfrm>
            <a:off x="6401625" y="6407700"/>
            <a:ext cx="579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fr-FR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https://www.thetechplatform.com/post/python-open-source-libraries-and-framework-for-time-series</a:t>
            </a:r>
            <a:endParaRPr b="0" i="1" sz="10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fr-FR" sz="10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https://www.g2.com/categories/time-series-databases</a:t>
            </a:r>
            <a:endParaRPr b="0" i="1" sz="10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g13e8a1759df_0_6"/>
          <p:cNvPicPr preferRelativeResize="0"/>
          <p:nvPr/>
        </p:nvPicPr>
        <p:blipFill rotWithShape="1">
          <a:blip r:embed="rId5">
            <a:alphaModFix/>
          </a:blip>
          <a:srcRect b="8055" l="0" r="0" t="9975"/>
          <a:stretch/>
        </p:blipFill>
        <p:spPr>
          <a:xfrm>
            <a:off x="1288047" y="194450"/>
            <a:ext cx="9379879" cy="210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13e8a1759df_0_6"/>
          <p:cNvSpPr txBox="1"/>
          <p:nvPr/>
        </p:nvSpPr>
        <p:spPr>
          <a:xfrm>
            <a:off x="735525" y="194458"/>
            <a:ext cx="103632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fr-FR" sz="3600" u="none" cap="none" strike="noStrike">
                <a:solidFill>
                  <a:srgbClr val="154A9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Which tools?</a:t>
            </a:r>
            <a:endParaRPr b="0" i="0" sz="3600" u="none" cap="none" strike="noStrike">
              <a:solidFill>
                <a:srgbClr val="154A9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434b961b2_0_0"/>
          <p:cNvSpPr txBox="1"/>
          <p:nvPr/>
        </p:nvSpPr>
        <p:spPr>
          <a:xfrm>
            <a:off x="735525" y="194458"/>
            <a:ext cx="103632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fr-FR" sz="3600" u="none" cap="none" strike="noStrike">
                <a:solidFill>
                  <a:srgbClr val="154A9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ARMA in brief</a:t>
            </a:r>
            <a:endParaRPr b="0" i="0" sz="3600" u="none" cap="none" strike="noStrike">
              <a:solidFill>
                <a:srgbClr val="154A9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0" name="Google Shape;150;g1e434b961b2_0_0"/>
          <p:cNvSpPr txBox="1"/>
          <p:nvPr/>
        </p:nvSpPr>
        <p:spPr>
          <a:xfrm>
            <a:off x="502100" y="701325"/>
            <a:ext cx="111876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Un processus </a:t>
            </a:r>
            <a:r>
              <a:rPr b="1" i="0" lang="fr-FR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AR</a:t>
            </a:r>
            <a:r>
              <a:rPr b="0" i="0" lang="fr-FR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est un processus autorégressif, c’est-à-dire que la valeur à un temps donné est une combinaison linéaire des valeurs précédentes plus un résidu. </a:t>
            </a:r>
            <a:endParaRPr b="0" i="0" sz="1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Un processus </a:t>
            </a:r>
            <a:r>
              <a:rPr b="1" i="0" lang="fr-FR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</a:t>
            </a:r>
            <a:r>
              <a:rPr b="0" i="0" lang="fr-FR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(Moving Average) est défini par une combinaison linéaire des résidus précédents. </a:t>
            </a:r>
            <a:endParaRPr b="0" i="0" sz="1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Un processus </a:t>
            </a:r>
            <a:r>
              <a:rPr b="1" i="0" lang="fr-FR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ARMA</a:t>
            </a:r>
            <a:r>
              <a:rPr b="0" i="0" lang="fr-FR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d’ordre (p,q) est l’association d’un processus AR(p) et d’un processus MA(q) :</a:t>
            </a:r>
            <a:endParaRPr b="0" i="0" sz="1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La valeur de la série au temps </a:t>
            </a:r>
            <a:r>
              <a:rPr b="0" i="1" lang="fr-FR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b="0" i="0" lang="fr-FR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dépend à la fois des valeurs précédentes et des résidus précédents (plus le résidu au temps </a:t>
            </a:r>
            <a:r>
              <a:rPr b="0" i="1" lang="fr-FR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b="0" i="0" lang="fr-FR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).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1e434b961b2_0_0"/>
          <p:cNvSpPr txBox="1"/>
          <p:nvPr/>
        </p:nvSpPr>
        <p:spPr>
          <a:xfrm>
            <a:off x="4270700" y="6326475"/>
            <a:ext cx="74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u="sng">
                <a:solidFill>
                  <a:schemeClr val="dk2"/>
                </a:solidFill>
              </a:rPr>
              <a:t>https://avram.perso.univ-pau.fr/sertemp/ser.pdf</a:t>
            </a:r>
            <a:endParaRPr i="1" u="sng">
              <a:solidFill>
                <a:schemeClr val="dk2"/>
              </a:solidFill>
            </a:endParaRPr>
          </a:p>
        </p:txBody>
      </p:sp>
      <p:pic>
        <p:nvPicPr>
          <p:cNvPr id="152" name="Google Shape;152;g1e434b961b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2275" y="3109913"/>
            <a:ext cx="626745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1e434b961b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2813" y="1342563"/>
            <a:ext cx="623887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1e434b961b2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600" y="5510350"/>
            <a:ext cx="641032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434b961b2_0_13"/>
          <p:cNvSpPr txBox="1"/>
          <p:nvPr/>
        </p:nvSpPr>
        <p:spPr>
          <a:xfrm>
            <a:off x="735525" y="194458"/>
            <a:ext cx="103632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fr-FR" sz="3600" u="none" cap="none" strike="noStrike">
                <a:solidFill>
                  <a:srgbClr val="154A9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ARMA in brief</a:t>
            </a:r>
            <a:endParaRPr b="0" i="0" sz="3600" u="none" cap="none" strike="noStrike">
              <a:solidFill>
                <a:srgbClr val="154A9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1" name="Google Shape;161;g1e434b961b2_0_13"/>
          <p:cNvSpPr txBox="1"/>
          <p:nvPr/>
        </p:nvSpPr>
        <p:spPr>
          <a:xfrm>
            <a:off x="609875" y="916450"/>
            <a:ext cx="110412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Le choix entre AR, MA et ARMA, et des paramètres p ou q peuvent se faire à l’aide des fonctions d’autocorrélation et d'autocorrélation partielles. </a:t>
            </a:r>
            <a:endParaRPr b="0" i="0" sz="1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b="0" i="0" lang="fr-FR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Une </a:t>
            </a:r>
            <a:r>
              <a:rPr b="1" i="0" lang="fr-FR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coupure brusque</a:t>
            </a:r>
            <a:r>
              <a:rPr b="0" i="0" lang="fr-FR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dans le graphe de la </a:t>
            </a:r>
            <a:r>
              <a:rPr b="1" i="0" lang="fr-FR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fonction d'autocorrélation</a:t>
            </a:r>
            <a:r>
              <a:rPr b="0" i="0" lang="fr-FR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suggère un modèle </a:t>
            </a:r>
            <a:r>
              <a:rPr b="1" i="0" lang="fr-FR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MA(q) </a:t>
            </a:r>
            <a:r>
              <a:rPr b="0" i="0" lang="fr-FR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où q est l’ordre du lag juste avant la coupure.</a:t>
            </a:r>
            <a:endParaRPr b="0" i="0" sz="1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b="0" i="0" lang="fr-FR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Une </a:t>
            </a:r>
            <a:r>
              <a:rPr b="1" i="0" lang="fr-FR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coupure brusque</a:t>
            </a:r>
            <a:r>
              <a:rPr b="0" i="0" lang="fr-FR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dans le graphe de la </a:t>
            </a:r>
            <a:r>
              <a:rPr b="1" i="0" lang="fr-FR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fonction d'autocorrélation</a:t>
            </a:r>
            <a:r>
              <a:rPr b="0" i="0" lang="fr-FR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i="0" lang="fr-FR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partielle</a:t>
            </a:r>
            <a:r>
              <a:rPr b="0" i="0" lang="fr-FR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suggère un modèle </a:t>
            </a:r>
            <a:r>
              <a:rPr b="1" i="0" lang="fr-FR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AR(p) </a:t>
            </a:r>
            <a:r>
              <a:rPr b="0" i="0" lang="fr-FR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où p est l’ordre du lag juste avant la coupure.</a:t>
            </a:r>
            <a:endParaRPr b="0" i="0" sz="1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b="0" i="0" lang="fr-FR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S’il n’y a </a:t>
            </a:r>
            <a:r>
              <a:rPr b="1" i="0" lang="fr-FR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pas de coupure</a:t>
            </a:r>
            <a:r>
              <a:rPr b="0" i="0" lang="fr-FR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dans ces graphes, il faut essayer un modèle </a:t>
            </a:r>
            <a:r>
              <a:rPr b="1" i="0" lang="fr-FR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ARMA(p,q) </a:t>
            </a:r>
            <a:r>
              <a:rPr b="0" i="0" lang="fr-FR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où les coefficients p et q sont suggérés par les derniers pics significatifs des graphes d’autocorrélation (pour </a:t>
            </a:r>
            <a:r>
              <a:rPr b="0" i="1" lang="fr-FR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q</a:t>
            </a:r>
            <a:r>
              <a:rPr b="0" i="0" lang="fr-FR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) et d’autocorrélation partielle (pour </a:t>
            </a:r>
            <a:r>
              <a:rPr b="0" i="1" lang="fr-FR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</a:t>
            </a:r>
            <a:r>
              <a:rPr b="0" i="0" lang="fr-FR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).</a:t>
            </a:r>
            <a:endParaRPr b="0" i="0" sz="1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Résidu: </a:t>
            </a:r>
            <a:r>
              <a:rPr i="1" lang="fr-FR" sz="105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i="1" lang="fr-FR" sz="105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nombre complexe</a:t>
            </a:r>
            <a:r>
              <a:rPr i="1" lang="fr-FR" sz="1050">
                <a:solidFill>
                  <a:srgbClr val="202122"/>
                </a:solidFill>
                <a:highlight>
                  <a:srgbClr val="FFFFFF"/>
                </a:highlight>
              </a:rPr>
              <a:t> qui décrit le comportement de l'</a:t>
            </a:r>
            <a:r>
              <a:rPr i="1" lang="fr-FR" sz="105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intégrale curviligne</a:t>
            </a:r>
            <a:r>
              <a:rPr i="1" lang="fr-FR" sz="1050">
                <a:solidFill>
                  <a:srgbClr val="202122"/>
                </a:solidFill>
                <a:highlight>
                  <a:srgbClr val="FFFFFF"/>
                </a:highlight>
              </a:rPr>
              <a:t> d'une </a:t>
            </a:r>
            <a:r>
              <a:rPr i="1" lang="fr-FR" sz="105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fonction holomorphe</a:t>
            </a:r>
            <a:r>
              <a:rPr i="1" lang="fr-FR" sz="1050">
                <a:solidFill>
                  <a:srgbClr val="202122"/>
                </a:solidFill>
                <a:highlight>
                  <a:srgbClr val="FFFFFF"/>
                </a:highlight>
              </a:rPr>
              <a:t> aux alentours d'une </a:t>
            </a:r>
            <a:r>
              <a:rPr i="1" lang="fr-FR" sz="1050" u="sng">
                <a:solidFill>
                  <a:srgbClr val="FAA700"/>
                </a:solidFill>
                <a:highlight>
                  <a:srgbClr val="FFFFFF"/>
                </a:highlight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singularité</a:t>
            </a:r>
            <a:endParaRPr i="1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434b961b2_0_21"/>
          <p:cNvSpPr txBox="1"/>
          <p:nvPr/>
        </p:nvSpPr>
        <p:spPr>
          <a:xfrm>
            <a:off x="735525" y="194458"/>
            <a:ext cx="103632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fr-FR" sz="3600" u="none" cap="none" strike="noStrike">
                <a:solidFill>
                  <a:srgbClr val="154A9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ARMA in brief</a:t>
            </a:r>
            <a:endParaRPr b="0" i="0" sz="3600" u="none" cap="none" strike="noStrike">
              <a:solidFill>
                <a:srgbClr val="154A9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68" name="Google Shape;168;g1e434b961b2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688858"/>
            <a:ext cx="5762625" cy="2476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9" name="Google Shape;169;g1e434b961b2_0_21"/>
          <p:cNvGraphicFramePr/>
          <p:nvPr/>
        </p:nvGraphicFramePr>
        <p:xfrm>
          <a:off x="6219900" y="120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{BAB04789-3DD9-4361-A955-2F61E6B6EB2F}</a:tableStyleId>
              </a:tblPr>
              <a:tblGrid>
                <a:gridCol w="952500"/>
                <a:gridCol w="1638300"/>
                <a:gridCol w="1647825"/>
                <a:gridCol w="1514475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fr-FR" sz="9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AR(p)</a:t>
                      </a:r>
                      <a:endParaRPr sz="9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fr-FR" sz="9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MA(q)</a:t>
                      </a:r>
                      <a:endParaRPr sz="9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fr-FR" sz="9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ARMA(p,q)</a:t>
                      </a:r>
                      <a:endParaRPr sz="9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fr-FR" sz="9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ACF</a:t>
                      </a:r>
                      <a:endParaRPr sz="9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fr-FR" sz="9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Décroît vers 0</a:t>
                      </a:r>
                      <a:endParaRPr sz="9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fr-FR" sz="9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Coupure après l’ordre q</a:t>
                      </a:r>
                      <a:endParaRPr sz="9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fr-FR" sz="9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Décroît vers 0</a:t>
                      </a:r>
                      <a:endParaRPr sz="9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fr-FR" sz="9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PACF</a:t>
                      </a:r>
                      <a:endParaRPr sz="9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fr-FR" sz="9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Coupure après l’ordre p</a:t>
                      </a:r>
                      <a:endParaRPr sz="9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fr-FR" sz="9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Décroît vers 0</a:t>
                      </a:r>
                      <a:endParaRPr sz="9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fr-FR" sz="9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Décroît vers 0</a:t>
                      </a:r>
                      <a:endParaRPr sz="9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70" name="Google Shape;170;g1e434b961b2_0_21"/>
          <p:cNvSpPr txBox="1"/>
          <p:nvPr/>
        </p:nvSpPr>
        <p:spPr>
          <a:xfrm>
            <a:off x="735025" y="3834000"/>
            <a:ext cx="109668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 pratique, la lecture de ces graphiques est </a:t>
            </a:r>
            <a:r>
              <a:rPr b="1" i="0" lang="fr-FR" sz="1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très rarement évidente</a:t>
            </a:r>
            <a:r>
              <a:rPr b="0" i="0" lang="fr-FR" sz="1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Elle ne sert qu'à suggérer les premières valeurs à essayer. Il faut ensuite vérifier la significativité des coefficients, et supprimer ceux qui ne sont pas statistiquement significatifs.</a:t>
            </a:r>
            <a:endParaRPr b="0" i="0" sz="16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Le modèle ARMA ne sert à modéliser </a:t>
            </a:r>
            <a:r>
              <a:rPr b="1" i="0" lang="fr-FR" sz="1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que des séries stationnaires</a:t>
            </a:r>
            <a:r>
              <a:rPr b="0" i="0" lang="fr-FR" sz="1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Si nous souhaitons modéliser une série avec une tendance linéaire, nous pouvons utiliser le modèle </a:t>
            </a:r>
            <a:r>
              <a:rPr b="1" i="0" lang="fr-FR" sz="1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ARIMA</a:t>
            </a:r>
            <a:r>
              <a:rPr b="0" i="0" lang="fr-FR" sz="1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qui inclut une étape de différenciation. Si nous devons prendre en compte en plus d’une saisonnalité, il faut utiliser le modèle </a:t>
            </a:r>
            <a:r>
              <a:rPr b="1" i="0" lang="fr-FR" sz="1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SARIMA</a:t>
            </a:r>
            <a:r>
              <a:rPr b="0" i="0" lang="fr-FR" sz="1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qui effectue une seconde différenciation, cette fois pour effacer la saisonnalité.</a:t>
            </a:r>
            <a:endParaRPr b="0" i="0" sz="16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1" name="Google Shape;171;g1e434b961b2_0_21"/>
          <p:cNvSpPr txBox="1"/>
          <p:nvPr/>
        </p:nvSpPr>
        <p:spPr>
          <a:xfrm>
            <a:off x="6219900" y="1988825"/>
            <a:ext cx="5762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fr-FR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Tableau 1 : Une synthèse sur la relation entre graphes d’autocorrélation (ACF) et d’autocorrélation partielle (PACF) et les modèles AR, MA et ARMA.</a:t>
            </a:r>
            <a:endParaRPr b="0" i="1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2" name="Google Shape;172;g1e434b961b2_0_21"/>
          <p:cNvSpPr txBox="1"/>
          <p:nvPr/>
        </p:nvSpPr>
        <p:spPr>
          <a:xfrm>
            <a:off x="533625" y="3244350"/>
            <a:ext cx="583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fr-FR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 : Autocorrélogrammes (simple et partiel) d’un processus AR(2)</a:t>
            </a:r>
            <a:endParaRPr b="0" i="0" sz="16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434b961b2_0_27"/>
          <p:cNvSpPr txBox="1"/>
          <p:nvPr/>
        </p:nvSpPr>
        <p:spPr>
          <a:xfrm>
            <a:off x="735525" y="194458"/>
            <a:ext cx="103632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fr-FR" sz="3600" u="none" cap="none" strike="noStrike">
                <a:solidFill>
                  <a:srgbClr val="154A9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Metrics</a:t>
            </a:r>
            <a:endParaRPr b="0" i="0" sz="3600" u="none" cap="none" strike="noStrike">
              <a:solidFill>
                <a:srgbClr val="154A9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79" name="Google Shape;179;g1e434b961b2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163" y="1033288"/>
            <a:ext cx="10465675" cy="347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1e434b961b2_0_27"/>
          <p:cNvSpPr txBox="1"/>
          <p:nvPr/>
        </p:nvSpPr>
        <p:spPr>
          <a:xfrm>
            <a:off x="1905550" y="4858700"/>
            <a:ext cx="8314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fr-FR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Les principales métriques de prédiction de séries temporelles</a:t>
            </a:r>
            <a:endParaRPr b="0" i="1" sz="16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fr-FR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(source : </a:t>
            </a:r>
            <a:r>
              <a:rPr b="0" i="1" lang="fr-FR" sz="1600" u="sng" cap="none" strike="noStrike">
                <a:solidFill>
                  <a:srgbClr val="1155CC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</a:t>
            </a:r>
            <a:r>
              <a:rPr b="0" i="1" lang="fr-FR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e8a1759df_0_64"/>
          <p:cNvSpPr txBox="1"/>
          <p:nvPr/>
        </p:nvSpPr>
        <p:spPr>
          <a:xfrm>
            <a:off x="735525" y="194458"/>
            <a:ext cx="103632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fr-FR" sz="3600" u="none" cap="none" strike="noStrike">
                <a:solidFill>
                  <a:srgbClr val="154A9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How to predict based on a time serie?</a:t>
            </a:r>
            <a:endParaRPr b="0" i="0" sz="3600" u="none" cap="none" strike="noStrike">
              <a:solidFill>
                <a:srgbClr val="154A9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87" name="Google Shape;187;g13e8a1759df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8700" y="1481146"/>
            <a:ext cx="5734050" cy="38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13e8a1759df_0_64"/>
          <p:cNvSpPr txBox="1"/>
          <p:nvPr/>
        </p:nvSpPr>
        <p:spPr>
          <a:xfrm>
            <a:off x="6076575" y="6026700"/>
            <a:ext cx="611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fr-FR" sz="10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https://medium.com/@soumyachess1496/cross-validation-in-time-series-566ae4981ce4</a:t>
            </a:r>
            <a:endParaRPr b="0" i="1" sz="10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e8a1759df_0_12"/>
          <p:cNvSpPr txBox="1"/>
          <p:nvPr/>
        </p:nvSpPr>
        <p:spPr>
          <a:xfrm>
            <a:off x="735525" y="194458"/>
            <a:ext cx="103632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fr-FR" sz="3600" u="none" cap="none" strike="noStrike">
                <a:solidFill>
                  <a:srgbClr val="154A9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Window &amp; CV</a:t>
            </a:r>
            <a:endParaRPr b="0" i="0" sz="3600" u="none" cap="none" strike="noStrike">
              <a:solidFill>
                <a:srgbClr val="154A9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95" name="Google Shape;195;g13e8a1759df_0_12"/>
          <p:cNvSpPr txBox="1"/>
          <p:nvPr/>
        </p:nvSpPr>
        <p:spPr>
          <a:xfrm>
            <a:off x="6076575" y="6026700"/>
            <a:ext cx="611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fr-FR" sz="10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https://medium.com/@soumyachess1496/cross-validation-in-time-series-566ae4981ce4</a:t>
            </a:r>
            <a:endParaRPr b="0" i="1" sz="10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13e8a1759df_0_12"/>
          <p:cNvSpPr txBox="1"/>
          <p:nvPr/>
        </p:nvSpPr>
        <p:spPr>
          <a:xfrm>
            <a:off x="1163400" y="1236675"/>
            <a:ext cx="6979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NB - Window splitters with sktime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NB - CV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c2">
  <a:themeElements>
    <a:clrScheme name="Data&amp;co">
      <a:dk1>
        <a:srgbClr val="000000"/>
      </a:dk1>
      <a:lt1>
        <a:srgbClr val="FFFFFF"/>
      </a:lt1>
      <a:dk2>
        <a:srgbClr val="203A8F"/>
      </a:dk2>
      <a:lt2>
        <a:srgbClr val="FFFFFF"/>
      </a:lt2>
      <a:accent1>
        <a:srgbClr val="203A8F"/>
      </a:accent1>
      <a:accent2>
        <a:srgbClr val="3B91AC"/>
      </a:accent2>
      <a:accent3>
        <a:srgbClr val="63BDAC"/>
      </a:accent3>
      <a:accent4>
        <a:srgbClr val="8A307F"/>
      </a:accent4>
      <a:accent5>
        <a:srgbClr val="593C92"/>
      </a:accent5>
      <a:accent6>
        <a:srgbClr val="B20238"/>
      </a:accent6>
      <a:hlink>
        <a:srgbClr val="203A8F"/>
      </a:hlink>
      <a:folHlink>
        <a:srgbClr val="3B91A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2020-11-19T08:47:12Z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2020-11-18T00:00:00Z</vt:filetime>
  </property>
  <property fmtid="{D5CDD505-2E9C-101B-9397-08002B2CF9AE}" pid="3" name="Creator">
    <vt:lpwstr>Adobe InDesign 15.1 (Macintosh)</vt:lpwstr>
  </property>
  <property fmtid="{D5CDD505-2E9C-101B-9397-08002B2CF9AE}" pid="4" name="LastSaved">
    <vt:filetime>2020-11-19T00:00:00Z</vt:filetime>
  </property>
</Properties>
</file>