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7" r:id="rId3"/>
    <p:sldId id="296" r:id="rId4"/>
    <p:sldId id="297" r:id="rId5"/>
    <p:sldId id="292" r:id="rId6"/>
    <p:sldId id="284" r:id="rId7"/>
    <p:sldId id="300" r:id="rId8"/>
    <p:sldId id="299" r:id="rId9"/>
    <p:sldId id="298" r:id="rId10"/>
    <p:sldId id="301" r:id="rId11"/>
    <p:sldId id="302" r:id="rId12"/>
    <p:sldId id="303" r:id="rId13"/>
    <p:sldId id="30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E1BD1-ACEB-9A99-EC0F-550CA362FB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8769FB-8AD1-6339-9CDA-2CDC6806EA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579A03-D376-6657-5ADA-B9320C771FAB}"/>
              </a:ext>
            </a:extLst>
          </p:cNvPr>
          <p:cNvSpPr>
            <a:spLocks noGrp="1"/>
          </p:cNvSpPr>
          <p:nvPr>
            <p:ph type="dt" sz="half" idx="10"/>
          </p:nvPr>
        </p:nvSpPr>
        <p:spPr/>
        <p:txBody>
          <a:bodyPr/>
          <a:lstStyle/>
          <a:p>
            <a:fld id="{00D53BEC-22D3-460E-B6D7-73FD9F35CC4C}" type="datetimeFigureOut">
              <a:rPr lang="en-US" smtClean="0"/>
              <a:t>30-Mar-23</a:t>
            </a:fld>
            <a:endParaRPr lang="en-US"/>
          </a:p>
        </p:txBody>
      </p:sp>
      <p:sp>
        <p:nvSpPr>
          <p:cNvPr id="5" name="Footer Placeholder 4">
            <a:extLst>
              <a:ext uri="{FF2B5EF4-FFF2-40B4-BE49-F238E27FC236}">
                <a16:creationId xmlns:a16="http://schemas.microsoft.com/office/drawing/2014/main" id="{B9E292CC-E579-2229-0780-3CA273243C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10943F-133B-EDAF-1097-2FB53AD2E7B0}"/>
              </a:ext>
            </a:extLst>
          </p:cNvPr>
          <p:cNvSpPr>
            <a:spLocks noGrp="1"/>
          </p:cNvSpPr>
          <p:nvPr>
            <p:ph type="sldNum" sz="quarter" idx="12"/>
          </p:nvPr>
        </p:nvSpPr>
        <p:spPr/>
        <p:txBody>
          <a:bodyPr/>
          <a:lstStyle/>
          <a:p>
            <a:fld id="{A2B769D2-2378-4E0E-B36B-330407E3BB86}" type="slidenum">
              <a:rPr lang="en-US" smtClean="0"/>
              <a:t>‹#›</a:t>
            </a:fld>
            <a:endParaRPr lang="en-US"/>
          </a:p>
        </p:txBody>
      </p:sp>
    </p:spTree>
    <p:extLst>
      <p:ext uri="{BB962C8B-B14F-4D97-AF65-F5344CB8AC3E}">
        <p14:creationId xmlns:p14="http://schemas.microsoft.com/office/powerpoint/2010/main" val="1888385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D7618-59FA-35D5-1F38-9CCA562837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8B9A30-D7EB-1717-177A-FB968FC9A4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854D8A-A437-E116-EC8B-CAECEB8AE545}"/>
              </a:ext>
            </a:extLst>
          </p:cNvPr>
          <p:cNvSpPr>
            <a:spLocks noGrp="1"/>
          </p:cNvSpPr>
          <p:nvPr>
            <p:ph type="dt" sz="half" idx="10"/>
          </p:nvPr>
        </p:nvSpPr>
        <p:spPr/>
        <p:txBody>
          <a:bodyPr/>
          <a:lstStyle/>
          <a:p>
            <a:fld id="{00D53BEC-22D3-460E-B6D7-73FD9F35CC4C}" type="datetimeFigureOut">
              <a:rPr lang="en-US" smtClean="0"/>
              <a:t>30-Mar-23</a:t>
            </a:fld>
            <a:endParaRPr lang="en-US"/>
          </a:p>
        </p:txBody>
      </p:sp>
      <p:sp>
        <p:nvSpPr>
          <p:cNvPr id="5" name="Footer Placeholder 4">
            <a:extLst>
              <a:ext uri="{FF2B5EF4-FFF2-40B4-BE49-F238E27FC236}">
                <a16:creationId xmlns:a16="http://schemas.microsoft.com/office/drawing/2014/main" id="{B7FA6E41-8EAA-6D81-AFDB-9B877A0E89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041ECC-C799-B708-BCDB-3D3EFFBCABC3}"/>
              </a:ext>
            </a:extLst>
          </p:cNvPr>
          <p:cNvSpPr>
            <a:spLocks noGrp="1"/>
          </p:cNvSpPr>
          <p:nvPr>
            <p:ph type="sldNum" sz="quarter" idx="12"/>
          </p:nvPr>
        </p:nvSpPr>
        <p:spPr/>
        <p:txBody>
          <a:bodyPr/>
          <a:lstStyle/>
          <a:p>
            <a:fld id="{A2B769D2-2378-4E0E-B36B-330407E3BB86}" type="slidenum">
              <a:rPr lang="en-US" smtClean="0"/>
              <a:t>‹#›</a:t>
            </a:fld>
            <a:endParaRPr lang="en-US"/>
          </a:p>
        </p:txBody>
      </p:sp>
    </p:spTree>
    <p:extLst>
      <p:ext uri="{BB962C8B-B14F-4D97-AF65-F5344CB8AC3E}">
        <p14:creationId xmlns:p14="http://schemas.microsoft.com/office/powerpoint/2010/main" val="2484605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475281-2F20-0A63-F853-C1CBCCA94B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DEC887-DDA1-93E6-6500-84C9D64945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A10EF8-FE36-71AF-FE13-838153A0244C}"/>
              </a:ext>
            </a:extLst>
          </p:cNvPr>
          <p:cNvSpPr>
            <a:spLocks noGrp="1"/>
          </p:cNvSpPr>
          <p:nvPr>
            <p:ph type="dt" sz="half" idx="10"/>
          </p:nvPr>
        </p:nvSpPr>
        <p:spPr/>
        <p:txBody>
          <a:bodyPr/>
          <a:lstStyle/>
          <a:p>
            <a:fld id="{00D53BEC-22D3-460E-B6D7-73FD9F35CC4C}" type="datetimeFigureOut">
              <a:rPr lang="en-US" smtClean="0"/>
              <a:t>30-Mar-23</a:t>
            </a:fld>
            <a:endParaRPr lang="en-US"/>
          </a:p>
        </p:txBody>
      </p:sp>
      <p:sp>
        <p:nvSpPr>
          <p:cNvPr id="5" name="Footer Placeholder 4">
            <a:extLst>
              <a:ext uri="{FF2B5EF4-FFF2-40B4-BE49-F238E27FC236}">
                <a16:creationId xmlns:a16="http://schemas.microsoft.com/office/drawing/2014/main" id="{89D18D41-ECCE-0CAC-AAA3-A3F482047E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7945A8-A0FF-0EFB-AC6B-9FA2428146FA}"/>
              </a:ext>
            </a:extLst>
          </p:cNvPr>
          <p:cNvSpPr>
            <a:spLocks noGrp="1"/>
          </p:cNvSpPr>
          <p:nvPr>
            <p:ph type="sldNum" sz="quarter" idx="12"/>
          </p:nvPr>
        </p:nvSpPr>
        <p:spPr/>
        <p:txBody>
          <a:bodyPr/>
          <a:lstStyle/>
          <a:p>
            <a:fld id="{A2B769D2-2378-4E0E-B36B-330407E3BB86}" type="slidenum">
              <a:rPr lang="en-US" smtClean="0"/>
              <a:t>‹#›</a:t>
            </a:fld>
            <a:endParaRPr lang="en-US"/>
          </a:p>
        </p:txBody>
      </p:sp>
    </p:spTree>
    <p:extLst>
      <p:ext uri="{BB962C8B-B14F-4D97-AF65-F5344CB8AC3E}">
        <p14:creationId xmlns:p14="http://schemas.microsoft.com/office/powerpoint/2010/main" val="137025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51C5F-5E77-8D0C-5823-AAB94C3C59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C564FA-ACD4-3B37-CE30-50ABF4361F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DB675F-51F8-9DED-F51A-0DAB4A296990}"/>
              </a:ext>
            </a:extLst>
          </p:cNvPr>
          <p:cNvSpPr>
            <a:spLocks noGrp="1"/>
          </p:cNvSpPr>
          <p:nvPr>
            <p:ph type="dt" sz="half" idx="10"/>
          </p:nvPr>
        </p:nvSpPr>
        <p:spPr/>
        <p:txBody>
          <a:bodyPr/>
          <a:lstStyle/>
          <a:p>
            <a:fld id="{00D53BEC-22D3-460E-B6D7-73FD9F35CC4C}" type="datetimeFigureOut">
              <a:rPr lang="en-US" smtClean="0"/>
              <a:t>30-Mar-23</a:t>
            </a:fld>
            <a:endParaRPr lang="en-US"/>
          </a:p>
        </p:txBody>
      </p:sp>
      <p:sp>
        <p:nvSpPr>
          <p:cNvPr id="5" name="Footer Placeholder 4">
            <a:extLst>
              <a:ext uri="{FF2B5EF4-FFF2-40B4-BE49-F238E27FC236}">
                <a16:creationId xmlns:a16="http://schemas.microsoft.com/office/drawing/2014/main" id="{FEB6CA56-F10E-3EED-3EAC-F437004D8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215C42-BAFD-404A-DEC5-A0F1A0F42C63}"/>
              </a:ext>
            </a:extLst>
          </p:cNvPr>
          <p:cNvSpPr>
            <a:spLocks noGrp="1"/>
          </p:cNvSpPr>
          <p:nvPr>
            <p:ph type="sldNum" sz="quarter" idx="12"/>
          </p:nvPr>
        </p:nvSpPr>
        <p:spPr/>
        <p:txBody>
          <a:bodyPr/>
          <a:lstStyle/>
          <a:p>
            <a:fld id="{A2B769D2-2378-4E0E-B36B-330407E3BB86}" type="slidenum">
              <a:rPr lang="en-US" smtClean="0"/>
              <a:t>‹#›</a:t>
            </a:fld>
            <a:endParaRPr lang="en-US"/>
          </a:p>
        </p:txBody>
      </p:sp>
    </p:spTree>
    <p:extLst>
      <p:ext uri="{BB962C8B-B14F-4D97-AF65-F5344CB8AC3E}">
        <p14:creationId xmlns:p14="http://schemas.microsoft.com/office/powerpoint/2010/main" val="2610399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FE337-FA93-DE99-89BD-DCA098308A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A1BB67-30A4-DCA7-3EF8-7F512420B8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9FFC6C-F23A-4D09-DDCC-D608DEEAF634}"/>
              </a:ext>
            </a:extLst>
          </p:cNvPr>
          <p:cNvSpPr>
            <a:spLocks noGrp="1"/>
          </p:cNvSpPr>
          <p:nvPr>
            <p:ph type="dt" sz="half" idx="10"/>
          </p:nvPr>
        </p:nvSpPr>
        <p:spPr/>
        <p:txBody>
          <a:bodyPr/>
          <a:lstStyle/>
          <a:p>
            <a:fld id="{00D53BEC-22D3-460E-B6D7-73FD9F35CC4C}" type="datetimeFigureOut">
              <a:rPr lang="en-US" smtClean="0"/>
              <a:t>30-Mar-23</a:t>
            </a:fld>
            <a:endParaRPr lang="en-US"/>
          </a:p>
        </p:txBody>
      </p:sp>
      <p:sp>
        <p:nvSpPr>
          <p:cNvPr id="5" name="Footer Placeholder 4">
            <a:extLst>
              <a:ext uri="{FF2B5EF4-FFF2-40B4-BE49-F238E27FC236}">
                <a16:creationId xmlns:a16="http://schemas.microsoft.com/office/drawing/2014/main" id="{EB192BB8-D7F1-E251-191D-9255A604D0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A10952-50B9-0863-F5F2-F3D3247A3946}"/>
              </a:ext>
            </a:extLst>
          </p:cNvPr>
          <p:cNvSpPr>
            <a:spLocks noGrp="1"/>
          </p:cNvSpPr>
          <p:nvPr>
            <p:ph type="sldNum" sz="quarter" idx="12"/>
          </p:nvPr>
        </p:nvSpPr>
        <p:spPr/>
        <p:txBody>
          <a:bodyPr/>
          <a:lstStyle/>
          <a:p>
            <a:fld id="{A2B769D2-2378-4E0E-B36B-330407E3BB86}" type="slidenum">
              <a:rPr lang="en-US" smtClean="0"/>
              <a:t>‹#›</a:t>
            </a:fld>
            <a:endParaRPr lang="en-US"/>
          </a:p>
        </p:txBody>
      </p:sp>
    </p:spTree>
    <p:extLst>
      <p:ext uri="{BB962C8B-B14F-4D97-AF65-F5344CB8AC3E}">
        <p14:creationId xmlns:p14="http://schemas.microsoft.com/office/powerpoint/2010/main" val="3073302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945E8-2DA9-F14C-B80B-563005CA63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317000-05E1-0E33-2199-689093E018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8E4C84-1C35-0E32-4336-B430C442E3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6B71C6-AF4B-8DFA-A4FA-EA77EB386649}"/>
              </a:ext>
            </a:extLst>
          </p:cNvPr>
          <p:cNvSpPr>
            <a:spLocks noGrp="1"/>
          </p:cNvSpPr>
          <p:nvPr>
            <p:ph type="dt" sz="half" idx="10"/>
          </p:nvPr>
        </p:nvSpPr>
        <p:spPr/>
        <p:txBody>
          <a:bodyPr/>
          <a:lstStyle/>
          <a:p>
            <a:fld id="{00D53BEC-22D3-460E-B6D7-73FD9F35CC4C}" type="datetimeFigureOut">
              <a:rPr lang="en-US" smtClean="0"/>
              <a:t>30-Mar-23</a:t>
            </a:fld>
            <a:endParaRPr lang="en-US"/>
          </a:p>
        </p:txBody>
      </p:sp>
      <p:sp>
        <p:nvSpPr>
          <p:cNvPr id="6" name="Footer Placeholder 5">
            <a:extLst>
              <a:ext uri="{FF2B5EF4-FFF2-40B4-BE49-F238E27FC236}">
                <a16:creationId xmlns:a16="http://schemas.microsoft.com/office/drawing/2014/main" id="{173634DD-48C9-7160-EA42-C778D4BC32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52E0F8-EF88-7E24-BC64-FF3C7117FC75}"/>
              </a:ext>
            </a:extLst>
          </p:cNvPr>
          <p:cNvSpPr>
            <a:spLocks noGrp="1"/>
          </p:cNvSpPr>
          <p:nvPr>
            <p:ph type="sldNum" sz="quarter" idx="12"/>
          </p:nvPr>
        </p:nvSpPr>
        <p:spPr/>
        <p:txBody>
          <a:bodyPr/>
          <a:lstStyle/>
          <a:p>
            <a:fld id="{A2B769D2-2378-4E0E-B36B-330407E3BB86}" type="slidenum">
              <a:rPr lang="en-US" smtClean="0"/>
              <a:t>‹#›</a:t>
            </a:fld>
            <a:endParaRPr lang="en-US"/>
          </a:p>
        </p:txBody>
      </p:sp>
    </p:spTree>
    <p:extLst>
      <p:ext uri="{BB962C8B-B14F-4D97-AF65-F5344CB8AC3E}">
        <p14:creationId xmlns:p14="http://schemas.microsoft.com/office/powerpoint/2010/main" val="2854727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D2D27-1832-676A-B215-F8A7D89BCA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4B528D-F5B8-35E5-2886-7C137BA447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EBEDA6-E05A-639E-6D0C-5017F98E19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4C555B-CE64-0667-91B3-7D28FE99D2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B82EE4-9241-7A1C-AECC-2E38D7C2A8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B912CD-673B-4D73-31CC-60869AF95C67}"/>
              </a:ext>
            </a:extLst>
          </p:cNvPr>
          <p:cNvSpPr>
            <a:spLocks noGrp="1"/>
          </p:cNvSpPr>
          <p:nvPr>
            <p:ph type="dt" sz="half" idx="10"/>
          </p:nvPr>
        </p:nvSpPr>
        <p:spPr/>
        <p:txBody>
          <a:bodyPr/>
          <a:lstStyle/>
          <a:p>
            <a:fld id="{00D53BEC-22D3-460E-B6D7-73FD9F35CC4C}" type="datetimeFigureOut">
              <a:rPr lang="en-US" smtClean="0"/>
              <a:t>30-Mar-23</a:t>
            </a:fld>
            <a:endParaRPr lang="en-US"/>
          </a:p>
        </p:txBody>
      </p:sp>
      <p:sp>
        <p:nvSpPr>
          <p:cNvPr id="8" name="Footer Placeholder 7">
            <a:extLst>
              <a:ext uri="{FF2B5EF4-FFF2-40B4-BE49-F238E27FC236}">
                <a16:creationId xmlns:a16="http://schemas.microsoft.com/office/drawing/2014/main" id="{99F70B11-6FE7-96B6-D8FB-ADC6A02494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2306A8-8798-3353-D377-DF5BE5F28BE6}"/>
              </a:ext>
            </a:extLst>
          </p:cNvPr>
          <p:cNvSpPr>
            <a:spLocks noGrp="1"/>
          </p:cNvSpPr>
          <p:nvPr>
            <p:ph type="sldNum" sz="quarter" idx="12"/>
          </p:nvPr>
        </p:nvSpPr>
        <p:spPr/>
        <p:txBody>
          <a:bodyPr/>
          <a:lstStyle/>
          <a:p>
            <a:fld id="{A2B769D2-2378-4E0E-B36B-330407E3BB86}" type="slidenum">
              <a:rPr lang="en-US" smtClean="0"/>
              <a:t>‹#›</a:t>
            </a:fld>
            <a:endParaRPr lang="en-US"/>
          </a:p>
        </p:txBody>
      </p:sp>
    </p:spTree>
    <p:extLst>
      <p:ext uri="{BB962C8B-B14F-4D97-AF65-F5344CB8AC3E}">
        <p14:creationId xmlns:p14="http://schemas.microsoft.com/office/powerpoint/2010/main" val="2662445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B1851-8E23-51DA-59CE-8638FBEC23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9DC5D9-3A85-D7B7-7AF6-3A141F9FE0A5}"/>
              </a:ext>
            </a:extLst>
          </p:cNvPr>
          <p:cNvSpPr>
            <a:spLocks noGrp="1"/>
          </p:cNvSpPr>
          <p:nvPr>
            <p:ph type="dt" sz="half" idx="10"/>
          </p:nvPr>
        </p:nvSpPr>
        <p:spPr/>
        <p:txBody>
          <a:bodyPr/>
          <a:lstStyle/>
          <a:p>
            <a:fld id="{00D53BEC-22D3-460E-B6D7-73FD9F35CC4C}" type="datetimeFigureOut">
              <a:rPr lang="en-US" smtClean="0"/>
              <a:t>30-Mar-23</a:t>
            </a:fld>
            <a:endParaRPr lang="en-US"/>
          </a:p>
        </p:txBody>
      </p:sp>
      <p:sp>
        <p:nvSpPr>
          <p:cNvPr id="4" name="Footer Placeholder 3">
            <a:extLst>
              <a:ext uri="{FF2B5EF4-FFF2-40B4-BE49-F238E27FC236}">
                <a16:creationId xmlns:a16="http://schemas.microsoft.com/office/drawing/2014/main" id="{C3F0EC13-4C4C-76CA-D95E-28AED342A3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F1B470-057B-8EA8-62C2-3B141F01E675}"/>
              </a:ext>
            </a:extLst>
          </p:cNvPr>
          <p:cNvSpPr>
            <a:spLocks noGrp="1"/>
          </p:cNvSpPr>
          <p:nvPr>
            <p:ph type="sldNum" sz="quarter" idx="12"/>
          </p:nvPr>
        </p:nvSpPr>
        <p:spPr/>
        <p:txBody>
          <a:bodyPr/>
          <a:lstStyle/>
          <a:p>
            <a:fld id="{A2B769D2-2378-4E0E-B36B-330407E3BB86}" type="slidenum">
              <a:rPr lang="en-US" smtClean="0"/>
              <a:t>‹#›</a:t>
            </a:fld>
            <a:endParaRPr lang="en-US"/>
          </a:p>
        </p:txBody>
      </p:sp>
    </p:spTree>
    <p:extLst>
      <p:ext uri="{BB962C8B-B14F-4D97-AF65-F5344CB8AC3E}">
        <p14:creationId xmlns:p14="http://schemas.microsoft.com/office/powerpoint/2010/main" val="3689323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E83598-A785-63D8-00C1-2B330215CC18}"/>
              </a:ext>
            </a:extLst>
          </p:cNvPr>
          <p:cNvSpPr>
            <a:spLocks noGrp="1"/>
          </p:cNvSpPr>
          <p:nvPr>
            <p:ph type="dt" sz="half" idx="10"/>
          </p:nvPr>
        </p:nvSpPr>
        <p:spPr/>
        <p:txBody>
          <a:bodyPr/>
          <a:lstStyle/>
          <a:p>
            <a:fld id="{00D53BEC-22D3-460E-B6D7-73FD9F35CC4C}" type="datetimeFigureOut">
              <a:rPr lang="en-US" smtClean="0"/>
              <a:t>30-Mar-23</a:t>
            </a:fld>
            <a:endParaRPr lang="en-US"/>
          </a:p>
        </p:txBody>
      </p:sp>
      <p:sp>
        <p:nvSpPr>
          <p:cNvPr id="3" name="Footer Placeholder 2">
            <a:extLst>
              <a:ext uri="{FF2B5EF4-FFF2-40B4-BE49-F238E27FC236}">
                <a16:creationId xmlns:a16="http://schemas.microsoft.com/office/drawing/2014/main" id="{CA8178DD-AE25-F25C-C729-D9CD8CB1E5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DD6B4E-B196-36B0-81A5-8ECC02A15D2B}"/>
              </a:ext>
            </a:extLst>
          </p:cNvPr>
          <p:cNvSpPr>
            <a:spLocks noGrp="1"/>
          </p:cNvSpPr>
          <p:nvPr>
            <p:ph type="sldNum" sz="quarter" idx="12"/>
          </p:nvPr>
        </p:nvSpPr>
        <p:spPr/>
        <p:txBody>
          <a:bodyPr/>
          <a:lstStyle/>
          <a:p>
            <a:fld id="{A2B769D2-2378-4E0E-B36B-330407E3BB86}" type="slidenum">
              <a:rPr lang="en-US" smtClean="0"/>
              <a:t>‹#›</a:t>
            </a:fld>
            <a:endParaRPr lang="en-US"/>
          </a:p>
        </p:txBody>
      </p:sp>
    </p:spTree>
    <p:extLst>
      <p:ext uri="{BB962C8B-B14F-4D97-AF65-F5344CB8AC3E}">
        <p14:creationId xmlns:p14="http://schemas.microsoft.com/office/powerpoint/2010/main" val="1671101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2973A-A592-458B-C437-103206A864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B72D2F-0B2F-3EEF-7C99-0DF6A590D8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30C623-45CA-BDDF-C4EF-00F532EB8D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BEB56D-4F9A-0D8F-AC34-FA4021A1ADFF}"/>
              </a:ext>
            </a:extLst>
          </p:cNvPr>
          <p:cNvSpPr>
            <a:spLocks noGrp="1"/>
          </p:cNvSpPr>
          <p:nvPr>
            <p:ph type="dt" sz="half" idx="10"/>
          </p:nvPr>
        </p:nvSpPr>
        <p:spPr/>
        <p:txBody>
          <a:bodyPr/>
          <a:lstStyle/>
          <a:p>
            <a:fld id="{00D53BEC-22D3-460E-B6D7-73FD9F35CC4C}" type="datetimeFigureOut">
              <a:rPr lang="en-US" smtClean="0"/>
              <a:t>30-Mar-23</a:t>
            </a:fld>
            <a:endParaRPr lang="en-US"/>
          </a:p>
        </p:txBody>
      </p:sp>
      <p:sp>
        <p:nvSpPr>
          <p:cNvPr id="6" name="Footer Placeholder 5">
            <a:extLst>
              <a:ext uri="{FF2B5EF4-FFF2-40B4-BE49-F238E27FC236}">
                <a16:creationId xmlns:a16="http://schemas.microsoft.com/office/drawing/2014/main" id="{4B9DE1C0-14A4-7E64-9081-4D771B7DBF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718227-F685-62AD-AF02-BADFA81B8FAC}"/>
              </a:ext>
            </a:extLst>
          </p:cNvPr>
          <p:cNvSpPr>
            <a:spLocks noGrp="1"/>
          </p:cNvSpPr>
          <p:nvPr>
            <p:ph type="sldNum" sz="quarter" idx="12"/>
          </p:nvPr>
        </p:nvSpPr>
        <p:spPr/>
        <p:txBody>
          <a:bodyPr/>
          <a:lstStyle/>
          <a:p>
            <a:fld id="{A2B769D2-2378-4E0E-B36B-330407E3BB86}" type="slidenum">
              <a:rPr lang="en-US" smtClean="0"/>
              <a:t>‹#›</a:t>
            </a:fld>
            <a:endParaRPr lang="en-US"/>
          </a:p>
        </p:txBody>
      </p:sp>
    </p:spTree>
    <p:extLst>
      <p:ext uri="{BB962C8B-B14F-4D97-AF65-F5344CB8AC3E}">
        <p14:creationId xmlns:p14="http://schemas.microsoft.com/office/powerpoint/2010/main" val="3866856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C2C6A-1AA6-C15F-3D81-FD893FFB61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A0FE2D-A791-F9E8-1479-C5987DDB83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A4346B-4244-197C-B9EB-419523CF90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7598BB-3F29-2281-29EB-2AB97D39EDCC}"/>
              </a:ext>
            </a:extLst>
          </p:cNvPr>
          <p:cNvSpPr>
            <a:spLocks noGrp="1"/>
          </p:cNvSpPr>
          <p:nvPr>
            <p:ph type="dt" sz="half" idx="10"/>
          </p:nvPr>
        </p:nvSpPr>
        <p:spPr/>
        <p:txBody>
          <a:bodyPr/>
          <a:lstStyle/>
          <a:p>
            <a:fld id="{00D53BEC-22D3-460E-B6D7-73FD9F35CC4C}" type="datetimeFigureOut">
              <a:rPr lang="en-US" smtClean="0"/>
              <a:t>30-Mar-23</a:t>
            </a:fld>
            <a:endParaRPr lang="en-US"/>
          </a:p>
        </p:txBody>
      </p:sp>
      <p:sp>
        <p:nvSpPr>
          <p:cNvPr id="6" name="Footer Placeholder 5">
            <a:extLst>
              <a:ext uri="{FF2B5EF4-FFF2-40B4-BE49-F238E27FC236}">
                <a16:creationId xmlns:a16="http://schemas.microsoft.com/office/drawing/2014/main" id="{C34EB308-118E-C388-0FAE-965B6CCA04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04C8AA-D56D-1D33-B648-33639532695B}"/>
              </a:ext>
            </a:extLst>
          </p:cNvPr>
          <p:cNvSpPr>
            <a:spLocks noGrp="1"/>
          </p:cNvSpPr>
          <p:nvPr>
            <p:ph type="sldNum" sz="quarter" idx="12"/>
          </p:nvPr>
        </p:nvSpPr>
        <p:spPr/>
        <p:txBody>
          <a:bodyPr/>
          <a:lstStyle/>
          <a:p>
            <a:fld id="{A2B769D2-2378-4E0E-B36B-330407E3BB86}" type="slidenum">
              <a:rPr lang="en-US" smtClean="0"/>
              <a:t>‹#›</a:t>
            </a:fld>
            <a:endParaRPr lang="en-US"/>
          </a:p>
        </p:txBody>
      </p:sp>
    </p:spTree>
    <p:extLst>
      <p:ext uri="{BB962C8B-B14F-4D97-AF65-F5344CB8AC3E}">
        <p14:creationId xmlns:p14="http://schemas.microsoft.com/office/powerpoint/2010/main" val="3867530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EFD513-FD00-DDD2-BD76-20E99F700E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9BB579-7BF3-ADBB-30DC-6245899315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AFF54C-D608-91E4-48D3-01C345829D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D53BEC-22D3-460E-B6D7-73FD9F35CC4C}" type="datetimeFigureOut">
              <a:rPr lang="en-US" smtClean="0"/>
              <a:t>30-Mar-23</a:t>
            </a:fld>
            <a:endParaRPr lang="en-US"/>
          </a:p>
        </p:txBody>
      </p:sp>
      <p:sp>
        <p:nvSpPr>
          <p:cNvPr id="5" name="Footer Placeholder 4">
            <a:extLst>
              <a:ext uri="{FF2B5EF4-FFF2-40B4-BE49-F238E27FC236}">
                <a16:creationId xmlns:a16="http://schemas.microsoft.com/office/drawing/2014/main" id="{1FE40A77-AA80-8BFA-6001-B1E23E77E9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FDC57C-2D03-8442-FEDA-C9470AC691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B769D2-2378-4E0E-B36B-330407E3BB86}" type="slidenum">
              <a:rPr lang="en-US" smtClean="0"/>
              <a:t>‹#›</a:t>
            </a:fld>
            <a:endParaRPr lang="en-US"/>
          </a:p>
        </p:txBody>
      </p:sp>
    </p:spTree>
    <p:extLst>
      <p:ext uri="{BB962C8B-B14F-4D97-AF65-F5344CB8AC3E}">
        <p14:creationId xmlns:p14="http://schemas.microsoft.com/office/powerpoint/2010/main" val="2595229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Causal" TargetMode="External"/><Relationship Id="rId3" Type="http://schemas.openxmlformats.org/officeDocument/2006/relationships/hyperlink" Target="https://en.wikipedia.org/wiki/Probability" TargetMode="External"/><Relationship Id="rId7" Type="http://schemas.openxmlformats.org/officeDocument/2006/relationships/hyperlink" Target="https://en.wikipedia.org/wiki/Simpson%27s_paradox#cite_note-VogelFranks2017-3" TargetMode="External"/><Relationship Id="rId2" Type="http://schemas.openxmlformats.org/officeDocument/2006/relationships/image" Target="../media/image5.gif"/><Relationship Id="rId1" Type="http://schemas.openxmlformats.org/officeDocument/2006/relationships/slideLayout" Target="../slideLayouts/slideLayout2.xml"/><Relationship Id="rId6" Type="http://schemas.openxmlformats.org/officeDocument/2006/relationships/hyperlink" Target="https://en.wikipedia.org/wiki/Simpson%27s_paradox#cite_note-2" TargetMode="External"/><Relationship Id="rId11" Type="http://schemas.openxmlformats.org/officeDocument/2006/relationships/hyperlink" Target="https://en.wikipedia.org/wiki/Simpson%27s_paradox#cite_note-6" TargetMode="External"/><Relationship Id="rId5" Type="http://schemas.openxmlformats.org/officeDocument/2006/relationships/hyperlink" Target="https://en.wikipedia.org/wiki/Simpson%27s_paradox#cite_note-1" TargetMode="External"/><Relationship Id="rId10" Type="http://schemas.openxmlformats.org/officeDocument/2006/relationships/hyperlink" Target="https://en.wikipedia.org/wiki/Simpson%27s_paradox#cite_note-5" TargetMode="External"/><Relationship Id="rId4" Type="http://schemas.openxmlformats.org/officeDocument/2006/relationships/hyperlink" Target="https://en.wikipedia.org/wiki/Statistics" TargetMode="External"/><Relationship Id="rId9" Type="http://schemas.openxmlformats.org/officeDocument/2006/relationships/hyperlink" Target="https://en.wikipedia.org/wiki/Simpson%27s_paradox#cite_note-pearl-4"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Anscombe's_quartet"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sphweb.bumc.bu.edu/otlt/mph-modules/bs/bs704_hypothesistest-means-proportions/BS704_HypothesisTest-Means-Proportions2.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C54FD-5C1D-897C-B7DF-112F1362F680}"/>
              </a:ext>
            </a:extLst>
          </p:cNvPr>
          <p:cNvSpPr>
            <a:spLocks noGrp="1"/>
          </p:cNvSpPr>
          <p:nvPr>
            <p:ph type="ctrTitle"/>
          </p:nvPr>
        </p:nvSpPr>
        <p:spPr/>
        <p:txBody>
          <a:bodyPr/>
          <a:lstStyle/>
          <a:p>
            <a:r>
              <a:rPr lang="en-US" dirty="0"/>
              <a:t>Linear regression</a:t>
            </a:r>
          </a:p>
        </p:txBody>
      </p:sp>
    </p:spTree>
    <p:extLst>
      <p:ext uri="{BB962C8B-B14F-4D97-AF65-F5344CB8AC3E}">
        <p14:creationId xmlns:p14="http://schemas.microsoft.com/office/powerpoint/2010/main" val="2376750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MSE versus R2</a:t>
            </a:r>
            <a:endParaRPr lang="en-US" dirty="0"/>
          </a:p>
        </p:txBody>
      </p:sp>
      <p:sp>
        <p:nvSpPr>
          <p:cNvPr id="6" name="Espace réservé du contenu 2">
            <a:extLst>
              <a:ext uri="{FF2B5EF4-FFF2-40B4-BE49-F238E27FC236}">
                <a16:creationId xmlns:a16="http://schemas.microsoft.com/office/drawing/2014/main" id="{59778D75-4ABF-2A94-A326-6589AC229757}"/>
              </a:ext>
            </a:extLst>
          </p:cNvPr>
          <p:cNvSpPr>
            <a:spLocks noGrp="1"/>
          </p:cNvSpPr>
          <p:nvPr>
            <p:ph idx="1"/>
          </p:nvPr>
        </p:nvSpPr>
        <p:spPr>
          <a:xfrm>
            <a:off x="838200" y="1564384"/>
            <a:ext cx="1202573" cy="701731"/>
          </a:xfrm>
        </p:spPr>
        <p:txBody>
          <a:bodyPr wrap="none">
            <a:spAutoFit/>
          </a:bodyPr>
          <a:lstStyle/>
          <a:p>
            <a:pPr marL="0" indent="0">
              <a:buNone/>
            </a:pPr>
            <a:r>
              <a:rPr lang="en-US" sz="4400" dirty="0"/>
              <a:t>MSE</a:t>
            </a:r>
            <a:endParaRPr lang="en-US" sz="1800" dirty="0"/>
          </a:p>
        </p:txBody>
      </p:sp>
      <p:sp>
        <p:nvSpPr>
          <p:cNvPr id="7" name="Espace réservé du contenu 2">
            <a:extLst>
              <a:ext uri="{FF2B5EF4-FFF2-40B4-BE49-F238E27FC236}">
                <a16:creationId xmlns:a16="http://schemas.microsoft.com/office/drawing/2014/main" id="{A884862D-177B-0102-9508-FA8CDA3ACE86}"/>
              </a:ext>
            </a:extLst>
          </p:cNvPr>
          <p:cNvSpPr txBox="1">
            <a:spLocks/>
          </p:cNvSpPr>
          <p:nvPr/>
        </p:nvSpPr>
        <p:spPr>
          <a:xfrm>
            <a:off x="6604819" y="1627536"/>
            <a:ext cx="776175" cy="701731"/>
          </a:xfrm>
          <a:prstGeom prst="rect">
            <a:avLst/>
          </a:prstGeom>
        </p:spPr>
        <p:txBody>
          <a:bodyPr vert="horz" wrap="non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400" dirty="0"/>
              <a:t>R2</a:t>
            </a:r>
            <a:endParaRPr lang="en-US" sz="1800" dirty="0"/>
          </a:p>
        </p:txBody>
      </p:sp>
      <p:sp>
        <p:nvSpPr>
          <p:cNvPr id="8" name="Espace réservé du contenu 2">
            <a:extLst>
              <a:ext uri="{FF2B5EF4-FFF2-40B4-BE49-F238E27FC236}">
                <a16:creationId xmlns:a16="http://schemas.microsoft.com/office/drawing/2014/main" id="{F9DC61A8-BE08-A8B8-AB33-8D03FD7F283A}"/>
              </a:ext>
            </a:extLst>
          </p:cNvPr>
          <p:cNvSpPr txBox="1">
            <a:spLocks/>
          </p:cNvSpPr>
          <p:nvPr/>
        </p:nvSpPr>
        <p:spPr>
          <a:xfrm>
            <a:off x="773351" y="2684253"/>
            <a:ext cx="4036798" cy="2478627"/>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SSE = sum (</a:t>
            </a:r>
            <a:r>
              <a:rPr lang="en-US" sz="1800" dirty="0" err="1"/>
              <a:t>y_real</a:t>
            </a:r>
            <a:r>
              <a:rPr lang="en-US" sz="1800" dirty="0"/>
              <a:t> – </a:t>
            </a:r>
            <a:r>
              <a:rPr lang="en-US" sz="1800" dirty="0" err="1"/>
              <a:t>y_predict</a:t>
            </a:r>
            <a:r>
              <a:rPr lang="en-US" sz="1800" dirty="0"/>
              <a:t>)^2</a:t>
            </a:r>
          </a:p>
          <a:p>
            <a:pPr marL="0" indent="0">
              <a:buFont typeface="Arial" panose="020B0604020202020204" pitchFamily="34" charset="0"/>
              <a:buNone/>
            </a:pPr>
            <a:endParaRPr lang="en-US" sz="1800" dirty="0"/>
          </a:p>
          <a:p>
            <a:pPr marL="0" indent="0">
              <a:buFont typeface="Arial" panose="020B0604020202020204" pitchFamily="34" charset="0"/>
              <a:buNone/>
            </a:pPr>
            <a:r>
              <a:rPr lang="en-US" sz="1800" dirty="0"/>
              <a:t>MSE = SSE / n</a:t>
            </a:r>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r>
              <a:rPr lang="en-US" sz="1800" dirty="0"/>
              <a:t>MSE only compares real value with the predicted.</a:t>
            </a:r>
          </a:p>
        </p:txBody>
      </p:sp>
      <p:sp>
        <p:nvSpPr>
          <p:cNvPr id="9" name="Espace réservé du contenu 2">
            <a:extLst>
              <a:ext uri="{FF2B5EF4-FFF2-40B4-BE49-F238E27FC236}">
                <a16:creationId xmlns:a16="http://schemas.microsoft.com/office/drawing/2014/main" id="{E1C778A3-F3F8-4FC6-9988-352DABAC1BE1}"/>
              </a:ext>
            </a:extLst>
          </p:cNvPr>
          <p:cNvSpPr txBox="1">
            <a:spLocks/>
          </p:cNvSpPr>
          <p:nvPr/>
        </p:nvSpPr>
        <p:spPr>
          <a:xfrm>
            <a:off x="6604819" y="2684253"/>
            <a:ext cx="4036798" cy="2478627"/>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SSE =  sum (</a:t>
            </a:r>
            <a:r>
              <a:rPr lang="en-US" sz="1800" dirty="0" err="1"/>
              <a:t>y_real</a:t>
            </a:r>
            <a:r>
              <a:rPr lang="en-US" sz="1800" dirty="0"/>
              <a:t> – </a:t>
            </a:r>
            <a:r>
              <a:rPr lang="en-US" sz="1800" dirty="0" err="1"/>
              <a:t>y_predict</a:t>
            </a:r>
            <a:r>
              <a:rPr lang="en-US" sz="1800" dirty="0"/>
              <a:t>)^2</a:t>
            </a:r>
          </a:p>
          <a:p>
            <a:pPr marL="0" indent="0">
              <a:buFont typeface="Arial" panose="020B0604020202020204" pitchFamily="34" charset="0"/>
              <a:buNone/>
            </a:pPr>
            <a:r>
              <a:rPr lang="en-US" sz="1800" dirty="0"/>
              <a:t>SST = sum (</a:t>
            </a:r>
            <a:r>
              <a:rPr lang="en-US" sz="1800" dirty="0" err="1"/>
              <a:t>y_real</a:t>
            </a:r>
            <a:r>
              <a:rPr lang="en-US" sz="1800" dirty="0"/>
              <a:t> – </a:t>
            </a:r>
            <a:r>
              <a:rPr lang="en-US" sz="1800" dirty="0" err="1"/>
              <a:t>y_mean</a:t>
            </a:r>
            <a:r>
              <a:rPr lang="en-US" sz="1800" dirty="0"/>
              <a:t>)^2</a:t>
            </a:r>
          </a:p>
          <a:p>
            <a:pPr marL="0" indent="0">
              <a:buFont typeface="Arial" panose="020B0604020202020204" pitchFamily="34" charset="0"/>
              <a:buNone/>
            </a:pPr>
            <a:endParaRPr lang="en-US" sz="1800" dirty="0"/>
          </a:p>
          <a:p>
            <a:pPr marL="0" indent="0">
              <a:buFont typeface="Arial" panose="020B0604020202020204" pitchFamily="34" charset="0"/>
              <a:buNone/>
            </a:pPr>
            <a:r>
              <a:rPr lang="en-US" sz="1800" dirty="0"/>
              <a:t>R2 = 1 – SSE / SST</a:t>
            </a:r>
          </a:p>
          <a:p>
            <a:pPr marL="0" indent="0">
              <a:buFont typeface="Arial" panose="020B0604020202020204" pitchFamily="34" charset="0"/>
              <a:buNone/>
            </a:pPr>
            <a:endParaRPr lang="en-US" sz="1800" dirty="0"/>
          </a:p>
          <a:p>
            <a:pPr marL="0" indent="0">
              <a:buFont typeface="Arial" panose="020B0604020202020204" pitchFamily="34" charset="0"/>
              <a:buNone/>
            </a:pPr>
            <a:r>
              <a:rPr lang="en-US" sz="1800" dirty="0"/>
              <a:t>R2 compares SSE with the variance of the response (</a:t>
            </a:r>
            <a:r>
              <a:rPr lang="en-US" sz="1800" dirty="0" err="1"/>
              <a:t>y_mean</a:t>
            </a:r>
            <a:r>
              <a:rPr lang="en-US" sz="1800" dirty="0"/>
              <a:t> and </a:t>
            </a:r>
            <a:r>
              <a:rPr lang="en-US" sz="1800" dirty="0" err="1"/>
              <a:t>y_real</a:t>
            </a:r>
            <a:r>
              <a:rPr lang="en-US" sz="1800" dirty="0"/>
              <a:t>).</a:t>
            </a:r>
          </a:p>
        </p:txBody>
      </p:sp>
    </p:spTree>
    <p:extLst>
      <p:ext uri="{BB962C8B-B14F-4D97-AF65-F5344CB8AC3E}">
        <p14:creationId xmlns:p14="http://schemas.microsoft.com/office/powerpoint/2010/main" val="2650200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1E047705-92B7-5636-593F-43D6D5CAD80A}"/>
              </a:ext>
            </a:extLst>
          </p:cNvPr>
          <p:cNvPicPr>
            <a:picLocks noChangeAspect="1"/>
          </p:cNvPicPr>
          <p:nvPr/>
        </p:nvPicPr>
        <p:blipFill>
          <a:blip r:embed="rId2"/>
          <a:stretch>
            <a:fillRect/>
          </a:stretch>
        </p:blipFill>
        <p:spPr>
          <a:xfrm>
            <a:off x="7050387" y="3526023"/>
            <a:ext cx="5141613" cy="3002596"/>
          </a:xfrm>
          <a:prstGeom prst="rect">
            <a:avLst/>
          </a:prstGeom>
        </p:spPr>
      </p:pic>
      <p:pic>
        <p:nvPicPr>
          <p:cNvPr id="19" name="Picture 18">
            <a:extLst>
              <a:ext uri="{FF2B5EF4-FFF2-40B4-BE49-F238E27FC236}">
                <a16:creationId xmlns:a16="http://schemas.microsoft.com/office/drawing/2014/main" id="{0B3D6F9E-854F-D74A-7F8D-EF279F738900}"/>
              </a:ext>
            </a:extLst>
          </p:cNvPr>
          <p:cNvPicPr>
            <a:picLocks noChangeAspect="1"/>
          </p:cNvPicPr>
          <p:nvPr/>
        </p:nvPicPr>
        <p:blipFill>
          <a:blip r:embed="rId3"/>
          <a:stretch>
            <a:fillRect/>
          </a:stretch>
        </p:blipFill>
        <p:spPr>
          <a:xfrm>
            <a:off x="0" y="3526023"/>
            <a:ext cx="4995469" cy="3002596"/>
          </a:xfrm>
          <a:prstGeom prst="rect">
            <a:avLst/>
          </a:prstGeom>
        </p:spPr>
      </p:pic>
      <p:sp>
        <p:nvSpPr>
          <p:cNvPr id="2" name="Titre 1"/>
          <p:cNvSpPr>
            <a:spLocks noGrp="1"/>
          </p:cNvSpPr>
          <p:nvPr>
            <p:ph type="title"/>
          </p:nvPr>
        </p:nvSpPr>
        <p:spPr/>
        <p:txBody>
          <a:bodyPr/>
          <a:lstStyle/>
          <a:p>
            <a:r>
              <a:rPr lang="en-US" dirty="0"/>
              <a:t>MSE versus R2. </a:t>
            </a:r>
            <a:r>
              <a:rPr lang="en-US" b="1" dirty="0"/>
              <a:t>Same Data </a:t>
            </a:r>
            <a:r>
              <a:rPr lang="en-US" dirty="0"/>
              <a:t>&amp; Different models</a:t>
            </a:r>
          </a:p>
        </p:txBody>
      </p:sp>
      <p:cxnSp>
        <p:nvCxnSpPr>
          <p:cNvPr id="13" name="Straight Arrow Connector 12">
            <a:extLst>
              <a:ext uri="{FF2B5EF4-FFF2-40B4-BE49-F238E27FC236}">
                <a16:creationId xmlns:a16="http://schemas.microsoft.com/office/drawing/2014/main" id="{80B549D0-6CAC-4041-524C-C480256A297E}"/>
              </a:ext>
            </a:extLst>
          </p:cNvPr>
          <p:cNvCxnSpPr/>
          <p:nvPr/>
        </p:nvCxnSpPr>
        <p:spPr>
          <a:xfrm>
            <a:off x="4985176" y="4218039"/>
            <a:ext cx="222164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Espace réservé du contenu 2">
            <a:extLst>
              <a:ext uri="{FF2B5EF4-FFF2-40B4-BE49-F238E27FC236}">
                <a16:creationId xmlns:a16="http://schemas.microsoft.com/office/drawing/2014/main" id="{4D7396D8-5274-315D-C6D3-9772B59AF287}"/>
              </a:ext>
            </a:extLst>
          </p:cNvPr>
          <p:cNvSpPr>
            <a:spLocks noGrp="1"/>
          </p:cNvSpPr>
          <p:nvPr>
            <p:ph idx="1"/>
          </p:nvPr>
        </p:nvSpPr>
        <p:spPr>
          <a:xfrm>
            <a:off x="5136697" y="4438623"/>
            <a:ext cx="1902078" cy="1328569"/>
          </a:xfrm>
        </p:spPr>
        <p:txBody>
          <a:bodyPr wrap="square">
            <a:spAutoFit/>
          </a:bodyPr>
          <a:lstStyle/>
          <a:p>
            <a:pPr marL="0" indent="0">
              <a:buNone/>
            </a:pPr>
            <a:r>
              <a:rPr lang="en-US" sz="1600" dirty="0">
                <a:solidFill>
                  <a:srgbClr val="FF0000"/>
                </a:solidFill>
              </a:rPr>
              <a:t>Same SST, but different SSE. Thus different R2.</a:t>
            </a:r>
          </a:p>
          <a:p>
            <a:pPr marL="0" indent="0">
              <a:buNone/>
            </a:pPr>
            <a:r>
              <a:rPr lang="en-US" sz="1600" dirty="0">
                <a:solidFill>
                  <a:srgbClr val="FF0000"/>
                </a:solidFill>
              </a:rPr>
              <a:t>Right model predicts Y with less error</a:t>
            </a:r>
          </a:p>
        </p:txBody>
      </p:sp>
      <p:cxnSp>
        <p:nvCxnSpPr>
          <p:cNvPr id="17" name="Straight Connector 16">
            <a:extLst>
              <a:ext uri="{FF2B5EF4-FFF2-40B4-BE49-F238E27FC236}">
                <a16:creationId xmlns:a16="http://schemas.microsoft.com/office/drawing/2014/main" id="{F7FADAB2-377D-3719-A749-DB9A93CECABB}"/>
              </a:ext>
            </a:extLst>
          </p:cNvPr>
          <p:cNvCxnSpPr/>
          <p:nvPr/>
        </p:nvCxnSpPr>
        <p:spPr>
          <a:xfrm>
            <a:off x="260895" y="4906297"/>
            <a:ext cx="447367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48E3DB-DA4F-06AD-F2C3-FB116D6254A4}"/>
              </a:ext>
            </a:extLst>
          </p:cNvPr>
          <p:cNvCxnSpPr>
            <a:cxnSpLocks/>
          </p:cNvCxnSpPr>
          <p:nvPr/>
        </p:nvCxnSpPr>
        <p:spPr>
          <a:xfrm>
            <a:off x="7310284" y="4906297"/>
            <a:ext cx="461624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83419F67-0D34-0FB7-C8AA-5B20D808B00D}"/>
              </a:ext>
            </a:extLst>
          </p:cNvPr>
          <p:cNvPicPr>
            <a:picLocks noChangeAspect="1"/>
          </p:cNvPicPr>
          <p:nvPr/>
        </p:nvPicPr>
        <p:blipFill>
          <a:blip r:embed="rId4"/>
          <a:stretch>
            <a:fillRect/>
          </a:stretch>
        </p:blipFill>
        <p:spPr>
          <a:xfrm>
            <a:off x="640080" y="1388414"/>
            <a:ext cx="10713720" cy="2026920"/>
          </a:xfrm>
          <a:prstGeom prst="rect">
            <a:avLst/>
          </a:prstGeom>
        </p:spPr>
      </p:pic>
    </p:spTree>
    <p:extLst>
      <p:ext uri="{BB962C8B-B14F-4D97-AF65-F5344CB8AC3E}">
        <p14:creationId xmlns:p14="http://schemas.microsoft.com/office/powerpoint/2010/main" val="2253145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MSE versus R2. Different data &amp; models</a:t>
            </a:r>
          </a:p>
        </p:txBody>
      </p:sp>
      <p:pic>
        <p:nvPicPr>
          <p:cNvPr id="3" name="Picture 2">
            <a:extLst>
              <a:ext uri="{FF2B5EF4-FFF2-40B4-BE49-F238E27FC236}">
                <a16:creationId xmlns:a16="http://schemas.microsoft.com/office/drawing/2014/main" id="{0E4CED2C-8D5D-2552-9A1F-AD59F0837ED3}"/>
              </a:ext>
            </a:extLst>
          </p:cNvPr>
          <p:cNvPicPr>
            <a:picLocks noChangeAspect="1"/>
          </p:cNvPicPr>
          <p:nvPr/>
        </p:nvPicPr>
        <p:blipFill>
          <a:blip r:embed="rId2"/>
          <a:stretch>
            <a:fillRect/>
          </a:stretch>
        </p:blipFill>
        <p:spPr>
          <a:xfrm>
            <a:off x="-11212" y="3644010"/>
            <a:ext cx="4979113" cy="2992765"/>
          </a:xfrm>
          <a:prstGeom prst="rect">
            <a:avLst/>
          </a:prstGeom>
        </p:spPr>
      </p:pic>
      <p:pic>
        <p:nvPicPr>
          <p:cNvPr id="4" name="Picture 3">
            <a:extLst>
              <a:ext uri="{FF2B5EF4-FFF2-40B4-BE49-F238E27FC236}">
                <a16:creationId xmlns:a16="http://schemas.microsoft.com/office/drawing/2014/main" id="{16552358-D32D-238B-1416-6E8A40E1BEEE}"/>
              </a:ext>
            </a:extLst>
          </p:cNvPr>
          <p:cNvPicPr>
            <a:picLocks noChangeAspect="1"/>
          </p:cNvPicPr>
          <p:nvPr/>
        </p:nvPicPr>
        <p:blipFill>
          <a:blip r:embed="rId3"/>
          <a:stretch>
            <a:fillRect/>
          </a:stretch>
        </p:blipFill>
        <p:spPr>
          <a:xfrm>
            <a:off x="7189549" y="3644010"/>
            <a:ext cx="4979113" cy="2996750"/>
          </a:xfrm>
          <a:prstGeom prst="rect">
            <a:avLst/>
          </a:prstGeom>
        </p:spPr>
      </p:pic>
      <p:cxnSp>
        <p:nvCxnSpPr>
          <p:cNvPr id="13" name="Straight Arrow Connector 12">
            <a:extLst>
              <a:ext uri="{FF2B5EF4-FFF2-40B4-BE49-F238E27FC236}">
                <a16:creationId xmlns:a16="http://schemas.microsoft.com/office/drawing/2014/main" id="{80B549D0-6CAC-4041-524C-C480256A297E}"/>
              </a:ext>
            </a:extLst>
          </p:cNvPr>
          <p:cNvCxnSpPr/>
          <p:nvPr/>
        </p:nvCxnSpPr>
        <p:spPr>
          <a:xfrm>
            <a:off x="4985176" y="3942736"/>
            <a:ext cx="222164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Espace réservé du contenu 2">
            <a:extLst>
              <a:ext uri="{FF2B5EF4-FFF2-40B4-BE49-F238E27FC236}">
                <a16:creationId xmlns:a16="http://schemas.microsoft.com/office/drawing/2014/main" id="{4D7396D8-5274-315D-C6D3-9772B59AF287}"/>
              </a:ext>
            </a:extLst>
          </p:cNvPr>
          <p:cNvSpPr>
            <a:spLocks noGrp="1"/>
          </p:cNvSpPr>
          <p:nvPr>
            <p:ph idx="1"/>
          </p:nvPr>
        </p:nvSpPr>
        <p:spPr>
          <a:xfrm>
            <a:off x="5144961" y="4164116"/>
            <a:ext cx="1902078" cy="1550168"/>
          </a:xfrm>
        </p:spPr>
        <p:txBody>
          <a:bodyPr wrap="square">
            <a:spAutoFit/>
          </a:bodyPr>
          <a:lstStyle/>
          <a:p>
            <a:pPr marL="0" indent="0">
              <a:buNone/>
            </a:pPr>
            <a:r>
              <a:rPr lang="en-US" sz="1600" dirty="0">
                <a:solidFill>
                  <a:srgbClr val="FF0000"/>
                </a:solidFill>
              </a:rPr>
              <a:t>Same MSE, but higher variance. Thus different R2.</a:t>
            </a:r>
          </a:p>
          <a:p>
            <a:pPr marL="0" indent="0">
              <a:buNone/>
            </a:pPr>
            <a:r>
              <a:rPr lang="en-US" sz="1600" dirty="0">
                <a:solidFill>
                  <a:srgbClr val="FF0000"/>
                </a:solidFill>
              </a:rPr>
              <a:t>Right model is better at explaining capturing variance</a:t>
            </a:r>
          </a:p>
        </p:txBody>
      </p:sp>
      <p:pic>
        <p:nvPicPr>
          <p:cNvPr id="15" name="Picture 14">
            <a:extLst>
              <a:ext uri="{FF2B5EF4-FFF2-40B4-BE49-F238E27FC236}">
                <a16:creationId xmlns:a16="http://schemas.microsoft.com/office/drawing/2014/main" id="{050B41E7-E528-E953-6DF5-D82C1447868A}"/>
              </a:ext>
            </a:extLst>
          </p:cNvPr>
          <p:cNvPicPr>
            <a:picLocks noChangeAspect="1"/>
          </p:cNvPicPr>
          <p:nvPr/>
        </p:nvPicPr>
        <p:blipFill>
          <a:blip r:embed="rId4"/>
          <a:stretch>
            <a:fillRect/>
          </a:stretch>
        </p:blipFill>
        <p:spPr>
          <a:xfrm>
            <a:off x="650404" y="1269589"/>
            <a:ext cx="10576560" cy="2209800"/>
          </a:xfrm>
          <a:prstGeom prst="rect">
            <a:avLst/>
          </a:prstGeom>
        </p:spPr>
      </p:pic>
      <p:cxnSp>
        <p:nvCxnSpPr>
          <p:cNvPr id="17" name="Straight Connector 16">
            <a:extLst>
              <a:ext uri="{FF2B5EF4-FFF2-40B4-BE49-F238E27FC236}">
                <a16:creationId xmlns:a16="http://schemas.microsoft.com/office/drawing/2014/main" id="{F7FADAB2-377D-3719-A749-DB9A93CECABB}"/>
              </a:ext>
            </a:extLst>
          </p:cNvPr>
          <p:cNvCxnSpPr/>
          <p:nvPr/>
        </p:nvCxnSpPr>
        <p:spPr>
          <a:xfrm>
            <a:off x="255639" y="5289755"/>
            <a:ext cx="447367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48E3DB-DA4F-06AD-F2C3-FB116D6254A4}"/>
              </a:ext>
            </a:extLst>
          </p:cNvPr>
          <p:cNvCxnSpPr/>
          <p:nvPr/>
        </p:nvCxnSpPr>
        <p:spPr>
          <a:xfrm>
            <a:off x="7457768" y="5058697"/>
            <a:ext cx="447367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26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Confusion Matrix</a:t>
            </a:r>
          </a:p>
        </p:txBody>
      </p:sp>
      <p:pic>
        <p:nvPicPr>
          <p:cNvPr id="9" name="Picture 8">
            <a:extLst>
              <a:ext uri="{FF2B5EF4-FFF2-40B4-BE49-F238E27FC236}">
                <a16:creationId xmlns:a16="http://schemas.microsoft.com/office/drawing/2014/main" id="{A0747116-00C7-7B37-361E-E05D00F815BF}"/>
              </a:ext>
            </a:extLst>
          </p:cNvPr>
          <p:cNvPicPr>
            <a:picLocks noChangeAspect="1"/>
          </p:cNvPicPr>
          <p:nvPr/>
        </p:nvPicPr>
        <p:blipFill>
          <a:blip r:embed="rId2"/>
          <a:stretch>
            <a:fillRect/>
          </a:stretch>
        </p:blipFill>
        <p:spPr>
          <a:xfrm>
            <a:off x="427383" y="1964842"/>
            <a:ext cx="7082088" cy="3983674"/>
          </a:xfrm>
          <a:prstGeom prst="rect">
            <a:avLst/>
          </a:prstGeom>
        </p:spPr>
      </p:pic>
      <p:sp>
        <p:nvSpPr>
          <p:cNvPr id="10" name="Espace réservé du contenu 2">
            <a:extLst>
              <a:ext uri="{FF2B5EF4-FFF2-40B4-BE49-F238E27FC236}">
                <a16:creationId xmlns:a16="http://schemas.microsoft.com/office/drawing/2014/main" id="{C0E4B40D-4C71-E296-35FD-2F49A9582BD1}"/>
              </a:ext>
            </a:extLst>
          </p:cNvPr>
          <p:cNvSpPr>
            <a:spLocks noGrp="1"/>
          </p:cNvSpPr>
          <p:nvPr>
            <p:ph idx="1"/>
          </p:nvPr>
        </p:nvSpPr>
        <p:spPr>
          <a:xfrm>
            <a:off x="7760109" y="1573161"/>
            <a:ext cx="4004508" cy="3983674"/>
          </a:xfrm>
        </p:spPr>
        <p:txBody>
          <a:bodyPr>
            <a:normAutofit/>
          </a:bodyPr>
          <a:lstStyle/>
          <a:p>
            <a:pPr marL="0" indent="0">
              <a:buNone/>
            </a:pPr>
            <a:r>
              <a:rPr lang="en-US" sz="2000" dirty="0"/>
              <a:t>Email spam. Let’s say that 5% of received email is spam. Hence, 95% is good mail</a:t>
            </a:r>
          </a:p>
          <a:p>
            <a:pPr marL="0" indent="0">
              <a:buNone/>
            </a:pPr>
            <a:r>
              <a:rPr lang="en-US" sz="2000" dirty="0"/>
              <a:t>Simplest approach to “predict” non-spam mails. Blindly pick mails at random, based on 5% and 95% rule,  and put in the “spam” mail class. </a:t>
            </a:r>
          </a:p>
          <a:p>
            <a:pPr marL="0" indent="0">
              <a:buNone/>
            </a:pPr>
            <a:r>
              <a:rPr lang="en-US" sz="2000" dirty="0"/>
              <a:t>This would probably result in good mails being classified correctly close to 95%. </a:t>
            </a:r>
          </a:p>
          <a:p>
            <a:pPr marL="0" indent="0">
              <a:buNone/>
            </a:pPr>
            <a:endParaRPr lang="en-US" sz="2000" dirty="0"/>
          </a:p>
          <a:p>
            <a:pPr marL="0" indent="0">
              <a:buNone/>
            </a:pPr>
            <a:r>
              <a:rPr lang="en-US" sz="2000" dirty="0"/>
              <a:t>But what about the spam mails?  </a:t>
            </a:r>
          </a:p>
        </p:txBody>
      </p:sp>
    </p:spTree>
    <p:extLst>
      <p:ext uri="{BB962C8B-B14F-4D97-AF65-F5344CB8AC3E}">
        <p14:creationId xmlns:p14="http://schemas.microsoft.com/office/powerpoint/2010/main" val="1692656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DF6E424-916A-695C-1789-F417A69F1915}"/>
              </a:ext>
            </a:extLst>
          </p:cNvPr>
          <p:cNvSpPr>
            <a:spLocks noGrp="1"/>
          </p:cNvSpPr>
          <p:nvPr>
            <p:ph type="title"/>
          </p:nvPr>
        </p:nvSpPr>
        <p:spPr>
          <a:xfrm>
            <a:off x="838200" y="365125"/>
            <a:ext cx="11196484" cy="1325563"/>
          </a:xfrm>
        </p:spPr>
        <p:txBody>
          <a:bodyPr>
            <a:normAutofit/>
          </a:bodyPr>
          <a:lstStyle/>
          <a:p>
            <a:r>
              <a:rPr lang="en-US" sz="4000" b="1" dirty="0"/>
              <a:t>LR ASSUMPTION: ERROR HAS CONSTANT VARIANCE</a:t>
            </a:r>
          </a:p>
        </p:txBody>
      </p:sp>
      <p:sp>
        <p:nvSpPr>
          <p:cNvPr id="12" name="Content Placeholder 2">
            <a:extLst>
              <a:ext uri="{FF2B5EF4-FFF2-40B4-BE49-F238E27FC236}">
                <a16:creationId xmlns:a16="http://schemas.microsoft.com/office/drawing/2014/main" id="{C0C33D98-147B-A270-CC2C-E262594A3517}"/>
              </a:ext>
            </a:extLst>
          </p:cNvPr>
          <p:cNvSpPr txBox="1">
            <a:spLocks/>
          </p:cNvSpPr>
          <p:nvPr/>
        </p:nvSpPr>
        <p:spPr>
          <a:xfrm>
            <a:off x="9035206" y="1412283"/>
            <a:ext cx="2593813" cy="4924425"/>
          </a:xfrm>
          <a:prstGeom prst="rect">
            <a:avLst/>
          </a:prstGeom>
        </p:spPr>
        <p:txBody>
          <a:bodyPr vert="horz" wrap="square" lIns="91440" tIns="45720" rIns="91440" bIns="45720" rtlCol="0">
            <a:sp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buNone/>
            </a:pPr>
            <a:r>
              <a:rPr lang="en-US" sz="1800" dirty="0"/>
              <a:t>No significant impact on estimator, remains unbiased. </a:t>
            </a:r>
          </a:p>
          <a:p>
            <a:pPr marL="0" indent="0">
              <a:buNone/>
            </a:pPr>
            <a:endParaRPr lang="en-US" sz="1800" dirty="0"/>
          </a:p>
          <a:p>
            <a:pPr marL="0" indent="0">
              <a:buNone/>
            </a:pPr>
            <a:r>
              <a:rPr lang="en-US" sz="1800" dirty="0"/>
              <a:t>Heteroscedasticity has impact on the std error, confidence interval of coefficients, acceptance and rejection of hypothesis testing, inference conclusion.</a:t>
            </a:r>
          </a:p>
          <a:p>
            <a:pPr marL="0" indent="0">
              <a:buNone/>
            </a:pPr>
            <a:endParaRPr lang="en-US" sz="1800" dirty="0"/>
          </a:p>
          <a:p>
            <a:pPr marL="0" indent="0">
              <a:buNone/>
            </a:pPr>
            <a:r>
              <a:rPr lang="en-US" sz="1400" dirty="0"/>
              <a:t>Inference: generalizing observations and properties for a population based on a sample</a:t>
            </a:r>
          </a:p>
        </p:txBody>
      </p:sp>
      <p:pic>
        <p:nvPicPr>
          <p:cNvPr id="7" name="Picture 6" descr="Chart, scatter chart&#10;&#10;Description automatically generated">
            <a:extLst>
              <a:ext uri="{FF2B5EF4-FFF2-40B4-BE49-F238E27FC236}">
                <a16:creationId xmlns:a16="http://schemas.microsoft.com/office/drawing/2014/main" id="{8474B1CE-DE1F-9BA0-9BDF-1809893AA9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921" y="1476294"/>
            <a:ext cx="3716593" cy="2432679"/>
          </a:xfrm>
          <a:prstGeom prst="rect">
            <a:avLst/>
          </a:prstGeom>
        </p:spPr>
      </p:pic>
      <p:pic>
        <p:nvPicPr>
          <p:cNvPr id="9" name="Picture 8" descr="Chart, scatter chart&#10;&#10;Description automatically generated">
            <a:extLst>
              <a:ext uri="{FF2B5EF4-FFF2-40B4-BE49-F238E27FC236}">
                <a16:creationId xmlns:a16="http://schemas.microsoft.com/office/drawing/2014/main" id="{628A1CF9-FBB8-2653-92F7-DF461A04E9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908" y="4292857"/>
            <a:ext cx="3716593" cy="2387630"/>
          </a:xfrm>
          <a:prstGeom prst="rect">
            <a:avLst/>
          </a:prstGeom>
        </p:spPr>
      </p:pic>
      <p:pic>
        <p:nvPicPr>
          <p:cNvPr id="11" name="Picture 10">
            <a:extLst>
              <a:ext uri="{FF2B5EF4-FFF2-40B4-BE49-F238E27FC236}">
                <a16:creationId xmlns:a16="http://schemas.microsoft.com/office/drawing/2014/main" id="{760FE665-90E7-84AA-07C6-440BC6F792FF}"/>
              </a:ext>
            </a:extLst>
          </p:cNvPr>
          <p:cNvPicPr>
            <a:picLocks noChangeAspect="1"/>
          </p:cNvPicPr>
          <p:nvPr/>
        </p:nvPicPr>
        <p:blipFill>
          <a:blip r:embed="rId4"/>
          <a:stretch>
            <a:fillRect/>
          </a:stretch>
        </p:blipFill>
        <p:spPr>
          <a:xfrm>
            <a:off x="5960795" y="1505005"/>
            <a:ext cx="2826063" cy="2348455"/>
          </a:xfrm>
          <a:prstGeom prst="rect">
            <a:avLst/>
          </a:prstGeom>
        </p:spPr>
      </p:pic>
      <p:pic>
        <p:nvPicPr>
          <p:cNvPr id="22" name="Picture 21">
            <a:extLst>
              <a:ext uri="{FF2B5EF4-FFF2-40B4-BE49-F238E27FC236}">
                <a16:creationId xmlns:a16="http://schemas.microsoft.com/office/drawing/2014/main" id="{5457B2B5-4C82-A67E-7FCA-61020350A5C3}"/>
              </a:ext>
            </a:extLst>
          </p:cNvPr>
          <p:cNvPicPr>
            <a:picLocks noChangeAspect="1"/>
          </p:cNvPicPr>
          <p:nvPr/>
        </p:nvPicPr>
        <p:blipFill>
          <a:blip r:embed="rId5"/>
          <a:stretch>
            <a:fillRect/>
          </a:stretch>
        </p:blipFill>
        <p:spPr>
          <a:xfrm>
            <a:off x="6140876" y="4077628"/>
            <a:ext cx="2645982" cy="2658955"/>
          </a:xfrm>
          <a:prstGeom prst="rect">
            <a:avLst/>
          </a:prstGeom>
        </p:spPr>
      </p:pic>
      <p:sp>
        <p:nvSpPr>
          <p:cNvPr id="23" name="Left Brace 22">
            <a:extLst>
              <a:ext uri="{FF2B5EF4-FFF2-40B4-BE49-F238E27FC236}">
                <a16:creationId xmlns:a16="http://schemas.microsoft.com/office/drawing/2014/main" id="{5B05B7F3-040C-289A-340B-44B422D895CE}"/>
              </a:ext>
            </a:extLst>
          </p:cNvPr>
          <p:cNvSpPr/>
          <p:nvPr/>
        </p:nvSpPr>
        <p:spPr>
          <a:xfrm>
            <a:off x="4554793" y="1568532"/>
            <a:ext cx="1226575" cy="5018192"/>
          </a:xfrm>
          <a:prstGeom prst="leftBrace">
            <a:avLst>
              <a:gd name="adj1" fmla="val 8333"/>
              <a:gd name="adj2" fmla="val 7214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954862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Simpson’s </a:t>
            </a:r>
            <a:r>
              <a:rPr lang="fr-FR" dirty="0" err="1"/>
              <a:t>paradox</a:t>
            </a:r>
            <a:endParaRPr lang="en-US" dirty="0"/>
          </a:p>
        </p:txBody>
      </p:sp>
      <p:sp>
        <p:nvSpPr>
          <p:cNvPr id="3" name="Espace réservé du contenu 2"/>
          <p:cNvSpPr>
            <a:spLocks noGrp="1"/>
          </p:cNvSpPr>
          <p:nvPr>
            <p:ph idx="1"/>
          </p:nvPr>
        </p:nvSpPr>
        <p:spPr>
          <a:xfrm>
            <a:off x="6287666" y="6143504"/>
            <a:ext cx="5552881" cy="349371"/>
          </a:xfrm>
        </p:spPr>
        <p:txBody>
          <a:bodyPr>
            <a:normAutofit fontScale="92500"/>
          </a:bodyPr>
          <a:lstStyle/>
          <a:p>
            <a:pPr marL="0" indent="0">
              <a:buNone/>
            </a:pPr>
            <a:r>
              <a:rPr lang="fr-FR" sz="1100" dirty="0"/>
              <a:t>https://en.wikipedia.org/wiki/Simpson%27s_paradox#/media/File:Simpsons_paradox_-_animation.gif</a:t>
            </a:r>
          </a:p>
        </p:txBody>
      </p:sp>
      <p:pic>
        <p:nvPicPr>
          <p:cNvPr id="5" name="Picture 4">
            <a:extLst>
              <a:ext uri="{FF2B5EF4-FFF2-40B4-BE49-F238E27FC236}">
                <a16:creationId xmlns:a16="http://schemas.microsoft.com/office/drawing/2014/main" id="{159A7F8A-F32F-4881-92ED-D888804B78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8168" y="1345455"/>
            <a:ext cx="6667500" cy="4762500"/>
          </a:xfrm>
          <a:prstGeom prst="rect">
            <a:avLst/>
          </a:prstGeom>
        </p:spPr>
      </p:pic>
      <p:sp>
        <p:nvSpPr>
          <p:cNvPr id="6" name="Espace réservé du contenu 2">
            <a:extLst>
              <a:ext uri="{FF2B5EF4-FFF2-40B4-BE49-F238E27FC236}">
                <a16:creationId xmlns:a16="http://schemas.microsoft.com/office/drawing/2014/main" id="{BC3050F9-10AD-462F-8297-0FC90C87852C}"/>
              </a:ext>
            </a:extLst>
          </p:cNvPr>
          <p:cNvSpPr txBox="1">
            <a:spLocks/>
          </p:cNvSpPr>
          <p:nvPr/>
        </p:nvSpPr>
        <p:spPr>
          <a:xfrm>
            <a:off x="543119" y="1502400"/>
            <a:ext cx="4785049" cy="424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Simpson's paradox, which also goes by several other names, is a phenomenon in </a:t>
            </a:r>
            <a:r>
              <a:rPr lang="en-US" sz="1800" dirty="0">
                <a:hlinkClick r:id="rId3" tooltip="Probability">
                  <a:extLst>
                    <a:ext uri="{A12FA001-AC4F-418D-AE19-62706E023703}">
                      <ahyp:hlinkClr xmlns:ahyp="http://schemas.microsoft.com/office/drawing/2018/hyperlinkcolor" val="tx"/>
                    </a:ext>
                  </a:extLst>
                </a:hlinkClick>
              </a:rPr>
              <a:t>probability</a:t>
            </a:r>
            <a:r>
              <a:rPr lang="en-US" sz="1800" dirty="0"/>
              <a:t> and </a:t>
            </a:r>
            <a:r>
              <a:rPr lang="en-US" sz="1800" dirty="0">
                <a:hlinkClick r:id="rId4" tooltip="Statistics">
                  <a:extLst>
                    <a:ext uri="{A12FA001-AC4F-418D-AE19-62706E023703}">
                      <ahyp:hlinkClr xmlns:ahyp="http://schemas.microsoft.com/office/drawing/2018/hyperlinkcolor" val="tx"/>
                    </a:ext>
                  </a:extLst>
                </a:hlinkClick>
              </a:rPr>
              <a:t>statistics</a:t>
            </a:r>
            <a:r>
              <a:rPr lang="en-US" sz="1800" dirty="0"/>
              <a:t>, in which a trend appears in several different groups of data but disappears or reverses when these groups are combined.</a:t>
            </a:r>
          </a:p>
          <a:p>
            <a:pPr marL="0" indent="0">
              <a:buFont typeface="Arial" panose="020B0604020202020204" pitchFamily="34" charset="0"/>
              <a:buNone/>
            </a:pPr>
            <a:r>
              <a:rPr lang="en-US" sz="1800" dirty="0"/>
              <a:t>This result is often encountered in social-science and medical-science statistics</a:t>
            </a:r>
            <a:r>
              <a:rPr lang="en-US" sz="1800" baseline="30000" dirty="0">
                <a:hlinkClick r:id="rId5">
                  <a:extLst>
                    <a:ext uri="{A12FA001-AC4F-418D-AE19-62706E023703}">
                      <ahyp:hlinkClr xmlns:ahyp="http://schemas.microsoft.com/office/drawing/2018/hyperlinkcolor" val="tx"/>
                    </a:ext>
                  </a:extLst>
                </a:hlinkClick>
              </a:rPr>
              <a:t>[1]</a:t>
            </a:r>
            <a:r>
              <a:rPr lang="en-US" sz="1800" baseline="30000" dirty="0">
                <a:hlinkClick r:id="rId6">
                  <a:extLst>
                    <a:ext uri="{A12FA001-AC4F-418D-AE19-62706E023703}">
                      <ahyp:hlinkClr xmlns:ahyp="http://schemas.microsoft.com/office/drawing/2018/hyperlinkcolor" val="tx"/>
                    </a:ext>
                  </a:extLst>
                </a:hlinkClick>
              </a:rPr>
              <a:t>[2]</a:t>
            </a:r>
            <a:r>
              <a:rPr lang="en-US" sz="1800" baseline="30000" dirty="0">
                <a:hlinkClick r:id="rId7">
                  <a:extLst>
                    <a:ext uri="{A12FA001-AC4F-418D-AE19-62706E023703}">
                      <ahyp:hlinkClr xmlns:ahyp="http://schemas.microsoft.com/office/drawing/2018/hyperlinkcolor" val="tx"/>
                    </a:ext>
                  </a:extLst>
                </a:hlinkClick>
              </a:rPr>
              <a:t>[3]</a:t>
            </a:r>
            <a:r>
              <a:rPr lang="en-US" sz="1800" dirty="0"/>
              <a:t> and is particularly problematic when frequency data is unduly given </a:t>
            </a:r>
            <a:r>
              <a:rPr lang="en-US" sz="1800" dirty="0">
                <a:hlinkClick r:id="rId8" tooltip="Causal">
                  <a:extLst>
                    <a:ext uri="{A12FA001-AC4F-418D-AE19-62706E023703}">
                      <ahyp:hlinkClr xmlns:ahyp="http://schemas.microsoft.com/office/drawing/2018/hyperlinkcolor" val="tx"/>
                    </a:ext>
                  </a:extLst>
                </a:hlinkClick>
              </a:rPr>
              <a:t>causal</a:t>
            </a:r>
            <a:r>
              <a:rPr lang="en-US" sz="1800" dirty="0"/>
              <a:t> interpretations.</a:t>
            </a:r>
            <a:r>
              <a:rPr lang="en-US" sz="1800" baseline="30000" dirty="0">
                <a:hlinkClick r:id="rId9">
                  <a:extLst>
                    <a:ext uri="{A12FA001-AC4F-418D-AE19-62706E023703}">
                      <ahyp:hlinkClr xmlns:ahyp="http://schemas.microsoft.com/office/drawing/2018/hyperlinkcolor" val="tx"/>
                    </a:ext>
                  </a:extLst>
                </a:hlinkClick>
              </a:rPr>
              <a:t>[4]</a:t>
            </a:r>
            <a:r>
              <a:rPr lang="en-US" sz="1800" dirty="0"/>
              <a:t> The paradox can be resolved when causal relations are appropriately addressed in the statistical modeling.</a:t>
            </a:r>
            <a:r>
              <a:rPr lang="en-US" sz="1800" baseline="30000" dirty="0">
                <a:hlinkClick r:id="rId9">
                  <a:extLst>
                    <a:ext uri="{A12FA001-AC4F-418D-AE19-62706E023703}">
                      <ahyp:hlinkClr xmlns:ahyp="http://schemas.microsoft.com/office/drawing/2018/hyperlinkcolor" val="tx"/>
                    </a:ext>
                  </a:extLst>
                </a:hlinkClick>
              </a:rPr>
              <a:t>[4]</a:t>
            </a:r>
            <a:r>
              <a:rPr lang="en-US" sz="1800" baseline="30000" dirty="0">
                <a:hlinkClick r:id="rId10">
                  <a:extLst>
                    <a:ext uri="{A12FA001-AC4F-418D-AE19-62706E023703}">
                      <ahyp:hlinkClr xmlns:ahyp="http://schemas.microsoft.com/office/drawing/2018/hyperlinkcolor" val="tx"/>
                    </a:ext>
                  </a:extLst>
                </a:hlinkClick>
              </a:rPr>
              <a:t>[5]</a:t>
            </a:r>
            <a:r>
              <a:rPr lang="en-US" sz="1800" dirty="0"/>
              <a:t> It is also referred to as Simpson's reversal, Yule–Simpson effect, amalgamation paradox, or reversal paradox.</a:t>
            </a:r>
            <a:r>
              <a:rPr lang="en-US" sz="1800" baseline="30000" dirty="0">
                <a:hlinkClick r:id="rId11">
                  <a:extLst>
                    <a:ext uri="{A12FA001-AC4F-418D-AE19-62706E023703}">
                      <ahyp:hlinkClr xmlns:ahyp="http://schemas.microsoft.com/office/drawing/2018/hyperlinkcolor" val="tx"/>
                    </a:ext>
                  </a:extLst>
                </a:hlinkClick>
              </a:rPr>
              <a:t>[6]</a:t>
            </a:r>
            <a:endParaRPr lang="fr-FR" sz="1800" dirty="0"/>
          </a:p>
        </p:txBody>
      </p:sp>
    </p:spTree>
    <p:extLst>
      <p:ext uri="{BB962C8B-B14F-4D97-AF65-F5344CB8AC3E}">
        <p14:creationId xmlns:p14="http://schemas.microsoft.com/office/powerpoint/2010/main" val="3029897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General: DataScience</a:t>
            </a:r>
            <a:endParaRPr lang="en-US"/>
          </a:p>
        </p:txBody>
      </p:sp>
      <p:sp>
        <p:nvSpPr>
          <p:cNvPr id="3" name="Espace réservé du contenu 2"/>
          <p:cNvSpPr>
            <a:spLocks noGrp="1"/>
          </p:cNvSpPr>
          <p:nvPr>
            <p:ph idx="1"/>
          </p:nvPr>
        </p:nvSpPr>
        <p:spPr>
          <a:xfrm>
            <a:off x="838200" y="1440614"/>
            <a:ext cx="10515600" cy="1341087"/>
          </a:xfrm>
        </p:spPr>
        <p:txBody>
          <a:bodyPr>
            <a:normAutofit/>
          </a:bodyPr>
          <a:lstStyle/>
          <a:p>
            <a:pPr marL="0" indent="0">
              <a:buNone/>
            </a:pPr>
            <a:r>
              <a:rPr lang="en-US" sz="2000" b="1" dirty="0"/>
              <a:t>Data </a:t>
            </a:r>
            <a:r>
              <a:rPr lang="en-US" sz="2000" b="1" dirty="0" err="1"/>
              <a:t>scientis</a:t>
            </a:r>
            <a:r>
              <a:rPr lang="en-US" sz="2000" b="1" dirty="0"/>
              <a:t>: </a:t>
            </a:r>
            <a:r>
              <a:rPr lang="en-US" sz="2000" dirty="0"/>
              <a:t> The best data scientists are not those who know the most complex algorithms, but those who have a very good knowledge of the data, and have prepared the ground carefully beforehand.</a:t>
            </a:r>
          </a:p>
          <a:p>
            <a:pPr marL="0" indent="0">
              <a:buNone/>
            </a:pPr>
            <a:r>
              <a:rPr lang="fr-FR" sz="2000" dirty="0" err="1"/>
              <a:t>Below</a:t>
            </a:r>
            <a:r>
              <a:rPr lang="fr-FR" sz="2000" dirty="0"/>
              <a:t> a </a:t>
            </a:r>
            <a:r>
              <a:rPr lang="fr-FR" sz="2000" dirty="0" err="1"/>
              <a:t>representation</a:t>
            </a:r>
            <a:r>
              <a:rPr lang="fr-FR" sz="2000" dirty="0"/>
              <a:t> of d’</a:t>
            </a:r>
            <a:r>
              <a:rPr lang="fr-FR" sz="2000" dirty="0" err="1"/>
              <a:t>Anscombes</a:t>
            </a:r>
            <a:r>
              <a:rPr lang="fr-FR" sz="2000" dirty="0"/>
              <a:t> Quartet </a:t>
            </a:r>
            <a:r>
              <a:rPr lang="fr-FR" sz="2000" dirty="0" err="1"/>
              <a:t>that</a:t>
            </a:r>
            <a:r>
              <a:rPr lang="fr-FR" sz="2000" dirty="0"/>
              <a:t> </a:t>
            </a:r>
            <a:r>
              <a:rPr lang="fr-FR" sz="2000" dirty="0" err="1"/>
              <a:t>underlines</a:t>
            </a:r>
            <a:r>
              <a:rPr lang="fr-FR" sz="2000" dirty="0"/>
              <a:t> the </a:t>
            </a:r>
            <a:r>
              <a:rPr lang="fr-FR" sz="2000" dirty="0" err="1"/>
              <a:t>necessacity</a:t>
            </a:r>
            <a:r>
              <a:rPr lang="fr-FR" sz="2000" dirty="0"/>
              <a:t> of </a:t>
            </a:r>
            <a:r>
              <a:rPr lang="fr-FR" sz="2000" dirty="0" err="1"/>
              <a:t>evaluation</a:t>
            </a:r>
            <a:endParaRPr lang="fr-FR" sz="2000" dirty="0"/>
          </a:p>
          <a:p>
            <a:pPr marL="0" indent="0">
              <a:buNone/>
            </a:pPr>
            <a:endParaRPr lang="fr-FR" sz="2000" dirty="0"/>
          </a:p>
        </p:txBody>
      </p:sp>
      <p:pic>
        <p:nvPicPr>
          <p:cNvPr id="4" name="Image 3"/>
          <p:cNvPicPr>
            <a:picLocks noChangeAspect="1"/>
          </p:cNvPicPr>
          <p:nvPr/>
        </p:nvPicPr>
        <p:blipFill>
          <a:blip r:embed="rId2"/>
          <a:stretch>
            <a:fillRect/>
          </a:stretch>
        </p:blipFill>
        <p:spPr>
          <a:xfrm>
            <a:off x="6410424" y="2766177"/>
            <a:ext cx="5505751" cy="4004183"/>
          </a:xfrm>
          <a:prstGeom prst="rect">
            <a:avLst/>
          </a:prstGeom>
        </p:spPr>
      </p:pic>
      <p:sp>
        <p:nvSpPr>
          <p:cNvPr id="5" name="Espace réservé du contenu 2"/>
          <p:cNvSpPr txBox="1">
            <a:spLocks/>
          </p:cNvSpPr>
          <p:nvPr/>
        </p:nvSpPr>
        <p:spPr>
          <a:xfrm>
            <a:off x="838200" y="2781701"/>
            <a:ext cx="5572224" cy="36768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000" b="1"/>
              <a:t>Anscombes Quartet: </a:t>
            </a:r>
            <a:r>
              <a:rPr lang="en-US" sz="2000"/>
              <a:t>All four sets are identical when examined using simple summary statistics, but vary considerably when graphed. </a:t>
            </a:r>
          </a:p>
          <a:p>
            <a:pPr marL="0" indent="0">
              <a:buNone/>
            </a:pPr>
            <a:r>
              <a:rPr lang="fr-FR" sz="1800"/>
              <a:t>(</a:t>
            </a:r>
            <a:r>
              <a:rPr lang="fr-FR" sz="1800">
                <a:hlinkClick r:id="rId3"/>
              </a:rPr>
              <a:t>https://en.wikipedia.org/wiki/Anscombe%27s_quartet</a:t>
            </a:r>
            <a:r>
              <a:rPr lang="fr-FR" sz="1800"/>
              <a:t>)</a:t>
            </a:r>
          </a:p>
          <a:p>
            <a:pPr marL="0" indent="0">
              <a:buNone/>
            </a:pPr>
            <a:endParaRPr lang="fr-FR" sz="2000"/>
          </a:p>
          <a:p>
            <a:pPr marL="0" indent="0">
              <a:buFont typeface="Arial" panose="020B0604020202020204" pitchFamily="34" charset="0"/>
              <a:buNone/>
            </a:pPr>
            <a:endParaRPr lang="fr-FR" sz="2000"/>
          </a:p>
        </p:txBody>
      </p:sp>
    </p:spTree>
    <p:extLst>
      <p:ext uri="{BB962C8B-B14F-4D97-AF65-F5344CB8AC3E}">
        <p14:creationId xmlns:p14="http://schemas.microsoft.com/office/powerpoint/2010/main" val="194443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Bias</a:t>
            </a:r>
            <a:r>
              <a:rPr lang="fr-FR" dirty="0"/>
              <a:t> variance </a:t>
            </a:r>
            <a:r>
              <a:rPr lang="fr-FR" dirty="0" err="1"/>
              <a:t>trade</a:t>
            </a:r>
            <a:r>
              <a:rPr lang="fr-FR" dirty="0"/>
              <a:t>-off</a:t>
            </a:r>
            <a:endParaRPr lang="en-US" dirty="0"/>
          </a:p>
        </p:txBody>
      </p:sp>
      <p:sp>
        <p:nvSpPr>
          <p:cNvPr id="3" name="Espace réservé du contenu 2"/>
          <p:cNvSpPr>
            <a:spLocks noGrp="1"/>
          </p:cNvSpPr>
          <p:nvPr>
            <p:ph idx="1"/>
          </p:nvPr>
        </p:nvSpPr>
        <p:spPr>
          <a:xfrm>
            <a:off x="838199" y="1382044"/>
            <a:ext cx="10759752" cy="2480829"/>
          </a:xfrm>
        </p:spPr>
        <p:txBody>
          <a:bodyPr>
            <a:normAutofit/>
          </a:bodyPr>
          <a:lstStyle/>
          <a:p>
            <a:pPr marL="0" indent="0">
              <a:buNone/>
            </a:pPr>
            <a:r>
              <a:rPr lang="en-US" sz="1600" b="1" dirty="0"/>
              <a:t>Overfitting |  Low Bias &amp; High Variance – Complex models, sensitive to noise – To much adapted to training data</a:t>
            </a:r>
          </a:p>
          <a:p>
            <a:pPr marL="0" indent="0">
              <a:buNone/>
            </a:pPr>
            <a:r>
              <a:rPr lang="en-US" sz="1600" dirty="0"/>
              <a:t>The notion of overfitting refers to the fact that the model is too close to the training data. This is a classic problem in data science, when you choose a model that is too "flexible", i.e. with too high a complexity that also takes into account the noise of the phenomenon. </a:t>
            </a:r>
            <a:endParaRPr lang="fr-FR" sz="1600" dirty="0"/>
          </a:p>
          <a:p>
            <a:pPr marL="0" indent="0">
              <a:buNone/>
            </a:pPr>
            <a:endParaRPr lang="fr-FR" sz="1600" dirty="0"/>
          </a:p>
          <a:p>
            <a:pPr marL="0" indent="0">
              <a:buNone/>
            </a:pPr>
            <a:r>
              <a:rPr lang="en-US" sz="1600" b="1" dirty="0"/>
              <a:t>Underfitting | High Bias &amp; Low Variance – Oversimplified model – Not enough ‘trained’</a:t>
            </a:r>
          </a:p>
          <a:p>
            <a:pPr marL="0" indent="0">
              <a:buNone/>
            </a:pPr>
            <a:r>
              <a:rPr lang="en-US" sz="1600" dirty="0"/>
              <a:t>The notion of underfitting refers to the fact that the model is unable to capture the underlying pattern of the data. In this case the chose model is oversimplified which leas to high bias but low model variance.</a:t>
            </a:r>
          </a:p>
        </p:txBody>
      </p:sp>
      <p:pic>
        <p:nvPicPr>
          <p:cNvPr id="7" name="Picture 6">
            <a:extLst>
              <a:ext uri="{FF2B5EF4-FFF2-40B4-BE49-F238E27FC236}">
                <a16:creationId xmlns:a16="http://schemas.microsoft.com/office/drawing/2014/main" id="{6311B066-8871-474C-B3F3-90FB31B560C1}"/>
              </a:ext>
            </a:extLst>
          </p:cNvPr>
          <p:cNvPicPr>
            <a:picLocks noChangeAspect="1"/>
          </p:cNvPicPr>
          <p:nvPr/>
        </p:nvPicPr>
        <p:blipFill rotWithShape="1">
          <a:blip r:embed="rId2">
            <a:extLst>
              <a:ext uri="{28A0092B-C50C-407E-A947-70E740481C1C}">
                <a14:useLocalDpi xmlns:a14="http://schemas.microsoft.com/office/drawing/2010/main" val="0"/>
              </a:ext>
            </a:extLst>
          </a:blip>
          <a:srcRect b="23919"/>
          <a:stretch/>
        </p:blipFill>
        <p:spPr>
          <a:xfrm>
            <a:off x="2157800" y="3965509"/>
            <a:ext cx="8120549" cy="2404285"/>
          </a:xfrm>
          <a:prstGeom prst="rect">
            <a:avLst/>
          </a:prstGeom>
        </p:spPr>
      </p:pic>
    </p:spTree>
    <p:extLst>
      <p:ext uri="{BB962C8B-B14F-4D97-AF65-F5344CB8AC3E}">
        <p14:creationId xmlns:p14="http://schemas.microsoft.com/office/powerpoint/2010/main" val="4229195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Bias</a:t>
            </a:r>
            <a:r>
              <a:rPr lang="fr-FR" dirty="0"/>
              <a:t> variance </a:t>
            </a:r>
            <a:r>
              <a:rPr lang="fr-FR" dirty="0" err="1"/>
              <a:t>trade</a:t>
            </a:r>
            <a:r>
              <a:rPr lang="fr-FR" dirty="0"/>
              <a:t>-off</a:t>
            </a:r>
            <a:endParaRPr lang="en-US" dirty="0"/>
          </a:p>
        </p:txBody>
      </p:sp>
      <p:sp>
        <p:nvSpPr>
          <p:cNvPr id="3" name="Espace réservé du contenu 2"/>
          <p:cNvSpPr>
            <a:spLocks noGrp="1"/>
          </p:cNvSpPr>
          <p:nvPr>
            <p:ph idx="1"/>
          </p:nvPr>
        </p:nvSpPr>
        <p:spPr>
          <a:xfrm>
            <a:off x="838200" y="1825625"/>
            <a:ext cx="4590448" cy="2650122"/>
          </a:xfrm>
        </p:spPr>
        <p:txBody>
          <a:bodyPr>
            <a:normAutofit/>
          </a:bodyPr>
          <a:lstStyle/>
          <a:p>
            <a:pPr marL="0" indent="0">
              <a:buNone/>
            </a:pPr>
            <a:r>
              <a:rPr lang="fr-FR" sz="2000"/>
              <a:t>In general, but not always, models with:</a:t>
            </a:r>
          </a:p>
          <a:p>
            <a:pPr>
              <a:buFontTx/>
              <a:buChar char="-"/>
            </a:pPr>
            <a:r>
              <a:rPr lang="fr-FR" sz="2000"/>
              <a:t>Low variance have a high bias: predictive model misses relevant information</a:t>
            </a:r>
          </a:p>
          <a:p>
            <a:pPr>
              <a:buFontTx/>
              <a:buChar char="-"/>
            </a:pPr>
            <a:r>
              <a:rPr lang="fr-FR" sz="2000"/>
              <a:t>High variance have a low bias: model is to sensitive to changes in input data, not stable</a:t>
            </a:r>
          </a:p>
        </p:txBody>
      </p:sp>
      <p:pic>
        <p:nvPicPr>
          <p:cNvPr id="4" name="Image 3"/>
          <p:cNvPicPr>
            <a:picLocks noChangeAspect="1"/>
          </p:cNvPicPr>
          <p:nvPr/>
        </p:nvPicPr>
        <p:blipFill>
          <a:blip r:embed="rId2"/>
          <a:stretch>
            <a:fillRect/>
          </a:stretch>
        </p:blipFill>
        <p:spPr>
          <a:xfrm>
            <a:off x="6160168" y="1609304"/>
            <a:ext cx="5569819" cy="5248696"/>
          </a:xfrm>
          <a:prstGeom prst="rect">
            <a:avLst/>
          </a:prstGeom>
        </p:spPr>
      </p:pic>
    </p:spTree>
    <p:extLst>
      <p:ext uri="{BB962C8B-B14F-4D97-AF65-F5344CB8AC3E}">
        <p14:creationId xmlns:p14="http://schemas.microsoft.com/office/powerpoint/2010/main" val="1601090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Hypothesis testing (again </a:t>
            </a:r>
            <a:r>
              <a:rPr lang="en-US" dirty="0">
                <a:sym typeface="Wingdings" panose="05000000000000000000" pitchFamily="2" charset="2"/>
              </a:rPr>
              <a:t> ): In-depth</a:t>
            </a:r>
            <a:endParaRPr lang="en-US" dirty="0"/>
          </a:p>
        </p:txBody>
      </p:sp>
      <p:sp>
        <p:nvSpPr>
          <p:cNvPr id="11" name="TextBox 10">
            <a:extLst>
              <a:ext uri="{FF2B5EF4-FFF2-40B4-BE49-F238E27FC236}">
                <a16:creationId xmlns:a16="http://schemas.microsoft.com/office/drawing/2014/main" id="{811C22E7-0857-5EBC-7C18-38216BC990B3}"/>
              </a:ext>
            </a:extLst>
          </p:cNvPr>
          <p:cNvSpPr txBox="1"/>
          <p:nvPr/>
        </p:nvSpPr>
        <p:spPr>
          <a:xfrm>
            <a:off x="176981" y="6354375"/>
            <a:ext cx="11838037" cy="276999"/>
          </a:xfrm>
          <a:prstGeom prst="rect">
            <a:avLst/>
          </a:prstGeom>
          <a:noFill/>
        </p:spPr>
        <p:txBody>
          <a:bodyPr wrap="square">
            <a:spAutoFit/>
          </a:bodyPr>
          <a:lstStyle/>
          <a:p>
            <a:r>
              <a:rPr lang="en-US" sz="1200" dirty="0">
                <a:hlinkClick r:id="rId2"/>
              </a:rPr>
              <a:t>https://sphweb.bumc.bu.edu/otlt/mph-modules/bs/bs704_hypothesistest-means-proportions/BS704_HypothesisTest-Means-Proportions2.html</a:t>
            </a:r>
            <a:r>
              <a:rPr lang="en-US" sz="1200" dirty="0"/>
              <a:t> </a:t>
            </a:r>
          </a:p>
        </p:txBody>
      </p:sp>
      <p:sp>
        <p:nvSpPr>
          <p:cNvPr id="4" name="Espace réservé du contenu 2">
            <a:extLst>
              <a:ext uri="{FF2B5EF4-FFF2-40B4-BE49-F238E27FC236}">
                <a16:creationId xmlns:a16="http://schemas.microsoft.com/office/drawing/2014/main" id="{C453B582-65B6-860F-136C-C1F29BA7AC52}"/>
              </a:ext>
            </a:extLst>
          </p:cNvPr>
          <p:cNvSpPr txBox="1">
            <a:spLocks/>
          </p:cNvSpPr>
          <p:nvPr/>
        </p:nvSpPr>
        <p:spPr>
          <a:xfrm>
            <a:off x="199582" y="1513142"/>
            <a:ext cx="1838901" cy="930511"/>
          </a:xfrm>
          <a:prstGeom prst="rect">
            <a:avLst/>
          </a:prstGeom>
        </p:spPr>
        <p:txBody>
          <a:bodyPr vert="horz" wrap="non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chemeClr val="accent1">
                    <a:lumMod val="75000"/>
                  </a:schemeClr>
                </a:solidFill>
              </a:rPr>
              <a:t>Mean weight (pounds)</a:t>
            </a:r>
          </a:p>
          <a:p>
            <a:pPr>
              <a:buFontTx/>
              <a:buChar char="-"/>
            </a:pPr>
            <a:r>
              <a:rPr lang="en-US" sz="1400" dirty="0">
                <a:solidFill>
                  <a:schemeClr val="accent1">
                    <a:lumMod val="75000"/>
                  </a:schemeClr>
                </a:solidFill>
              </a:rPr>
              <a:t>H0: 	</a:t>
            </a:r>
            <a:r>
              <a:rPr lang="el-GR" sz="1400" dirty="0">
                <a:solidFill>
                  <a:schemeClr val="accent1">
                    <a:lumMod val="75000"/>
                  </a:schemeClr>
                </a:solidFill>
              </a:rPr>
              <a:t>μ</a:t>
            </a:r>
            <a:r>
              <a:rPr lang="en-US" sz="1400" dirty="0">
                <a:solidFill>
                  <a:schemeClr val="accent1">
                    <a:lumMod val="75000"/>
                  </a:schemeClr>
                </a:solidFill>
              </a:rPr>
              <a:t> = 191</a:t>
            </a:r>
          </a:p>
          <a:p>
            <a:pPr>
              <a:buFontTx/>
              <a:buChar char="-"/>
            </a:pPr>
            <a:r>
              <a:rPr lang="en-US" sz="1400" dirty="0">
                <a:solidFill>
                  <a:schemeClr val="accent1">
                    <a:lumMod val="75000"/>
                  </a:schemeClr>
                </a:solidFill>
              </a:rPr>
              <a:t>H1: 	</a:t>
            </a:r>
            <a:r>
              <a:rPr lang="el-GR" sz="1400" dirty="0">
                <a:solidFill>
                  <a:schemeClr val="accent1">
                    <a:lumMod val="75000"/>
                  </a:schemeClr>
                </a:solidFill>
              </a:rPr>
              <a:t> μ</a:t>
            </a:r>
            <a:r>
              <a:rPr lang="en-US" sz="1400" dirty="0">
                <a:solidFill>
                  <a:schemeClr val="accent1">
                    <a:lumMod val="75000"/>
                  </a:schemeClr>
                </a:solidFill>
              </a:rPr>
              <a:t> ≠ 191</a:t>
            </a:r>
          </a:p>
        </p:txBody>
      </p:sp>
      <p:sp>
        <p:nvSpPr>
          <p:cNvPr id="10" name="Oval 9">
            <a:extLst>
              <a:ext uri="{FF2B5EF4-FFF2-40B4-BE49-F238E27FC236}">
                <a16:creationId xmlns:a16="http://schemas.microsoft.com/office/drawing/2014/main" id="{A9AD5ED5-0731-619B-78C8-DADA56D1D405}"/>
              </a:ext>
            </a:extLst>
          </p:cNvPr>
          <p:cNvSpPr/>
          <p:nvPr/>
        </p:nvSpPr>
        <p:spPr>
          <a:xfrm>
            <a:off x="1425675" y="1698110"/>
            <a:ext cx="4227873" cy="408084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space réservé du contenu 2">
            <a:extLst>
              <a:ext uri="{FF2B5EF4-FFF2-40B4-BE49-F238E27FC236}">
                <a16:creationId xmlns:a16="http://schemas.microsoft.com/office/drawing/2014/main" id="{371A8B03-0F27-9A64-A1A4-11BA150A23E4}"/>
              </a:ext>
            </a:extLst>
          </p:cNvPr>
          <p:cNvSpPr txBox="1">
            <a:spLocks/>
          </p:cNvSpPr>
          <p:nvPr/>
        </p:nvSpPr>
        <p:spPr>
          <a:xfrm>
            <a:off x="2267563" y="1976583"/>
            <a:ext cx="2514600" cy="3465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accent1">
                    <a:lumMod val="75000"/>
                  </a:schemeClr>
                </a:solidFill>
              </a:rPr>
              <a:t>Total US population</a:t>
            </a:r>
          </a:p>
        </p:txBody>
      </p:sp>
      <p:sp>
        <p:nvSpPr>
          <p:cNvPr id="13" name="Oval 12">
            <a:extLst>
              <a:ext uri="{FF2B5EF4-FFF2-40B4-BE49-F238E27FC236}">
                <a16:creationId xmlns:a16="http://schemas.microsoft.com/office/drawing/2014/main" id="{C26DB173-C59D-B839-E263-EF1AED651259}"/>
              </a:ext>
            </a:extLst>
          </p:cNvPr>
          <p:cNvSpPr/>
          <p:nvPr/>
        </p:nvSpPr>
        <p:spPr>
          <a:xfrm>
            <a:off x="3755923" y="3368159"/>
            <a:ext cx="1582994" cy="1447799"/>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Espace réservé du contenu 2">
            <a:extLst>
              <a:ext uri="{FF2B5EF4-FFF2-40B4-BE49-F238E27FC236}">
                <a16:creationId xmlns:a16="http://schemas.microsoft.com/office/drawing/2014/main" id="{3DBE77CF-FE7A-979D-B906-7A805E77DF98}"/>
              </a:ext>
            </a:extLst>
          </p:cNvPr>
          <p:cNvSpPr txBox="1">
            <a:spLocks/>
          </p:cNvSpPr>
          <p:nvPr/>
        </p:nvSpPr>
        <p:spPr>
          <a:xfrm>
            <a:off x="2756751" y="2963212"/>
            <a:ext cx="1231427" cy="1252651"/>
          </a:xfrm>
          <a:prstGeom prst="rect">
            <a:avLst/>
          </a:prstGeom>
        </p:spPr>
        <p:txBody>
          <a:bodyPr vert="horz" wrap="non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rgbClr val="C00000"/>
                </a:solidFill>
              </a:rPr>
              <a:t>Sample with:</a:t>
            </a:r>
          </a:p>
          <a:p>
            <a:pPr>
              <a:buFontTx/>
              <a:buChar char="-"/>
            </a:pPr>
            <a:r>
              <a:rPr lang="en-US" sz="1400" dirty="0" err="1">
                <a:solidFill>
                  <a:srgbClr val="C00000"/>
                </a:solidFill>
              </a:rPr>
              <a:t>Xm</a:t>
            </a:r>
            <a:r>
              <a:rPr lang="en-US" sz="1400" dirty="0">
                <a:solidFill>
                  <a:srgbClr val="C00000"/>
                </a:solidFill>
              </a:rPr>
              <a:t> = 197.1</a:t>
            </a:r>
          </a:p>
          <a:p>
            <a:pPr>
              <a:buFontTx/>
              <a:buChar char="-"/>
            </a:pPr>
            <a:r>
              <a:rPr lang="en-US" sz="1400" dirty="0">
                <a:solidFill>
                  <a:srgbClr val="C00000"/>
                </a:solidFill>
              </a:rPr>
              <a:t>Sd = 25.6</a:t>
            </a:r>
          </a:p>
          <a:p>
            <a:pPr>
              <a:buFontTx/>
              <a:buChar char="-"/>
            </a:pPr>
            <a:r>
              <a:rPr lang="en-US" sz="1400" dirty="0">
                <a:solidFill>
                  <a:srgbClr val="C00000"/>
                </a:solidFill>
              </a:rPr>
              <a:t>n = 100</a:t>
            </a:r>
          </a:p>
        </p:txBody>
      </p:sp>
      <p:sp>
        <p:nvSpPr>
          <p:cNvPr id="15" name="Espace réservé du contenu 2">
            <a:extLst>
              <a:ext uri="{FF2B5EF4-FFF2-40B4-BE49-F238E27FC236}">
                <a16:creationId xmlns:a16="http://schemas.microsoft.com/office/drawing/2014/main" id="{85283A0F-5648-7E91-3606-5BA41D0180A7}"/>
              </a:ext>
            </a:extLst>
          </p:cNvPr>
          <p:cNvSpPr txBox="1">
            <a:spLocks/>
          </p:cNvSpPr>
          <p:nvPr/>
        </p:nvSpPr>
        <p:spPr>
          <a:xfrm>
            <a:off x="5845810" y="1509132"/>
            <a:ext cx="5507989" cy="1328569"/>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rgbClr val="C00000"/>
                </a:solidFill>
              </a:rPr>
              <a:t>The sample mean is higher than H0 hypothesis. But is the difference more than can be expected based on chance?</a:t>
            </a:r>
          </a:p>
          <a:p>
            <a:pPr marL="0" indent="0">
              <a:buFont typeface="Arial" panose="020B0604020202020204" pitchFamily="34" charset="0"/>
              <a:buNone/>
            </a:pPr>
            <a:r>
              <a:rPr lang="en-US" sz="1600" dirty="0">
                <a:solidFill>
                  <a:srgbClr val="C00000"/>
                </a:solidFill>
              </a:rPr>
              <a:t>Based on sample mean, we try to draw conclusions for the whole population. Based on a standard normal distribution, what is the probability that X &gt; 197.1?</a:t>
            </a:r>
          </a:p>
        </p:txBody>
      </p:sp>
      <p:pic>
        <p:nvPicPr>
          <p:cNvPr id="17" name="Picture 16" descr="A picture containing diagram&#10;&#10;Description automatically generated">
            <a:extLst>
              <a:ext uri="{FF2B5EF4-FFF2-40B4-BE49-F238E27FC236}">
                <a16:creationId xmlns:a16="http://schemas.microsoft.com/office/drawing/2014/main" id="{85BC9396-0743-2F3D-6119-07D0DA61CA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8517" y="3702366"/>
            <a:ext cx="4227871" cy="2159708"/>
          </a:xfrm>
          <a:prstGeom prst="rect">
            <a:avLst/>
          </a:prstGeom>
        </p:spPr>
      </p:pic>
      <p:sp>
        <p:nvSpPr>
          <p:cNvPr id="18" name="Espace réservé du contenu 2">
            <a:extLst>
              <a:ext uri="{FF2B5EF4-FFF2-40B4-BE49-F238E27FC236}">
                <a16:creationId xmlns:a16="http://schemas.microsoft.com/office/drawing/2014/main" id="{953F62D0-5675-DA8C-BCCE-4EFA03120E18}"/>
              </a:ext>
            </a:extLst>
          </p:cNvPr>
          <p:cNvSpPr txBox="1">
            <a:spLocks/>
          </p:cNvSpPr>
          <p:nvPr/>
        </p:nvSpPr>
        <p:spPr>
          <a:xfrm>
            <a:off x="7705335" y="5862074"/>
            <a:ext cx="714234" cy="286232"/>
          </a:xfrm>
          <a:prstGeom prst="rect">
            <a:avLst/>
          </a:prstGeom>
        </p:spPr>
        <p:txBody>
          <a:bodyPr vert="horz" wrap="non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chemeClr val="accent1">
                    <a:lumMod val="75000"/>
                  </a:schemeClr>
                </a:solidFill>
              </a:rPr>
              <a:t>Z-value</a:t>
            </a:r>
          </a:p>
        </p:txBody>
      </p:sp>
      <p:sp>
        <p:nvSpPr>
          <p:cNvPr id="19" name="Espace réservé du contenu 2">
            <a:extLst>
              <a:ext uri="{FF2B5EF4-FFF2-40B4-BE49-F238E27FC236}">
                <a16:creationId xmlns:a16="http://schemas.microsoft.com/office/drawing/2014/main" id="{C7044F57-CF17-5A72-66D6-130AED33EB83}"/>
              </a:ext>
            </a:extLst>
          </p:cNvPr>
          <p:cNvSpPr txBox="1">
            <a:spLocks/>
          </p:cNvSpPr>
          <p:nvPr/>
        </p:nvSpPr>
        <p:spPr>
          <a:xfrm>
            <a:off x="5948517" y="2916494"/>
            <a:ext cx="5507989" cy="66377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t>Remember : z = (X –mu) / (std / sqrt(n) )</a:t>
            </a:r>
          </a:p>
          <a:p>
            <a:pPr marL="0" indent="0">
              <a:buFont typeface="Arial" panose="020B0604020202020204" pitchFamily="34" charset="0"/>
              <a:buNone/>
            </a:pPr>
            <a:r>
              <a:rPr lang="en-US" sz="1600" dirty="0"/>
              <a:t>Z = 2.38, and P(X&gt; 197.1) = 0.0087 (~1%)</a:t>
            </a:r>
          </a:p>
        </p:txBody>
      </p:sp>
      <p:cxnSp>
        <p:nvCxnSpPr>
          <p:cNvPr id="21" name="Straight Arrow Connector 20">
            <a:extLst>
              <a:ext uri="{FF2B5EF4-FFF2-40B4-BE49-F238E27FC236}">
                <a16:creationId xmlns:a16="http://schemas.microsoft.com/office/drawing/2014/main" id="{024FA48F-5BF9-3EDA-F5E8-80927EEBACD7}"/>
              </a:ext>
            </a:extLst>
          </p:cNvPr>
          <p:cNvCxnSpPr/>
          <p:nvPr/>
        </p:nvCxnSpPr>
        <p:spPr>
          <a:xfrm flipV="1">
            <a:off x="9665110" y="5703444"/>
            <a:ext cx="0" cy="444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Espace réservé du contenu 2">
            <a:extLst>
              <a:ext uri="{FF2B5EF4-FFF2-40B4-BE49-F238E27FC236}">
                <a16:creationId xmlns:a16="http://schemas.microsoft.com/office/drawing/2014/main" id="{918AB37C-A99C-78B3-F349-9FC20C62DC03}"/>
              </a:ext>
            </a:extLst>
          </p:cNvPr>
          <p:cNvSpPr txBox="1">
            <a:spLocks/>
          </p:cNvSpPr>
          <p:nvPr/>
        </p:nvSpPr>
        <p:spPr>
          <a:xfrm>
            <a:off x="9665110" y="6037768"/>
            <a:ext cx="1337226" cy="286232"/>
          </a:xfrm>
          <a:prstGeom prst="rect">
            <a:avLst/>
          </a:prstGeom>
        </p:spPr>
        <p:txBody>
          <a:bodyPr vert="horz" wrap="non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chemeClr val="accent1">
                    <a:lumMod val="75000"/>
                  </a:schemeClr>
                </a:solidFill>
              </a:rPr>
              <a:t>Z-sample = 2.38</a:t>
            </a:r>
          </a:p>
        </p:txBody>
      </p:sp>
    </p:spTree>
    <p:extLst>
      <p:ext uri="{BB962C8B-B14F-4D97-AF65-F5344CB8AC3E}">
        <p14:creationId xmlns:p14="http://schemas.microsoft.com/office/powerpoint/2010/main" val="3029077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Hypothesis testing (again </a:t>
            </a:r>
            <a:r>
              <a:rPr lang="en-US" dirty="0">
                <a:sym typeface="Wingdings" panose="05000000000000000000" pitchFamily="2" charset="2"/>
              </a:rPr>
              <a:t> ): In-depth</a:t>
            </a:r>
            <a:endParaRPr lang="en-US" dirty="0"/>
          </a:p>
        </p:txBody>
      </p:sp>
      <p:sp>
        <p:nvSpPr>
          <p:cNvPr id="3" name="Espace réservé du contenu 2"/>
          <p:cNvSpPr>
            <a:spLocks noGrp="1"/>
          </p:cNvSpPr>
          <p:nvPr>
            <p:ph idx="1"/>
          </p:nvPr>
        </p:nvSpPr>
        <p:spPr>
          <a:xfrm>
            <a:off x="7752080" y="1761030"/>
            <a:ext cx="4036798" cy="2599686"/>
          </a:xfrm>
        </p:spPr>
        <p:txBody>
          <a:bodyPr wrap="square">
            <a:spAutoFit/>
          </a:bodyPr>
          <a:lstStyle/>
          <a:p>
            <a:pPr marL="0" indent="0">
              <a:buNone/>
            </a:pPr>
            <a:r>
              <a:rPr lang="en-US" sz="1800" dirty="0"/>
              <a:t>E.g. Regression coefficients:</a:t>
            </a:r>
          </a:p>
          <a:p>
            <a:pPr>
              <a:buFontTx/>
              <a:buChar char="-"/>
            </a:pPr>
            <a:r>
              <a:rPr lang="en-US" sz="1800" dirty="0"/>
              <a:t>H0: 	β = 0</a:t>
            </a:r>
          </a:p>
          <a:p>
            <a:pPr>
              <a:buFontTx/>
              <a:buChar char="-"/>
            </a:pPr>
            <a:r>
              <a:rPr lang="en-US" sz="1800" dirty="0"/>
              <a:t>H0: 	β ≠ 0</a:t>
            </a:r>
          </a:p>
          <a:p>
            <a:pPr>
              <a:buFontTx/>
              <a:buChar char="-"/>
            </a:pPr>
            <a:endParaRPr lang="en-US" sz="1800" dirty="0"/>
          </a:p>
          <a:p>
            <a:pPr marL="0" indent="0">
              <a:buNone/>
            </a:pPr>
            <a:r>
              <a:rPr lang="en-US" sz="1800" dirty="0"/>
              <a:t>With OLS we find values for the beta’s. Now, under the H0 hypothesis, what is the probability of a given beta value. If very small (&lt;0.05), then we reject H0.</a:t>
            </a:r>
          </a:p>
        </p:txBody>
      </p:sp>
      <p:pic>
        <p:nvPicPr>
          <p:cNvPr id="6" name="Picture 5" descr="A picture containing diagram&#10;&#10;Description automatically generated">
            <a:extLst>
              <a:ext uri="{FF2B5EF4-FFF2-40B4-BE49-F238E27FC236}">
                <a16:creationId xmlns:a16="http://schemas.microsoft.com/office/drawing/2014/main" id="{AEEC49A9-1322-B631-7AE6-53DDED8A1FB1}"/>
              </a:ext>
            </a:extLst>
          </p:cNvPr>
          <p:cNvPicPr>
            <a:picLocks noChangeAspect="1"/>
          </p:cNvPicPr>
          <p:nvPr/>
        </p:nvPicPr>
        <p:blipFill rotWithShape="1">
          <a:blip r:embed="rId2">
            <a:extLst>
              <a:ext uri="{28A0092B-C50C-407E-A947-70E740481C1C}">
                <a14:useLocalDpi xmlns:a14="http://schemas.microsoft.com/office/drawing/2010/main" val="0"/>
              </a:ext>
            </a:extLst>
          </a:blip>
          <a:srcRect t="9022" b="9288"/>
          <a:stretch/>
        </p:blipFill>
        <p:spPr>
          <a:xfrm>
            <a:off x="0" y="1761030"/>
            <a:ext cx="7447582" cy="3227786"/>
          </a:xfrm>
          <a:prstGeom prst="rect">
            <a:avLst/>
          </a:prstGeom>
        </p:spPr>
      </p:pic>
      <p:sp>
        <p:nvSpPr>
          <p:cNvPr id="7" name="Espace réservé du contenu 2">
            <a:extLst>
              <a:ext uri="{FF2B5EF4-FFF2-40B4-BE49-F238E27FC236}">
                <a16:creationId xmlns:a16="http://schemas.microsoft.com/office/drawing/2014/main" id="{2DB2CCC1-C08A-6E51-B64B-BA5B185CE806}"/>
              </a:ext>
            </a:extLst>
          </p:cNvPr>
          <p:cNvSpPr txBox="1">
            <a:spLocks/>
          </p:cNvSpPr>
          <p:nvPr/>
        </p:nvSpPr>
        <p:spPr>
          <a:xfrm>
            <a:off x="4562169" y="5487631"/>
            <a:ext cx="4640826" cy="8556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accent6">
                    <a:lumMod val="75000"/>
                  </a:schemeClr>
                </a:solidFill>
              </a:rPr>
              <a:t>p-value =  probability of making a type I error: rejecting the H0 hypothesis while it is true</a:t>
            </a:r>
          </a:p>
        </p:txBody>
      </p:sp>
      <p:cxnSp>
        <p:nvCxnSpPr>
          <p:cNvPr id="9" name="Straight Arrow Connector 8">
            <a:extLst>
              <a:ext uri="{FF2B5EF4-FFF2-40B4-BE49-F238E27FC236}">
                <a16:creationId xmlns:a16="http://schemas.microsoft.com/office/drawing/2014/main" id="{DF125C4C-602F-B2B4-C375-058E711BABE5}"/>
              </a:ext>
            </a:extLst>
          </p:cNvPr>
          <p:cNvCxnSpPr>
            <a:cxnSpLocks/>
          </p:cNvCxnSpPr>
          <p:nvPr/>
        </p:nvCxnSpPr>
        <p:spPr>
          <a:xfrm>
            <a:off x="4168877" y="4296697"/>
            <a:ext cx="570271" cy="1190934"/>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371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Ordinary Least Square</a:t>
            </a:r>
          </a:p>
        </p:txBody>
      </p:sp>
      <p:sp>
        <p:nvSpPr>
          <p:cNvPr id="3" name="Espace réservé du contenu 2"/>
          <p:cNvSpPr>
            <a:spLocks noGrp="1"/>
          </p:cNvSpPr>
          <p:nvPr>
            <p:ph idx="1"/>
          </p:nvPr>
        </p:nvSpPr>
        <p:spPr>
          <a:xfrm>
            <a:off x="7229167" y="2349746"/>
            <a:ext cx="4590448" cy="1079254"/>
          </a:xfrm>
        </p:spPr>
        <p:txBody>
          <a:bodyPr>
            <a:normAutofit/>
          </a:bodyPr>
          <a:lstStyle/>
          <a:p>
            <a:pPr marL="0" indent="0">
              <a:buNone/>
            </a:pPr>
            <a:r>
              <a:rPr lang="en-US" sz="2000" dirty="0"/>
              <a:t>Find a regression model with the objectif: </a:t>
            </a:r>
          </a:p>
          <a:p>
            <a:pPr marL="0" indent="0">
              <a:buNone/>
            </a:pPr>
            <a:r>
              <a:rPr lang="en-US" sz="2000" dirty="0"/>
              <a:t>- Minimize the sum of squared errors</a:t>
            </a:r>
          </a:p>
        </p:txBody>
      </p:sp>
      <p:pic>
        <p:nvPicPr>
          <p:cNvPr id="7" name="Picture 6" descr="Chart, scatter chart&#10;&#10;Description automatically generated">
            <a:extLst>
              <a:ext uri="{FF2B5EF4-FFF2-40B4-BE49-F238E27FC236}">
                <a16:creationId xmlns:a16="http://schemas.microsoft.com/office/drawing/2014/main" id="{7319C690-9D4D-3609-7180-551AF2C4A5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385" y="1867965"/>
            <a:ext cx="6010912" cy="3982229"/>
          </a:xfrm>
          <a:prstGeom prst="rect">
            <a:avLst/>
          </a:prstGeom>
        </p:spPr>
      </p:pic>
    </p:spTree>
    <p:extLst>
      <p:ext uri="{BB962C8B-B14F-4D97-AF65-F5344CB8AC3E}">
        <p14:creationId xmlns:p14="http://schemas.microsoft.com/office/powerpoint/2010/main" val="2685051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788</TotalTime>
  <Words>941</Words>
  <Application>Microsoft Office PowerPoint</Application>
  <PresentationFormat>Widescreen</PresentationFormat>
  <Paragraphs>79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Linear regression</vt:lpstr>
      <vt:lpstr>LR ASSUMPTION: ERROR HAS CONSTANT VARIANCE</vt:lpstr>
      <vt:lpstr>Simpson’s paradox</vt:lpstr>
      <vt:lpstr>General: DataScience</vt:lpstr>
      <vt:lpstr>Bias variance trade-off</vt:lpstr>
      <vt:lpstr>Bias variance trade-off</vt:lpstr>
      <vt:lpstr>Hypothesis testing (again  ): In-depth</vt:lpstr>
      <vt:lpstr>Hypothesis testing (again  ): In-depth</vt:lpstr>
      <vt:lpstr>Ordinary Least Square</vt:lpstr>
      <vt:lpstr>MSE versus R2</vt:lpstr>
      <vt:lpstr>MSE versus R2. Same Data &amp; Different models</vt:lpstr>
      <vt:lpstr>MSE versus R2. Different data &amp; models</vt:lpstr>
      <vt:lpstr>Confusion Matrix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Culture Numérique</dc:title>
  <dc:creator>pascal.bovy</dc:creator>
  <cp:lastModifiedBy>pascal.bovy</cp:lastModifiedBy>
  <cp:revision>41</cp:revision>
  <dcterms:created xsi:type="dcterms:W3CDTF">2023-03-27T06:45:39Z</dcterms:created>
  <dcterms:modified xsi:type="dcterms:W3CDTF">2023-03-30T11:02:14Z</dcterms:modified>
</cp:coreProperties>
</file>