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86" r:id="rId4"/>
    <p:sldId id="287" r:id="rId5"/>
    <p:sldId id="260" r:id="rId6"/>
    <p:sldId id="276" r:id="rId7"/>
    <p:sldId id="280" r:id="rId8"/>
    <p:sldId id="282" r:id="rId9"/>
    <p:sldId id="283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B2143B-11C0-4C86-AF3F-769AAD38279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2F06FE-490C-4F78-AE22-6B1DC64E71F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0F80DBFB-0593-4B37-9596-39C8C6EBA398}" type="datetime1">
              <a:rPr lang="en-IE"/>
              <a:pPr lvl="0"/>
              <a:t>01/09/2020</a:t>
            </a:fld>
            <a:endParaRPr lang="en-IE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8FBA337-09AB-40F5-8AC7-4AD4D10BCF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431A5D5-AA9D-41CE-BFEF-8B47DFD9C998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C154C-F924-4D55-8989-41230FC2B60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05A32-E210-4982-B221-E9B97A58ECD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3C69D2F-D2B9-4C38-AC1B-308AA7394D35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559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23B3A1CF-1F9D-4AEC-ADF9-A08B18E338CD}"/>
              </a:ext>
            </a:extLst>
          </p:cNvPr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8">
              <a:extLst>
                <a:ext uri="{FF2B5EF4-FFF2-40B4-BE49-F238E27FC236}">
                  <a16:creationId xmlns:a16="http://schemas.microsoft.com/office/drawing/2014/main" id="{1BE7FC17-5884-4EE8-868D-C2A6A5081889}"/>
                </a:ext>
              </a:extLst>
            </p:cNvPr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263D7EEB-B69E-458A-866A-476584CCD9EA}"/>
                </a:ext>
              </a:extLst>
            </p:cNvPr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+- f4 0 f2"/>
                <a:gd name="f12" fmla="+- f3 0 f2"/>
                <a:gd name="f13" fmla="*/ f12 1 15356"/>
                <a:gd name="f14" fmla="*/ f11 1 8638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08993786-4868-4B3D-A9F4-C0BF0D3141C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54951" y="2099736"/>
            <a:ext cx="8825660" cy="2677646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0577063-6D86-4A00-9062-DECE570394A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54951" y="4777383"/>
            <a:ext cx="8825660" cy="861419"/>
          </a:xfrm>
        </p:spPr>
        <p:txBody>
          <a:bodyPr/>
          <a:lstStyle>
            <a:lvl1pPr marL="0" indent="0">
              <a:buNone/>
              <a:defRPr cap="all">
                <a:solidFill>
                  <a:srgbClr val="EF53A5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588C117-F96A-4A42-8066-D42651B4E4E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 rot="5400013">
            <a:off x="10158746" y="1792224"/>
            <a:ext cx="990596" cy="304796"/>
          </a:xfrm>
        </p:spPr>
        <p:txBody>
          <a:bodyPr anchor="t"/>
          <a:lstStyle>
            <a:lvl1pPr algn="l">
              <a:defRPr b="0">
                <a:solidFill>
                  <a:srgbClr val="FFFFFF"/>
                </a:solidFill>
              </a:defRPr>
            </a:lvl1pPr>
          </a:lstStyle>
          <a:p>
            <a:pPr lvl="0"/>
            <a:fld id="{EB7B75A4-FBDB-47CC-AAC4-AD611451D462}" type="datetime1">
              <a:rPr lang="en-US"/>
              <a:pPr lvl="0"/>
              <a:t>9/1/2020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50A337-54F1-437A-B1E0-51C6A52EBB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 rot="5400013">
            <a:off x="8951733" y="3227837"/>
            <a:ext cx="3859792" cy="304796"/>
          </a:xfrm>
        </p:spPr>
        <p:txBody>
          <a:bodyPr/>
          <a:lstStyle>
            <a:lvl1pPr>
              <a:defRPr b="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2C0E04D5-1048-429C-8266-529A3CFB257B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68B14BE-2A5A-4047-B90D-7DCC8C20ECB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07AC78-3E16-4195-BB21-7A0A8D5741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4868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>
            <a:extLst>
              <a:ext uri="{FF2B5EF4-FFF2-40B4-BE49-F238E27FC236}">
                <a16:creationId xmlns:a16="http://schemas.microsoft.com/office/drawing/2014/main" id="{EE470CDA-1907-4F8D-B401-05060F54B470}"/>
              </a:ext>
            </a:extLst>
          </p:cNvPr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2">
              <a:extLst>
                <a:ext uri="{FF2B5EF4-FFF2-40B4-BE49-F238E27FC236}">
                  <a16:creationId xmlns:a16="http://schemas.microsoft.com/office/drawing/2014/main" id="{108F87F4-5E8D-464F-BABF-3DAED7C40904}"/>
                </a:ext>
              </a:extLst>
            </p:cNvPr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val 16">
              <a:extLst>
                <a:ext uri="{FF2B5EF4-FFF2-40B4-BE49-F238E27FC236}">
                  <a16:creationId xmlns:a16="http://schemas.microsoft.com/office/drawing/2014/main" id="{12BF110A-288A-43ED-B176-5ABF10F59A2E}"/>
                </a:ext>
              </a:extLst>
            </p:cNvPr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val 17">
              <a:extLst>
                <a:ext uri="{FF2B5EF4-FFF2-40B4-BE49-F238E27FC236}">
                  <a16:creationId xmlns:a16="http://schemas.microsoft.com/office/drawing/2014/main" id="{F8B5D9EA-512C-45D6-9ADF-8ACACDB9B6C6}"/>
                </a:ext>
              </a:extLst>
            </p:cNvPr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val 18">
              <a:extLst>
                <a:ext uri="{FF2B5EF4-FFF2-40B4-BE49-F238E27FC236}">
                  <a16:creationId xmlns:a16="http://schemas.microsoft.com/office/drawing/2014/main" id="{CDB52589-2102-4835-8E93-A7D206837AF8}"/>
                </a:ext>
              </a:extLst>
            </p:cNvPr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val 19">
              <a:extLst>
                <a:ext uri="{FF2B5EF4-FFF2-40B4-BE49-F238E27FC236}">
                  <a16:creationId xmlns:a16="http://schemas.microsoft.com/office/drawing/2014/main" id="{B3274CD9-EA46-4FA5-A2DF-9C783EA447C3}"/>
                </a:ext>
              </a:extLst>
            </p:cNvPr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val 20">
              <a:extLst>
                <a:ext uri="{FF2B5EF4-FFF2-40B4-BE49-F238E27FC236}">
                  <a16:creationId xmlns:a16="http://schemas.microsoft.com/office/drawing/2014/main" id="{2C6D31F3-BD7E-4F37-BF6C-752AFCE7ABD7}"/>
                </a:ext>
              </a:extLst>
            </p:cNvPr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BA639A0-4716-4A29-87EA-7874F6871E5F}"/>
                </a:ext>
              </a:extLst>
            </p:cNvPr>
            <p:cNvSpPr/>
            <p:nvPr/>
          </p:nvSpPr>
          <p:spPr>
            <a:xfrm rot="10371510">
              <a:off x="263767" y="4438250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+- f4 0 f2"/>
                <a:gd name="f80" fmla="+- f3 0 f2"/>
                <a:gd name="f81" fmla="*/ f80 1 10000"/>
                <a:gd name="f82" fmla="*/ f79 1 5291"/>
                <a:gd name="f83" fmla="*/ f2 1 f81"/>
                <a:gd name="f84" fmla="*/ f3 1 f81"/>
                <a:gd name="f85" fmla="*/ f2 1 f82"/>
                <a:gd name="f86" fmla="*/ f4 1 f82"/>
                <a:gd name="f87" fmla="*/ f83 f77 1"/>
                <a:gd name="f88" fmla="*/ f84 f77 1"/>
                <a:gd name="f89" fmla="*/ f86 f78 1"/>
                <a:gd name="f90" fmla="*/ f85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87" t="f90" r="f88" b="f89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A1865441-ACDE-4F5E-B0DE-DEA24361B799}"/>
                </a:ext>
              </a:extLst>
            </p:cNvPr>
            <p:cNvSpPr/>
            <p:nvPr/>
          </p:nvSpPr>
          <p:spPr>
            <a:xfrm rot="10799991">
              <a:off x="459266" y="320890"/>
              <a:ext cx="11277596" cy="45338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104"/>
                <a:gd name="f4" fmla="val 2856"/>
                <a:gd name="f5" fmla="val 1"/>
                <a:gd name="f6" fmla="val 6943"/>
                <a:gd name="f7" fmla="val 26"/>
                <a:gd name="f8" fmla="val 6782"/>
                <a:gd name="f9" fmla="val 50"/>
                <a:gd name="f10" fmla="val 6621"/>
                <a:gd name="f11" fmla="val 73"/>
                <a:gd name="f12" fmla="val 6459"/>
                <a:gd name="f13" fmla="val 93"/>
                <a:gd name="f14" fmla="val 6298"/>
                <a:gd name="f15" fmla="val 113"/>
                <a:gd name="f16" fmla="val 6136"/>
                <a:gd name="f17" fmla="val 132"/>
                <a:gd name="f18" fmla="val 5976"/>
                <a:gd name="f19" fmla="val 148"/>
                <a:gd name="f20" fmla="val 5814"/>
                <a:gd name="f21" fmla="val 163"/>
                <a:gd name="f22" fmla="val 5653"/>
                <a:gd name="f23" fmla="val 177"/>
                <a:gd name="f24" fmla="val 5494"/>
                <a:gd name="f25" fmla="val 189"/>
                <a:gd name="f26" fmla="val 5334"/>
                <a:gd name="f27" fmla="val 201"/>
                <a:gd name="f28" fmla="val 5175"/>
                <a:gd name="f29" fmla="val 211"/>
                <a:gd name="f30" fmla="val 5017"/>
                <a:gd name="f31" fmla="val 219"/>
                <a:gd name="f32" fmla="val 4859"/>
                <a:gd name="f33" fmla="val 227"/>
                <a:gd name="f34" fmla="val 4703"/>
                <a:gd name="f35" fmla="val 234"/>
                <a:gd name="f36" fmla="val 4548"/>
                <a:gd name="f37" fmla="val 239"/>
                <a:gd name="f38" fmla="val 4393"/>
                <a:gd name="f39" fmla="val 243"/>
                <a:gd name="f40" fmla="val 4240"/>
                <a:gd name="f41" fmla="val 247"/>
                <a:gd name="f42" fmla="val 4088"/>
                <a:gd name="f43" fmla="val 249"/>
                <a:gd name="f44" fmla="val 3937"/>
                <a:gd name="f45" fmla="val 251"/>
                <a:gd name="f46" fmla="val 3788"/>
                <a:gd name="f47" fmla="val 252"/>
                <a:gd name="f48" fmla="val 3640"/>
                <a:gd name="f49" fmla="val 3494"/>
                <a:gd name="f50" fmla="val 3349"/>
                <a:gd name="f51" fmla="val 3207"/>
                <a:gd name="f52" fmla="val 246"/>
                <a:gd name="f53" fmla="val 3066"/>
                <a:gd name="f54" fmla="val 2928"/>
                <a:gd name="f55" fmla="val 240"/>
                <a:gd name="f56" fmla="val 2791"/>
                <a:gd name="f57" fmla="val 235"/>
                <a:gd name="f58" fmla="val 2656"/>
                <a:gd name="f59" fmla="val 230"/>
                <a:gd name="f60" fmla="val 2524"/>
                <a:gd name="f61" fmla="val 225"/>
                <a:gd name="f62" fmla="val 2266"/>
                <a:gd name="f63" fmla="val 212"/>
                <a:gd name="f64" fmla="val 2019"/>
                <a:gd name="f65" fmla="val 198"/>
                <a:gd name="f66" fmla="val 1782"/>
                <a:gd name="f67" fmla="val 183"/>
                <a:gd name="f68" fmla="val 1557"/>
                <a:gd name="f69" fmla="val 167"/>
                <a:gd name="f70" fmla="val 1343"/>
                <a:gd name="f71" fmla="val 150"/>
                <a:gd name="f72" fmla="val 1144"/>
                <a:gd name="f73" fmla="val 957"/>
                <a:gd name="f74" fmla="val 114"/>
                <a:gd name="f75" fmla="val 785"/>
                <a:gd name="f76" fmla="val 96"/>
                <a:gd name="f77" fmla="val 627"/>
                <a:gd name="f78" fmla="val 79"/>
                <a:gd name="f79" fmla="val 487"/>
                <a:gd name="f80" fmla="val 63"/>
                <a:gd name="f81" fmla="val 361"/>
                <a:gd name="f82" fmla="val 48"/>
                <a:gd name="f83" fmla="val 254"/>
                <a:gd name="f84" fmla="val 35"/>
                <a:gd name="f85" fmla="val 165"/>
                <a:gd name="f86" fmla="val 23"/>
                <a:gd name="f87" fmla="val 42"/>
                <a:gd name="f88" fmla="val 6"/>
                <a:gd name="f89" fmla="*/ f0 1 7104"/>
                <a:gd name="f90" fmla="*/ f1 1 2856"/>
                <a:gd name="f91" fmla="+- f4 0 f2"/>
                <a:gd name="f92" fmla="+- f3 0 f2"/>
                <a:gd name="f93" fmla="*/ f92 1 7104"/>
                <a:gd name="f94" fmla="*/ f91 1 2856"/>
                <a:gd name="f95" fmla="*/ 0 1 f93"/>
                <a:gd name="f96" fmla="*/ f3 1 f93"/>
                <a:gd name="f97" fmla="*/ 0 1 f94"/>
                <a:gd name="f98" fmla="*/ f4 1 f94"/>
                <a:gd name="f99" fmla="*/ f95 f89 1"/>
                <a:gd name="f100" fmla="*/ f96 f89 1"/>
                <a:gd name="f101" fmla="*/ f98 f90 1"/>
                <a:gd name="f102" fmla="*/ f97 f9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9" t="f102" r="f100" b="f101"/>
              <a:pathLst>
                <a:path w="7104" h="2856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5"/>
                  </a:lnTo>
                  <a:lnTo>
                    <a:pt x="f3" y="f5"/>
                  </a:lnTo>
                  <a:lnTo>
                    <a:pt x="f6" y="f7"/>
                  </a:lnTo>
                  <a:lnTo>
                    <a:pt x="f8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5"/>
                  </a:lnTo>
                  <a:lnTo>
                    <a:pt x="f49" y="f45"/>
                  </a:lnTo>
                  <a:lnTo>
                    <a:pt x="f50" y="f43"/>
                  </a:lnTo>
                  <a:lnTo>
                    <a:pt x="f51" y="f52"/>
                  </a:lnTo>
                  <a:lnTo>
                    <a:pt x="f53" y="f39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17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9F128783-7043-4762-A715-1517650C988B}"/>
                </a:ext>
              </a:extLst>
            </p:cNvPr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+- f4 0 f2"/>
                <a:gd name="f12" fmla="+- f3 0 f2"/>
                <a:gd name="f13" fmla="*/ f12 1 15356"/>
                <a:gd name="f14" fmla="*/ f11 1 8638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ECB9D8D7-34AC-4CFB-BEAC-E6DEDE3676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4969928"/>
            <a:ext cx="8825660" cy="566735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AA6297CA-45D1-450C-A3DE-210DE8DB0169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154951" y="685800"/>
            <a:ext cx="8825660" cy="3429000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80835CA-C720-49E3-825E-F5D9EBBBA86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54951" y="5536664"/>
            <a:ext cx="8825660" cy="493711"/>
          </a:xfrm>
        </p:spPr>
        <p:txBody>
          <a:bodyPr/>
          <a:lstStyle>
            <a:lvl1pPr marL="0" indent="0">
              <a:buNone/>
              <a:defRPr sz="1200">
                <a:solidFill>
                  <a:srgbClr val="EF53A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A725338F-33C4-44DC-AA77-74913E97A86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316BBC-0849-4F6C-B5EC-B0C47A3FB71F}" type="datetime1">
              <a:rPr lang="en-US"/>
              <a:pPr lvl="0"/>
              <a:t>9/1/2020</a:t>
            </a:fld>
            <a:endParaRPr lang="en-US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C0E543B4-10FB-465E-B1B4-06F5E394D03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997C6C6F-4BE5-46DD-96F7-78ACFD52DC5A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9907F451-07DD-4891-9452-702187221BD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3CCA24-90F7-46EC-9C27-A079CFD525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6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9AD9EEDE-65A7-45B4-B2C1-74DD56BA3C67}"/>
              </a:ext>
            </a:extLst>
          </p:cNvPr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0">
              <a:extLst>
                <a:ext uri="{FF2B5EF4-FFF2-40B4-BE49-F238E27FC236}">
                  <a16:creationId xmlns:a16="http://schemas.microsoft.com/office/drawing/2014/main" id="{CBE6BA86-26A9-4405-9BB4-9E369C3C1020}"/>
                </a:ext>
              </a:extLst>
            </p:cNvPr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val 13">
              <a:extLst>
                <a:ext uri="{FF2B5EF4-FFF2-40B4-BE49-F238E27FC236}">
                  <a16:creationId xmlns:a16="http://schemas.microsoft.com/office/drawing/2014/main" id="{E4BED3E8-8B9A-47A1-A6F5-2FE42CA0B01A}"/>
                </a:ext>
              </a:extLst>
            </p:cNvPr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val 14">
              <a:extLst>
                <a:ext uri="{FF2B5EF4-FFF2-40B4-BE49-F238E27FC236}">
                  <a16:creationId xmlns:a16="http://schemas.microsoft.com/office/drawing/2014/main" id="{76A99527-765E-40C1-8B66-1137D6BA15CE}"/>
                </a:ext>
              </a:extLst>
            </p:cNvPr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val 15">
              <a:extLst>
                <a:ext uri="{FF2B5EF4-FFF2-40B4-BE49-F238E27FC236}">
                  <a16:creationId xmlns:a16="http://schemas.microsoft.com/office/drawing/2014/main" id="{9E7639A2-4F51-43E5-9D50-F059AF415E67}"/>
                </a:ext>
              </a:extLst>
            </p:cNvPr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val 17">
              <a:extLst>
                <a:ext uri="{FF2B5EF4-FFF2-40B4-BE49-F238E27FC236}">
                  <a16:creationId xmlns:a16="http://schemas.microsoft.com/office/drawing/2014/main" id="{4568F03F-6D7E-48D7-BDB8-901F78A0C6A2}"/>
                </a:ext>
              </a:extLst>
            </p:cNvPr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val 18">
              <a:extLst>
                <a:ext uri="{FF2B5EF4-FFF2-40B4-BE49-F238E27FC236}">
                  <a16:creationId xmlns:a16="http://schemas.microsoft.com/office/drawing/2014/main" id="{D9067473-96A9-449C-8031-69D4B0510A58}"/>
                </a:ext>
              </a:extLst>
            </p:cNvPr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3170AFEE-1983-4E71-90D6-FAFA9DC24374}"/>
                </a:ext>
              </a:extLst>
            </p:cNvPr>
            <p:cNvSpPr/>
            <p:nvPr/>
          </p:nvSpPr>
          <p:spPr>
            <a:xfrm rot="21010064">
              <a:off x="8490945" y="2714872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+- f4 0 f2"/>
                <a:gd name="f80" fmla="+- f3 0 f2"/>
                <a:gd name="f81" fmla="*/ f80 1 10000"/>
                <a:gd name="f82" fmla="*/ f79 1 5291"/>
                <a:gd name="f83" fmla="*/ f2 1 f81"/>
                <a:gd name="f84" fmla="*/ f3 1 f81"/>
                <a:gd name="f85" fmla="*/ f2 1 f82"/>
                <a:gd name="f86" fmla="*/ f4 1 f82"/>
                <a:gd name="f87" fmla="*/ f83 f77 1"/>
                <a:gd name="f88" fmla="*/ f84 f77 1"/>
                <a:gd name="f89" fmla="*/ f86 f78 1"/>
                <a:gd name="f90" fmla="*/ f85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87" t="f90" r="f88" b="f89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C4CFC0DD-CC9A-42D0-9FD2-C153A8A9B16D}"/>
                </a:ext>
              </a:extLst>
            </p:cNvPr>
            <p:cNvSpPr/>
            <p:nvPr/>
          </p:nvSpPr>
          <p:spPr>
            <a:xfrm>
              <a:off x="455608" y="2801319"/>
              <a:ext cx="11277596" cy="36026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7946"/>
                <a:gd name="f5" fmla="val 7945"/>
                <a:gd name="f6" fmla="val 4"/>
                <a:gd name="f7" fmla="val 9773"/>
                <a:gd name="f8" fmla="val 91"/>
                <a:gd name="f9" fmla="val 9547"/>
                <a:gd name="f10" fmla="val 175"/>
                <a:gd name="f11" fmla="val 9320"/>
                <a:gd name="f12" fmla="val 256"/>
                <a:gd name="f13" fmla="val 9092"/>
                <a:gd name="f14" fmla="val 326"/>
                <a:gd name="f15" fmla="val 8865"/>
                <a:gd name="f16" fmla="val 396"/>
                <a:gd name="f17" fmla="val 8637"/>
                <a:gd name="f18" fmla="val 462"/>
                <a:gd name="f19" fmla="val 8412"/>
                <a:gd name="f20" fmla="val 518"/>
                <a:gd name="f21" fmla="val 8184"/>
                <a:gd name="f22" fmla="val 571"/>
                <a:gd name="f23" fmla="val 7957"/>
                <a:gd name="f24" fmla="val 620"/>
                <a:gd name="f25" fmla="val 7734"/>
                <a:gd name="f26" fmla="val 662"/>
                <a:gd name="f27" fmla="val 7508"/>
                <a:gd name="f28" fmla="val 704"/>
                <a:gd name="f29" fmla="val 7285"/>
                <a:gd name="f30" fmla="val 739"/>
                <a:gd name="f31" fmla="val 7062"/>
                <a:gd name="f32" fmla="val 767"/>
                <a:gd name="f33" fmla="val 6840"/>
                <a:gd name="f34" fmla="val 795"/>
                <a:gd name="f35" fmla="val 6620"/>
                <a:gd name="f36" fmla="val 819"/>
                <a:gd name="f37" fmla="val 6402"/>
                <a:gd name="f38" fmla="val 837"/>
                <a:gd name="f39" fmla="val 6184"/>
                <a:gd name="f40" fmla="val 851"/>
                <a:gd name="f41" fmla="val 5968"/>
                <a:gd name="f42" fmla="val 865"/>
                <a:gd name="f43" fmla="val 5755"/>
                <a:gd name="f44" fmla="val 872"/>
                <a:gd name="f45" fmla="val 5542"/>
                <a:gd name="f46" fmla="val 879"/>
                <a:gd name="f47" fmla="val 5332"/>
                <a:gd name="f48" fmla="val 882"/>
                <a:gd name="f49" fmla="val 5124"/>
                <a:gd name="f50" fmla="val 4918"/>
                <a:gd name="f51" fmla="val 4714"/>
                <a:gd name="f52" fmla="val 4514"/>
                <a:gd name="f53" fmla="val 861"/>
                <a:gd name="f54" fmla="val 4316"/>
                <a:gd name="f55" fmla="val 4122"/>
                <a:gd name="f56" fmla="val 840"/>
                <a:gd name="f57" fmla="val 3929"/>
                <a:gd name="f58" fmla="val 823"/>
                <a:gd name="f59" fmla="val 3739"/>
                <a:gd name="f60" fmla="val 805"/>
                <a:gd name="f61" fmla="val 3553"/>
                <a:gd name="f62" fmla="val 788"/>
                <a:gd name="f63" fmla="val 3190"/>
                <a:gd name="f64" fmla="val 742"/>
                <a:gd name="f65" fmla="val 2842"/>
                <a:gd name="f66" fmla="val 693"/>
                <a:gd name="f67" fmla="val 2508"/>
                <a:gd name="f68" fmla="val 641"/>
                <a:gd name="f69" fmla="val 2192"/>
                <a:gd name="f70" fmla="val 585"/>
                <a:gd name="f71" fmla="val 1890"/>
                <a:gd name="f72" fmla="val 525"/>
                <a:gd name="f73" fmla="val 1610"/>
                <a:gd name="f74" fmla="val 1347"/>
                <a:gd name="f75" fmla="val 399"/>
                <a:gd name="f76" fmla="val 1105"/>
                <a:gd name="f77" fmla="val 336"/>
                <a:gd name="f78" fmla="val 883"/>
                <a:gd name="f79" fmla="val 277"/>
                <a:gd name="f80" fmla="val 686"/>
                <a:gd name="f81" fmla="val 221"/>
                <a:gd name="f82" fmla="val 508"/>
                <a:gd name="f83" fmla="val 168"/>
                <a:gd name="f84" fmla="val 358"/>
                <a:gd name="f85" fmla="val 123"/>
                <a:gd name="f86" fmla="val 232"/>
                <a:gd name="f87" fmla="val 81"/>
                <a:gd name="f88" fmla="val 59"/>
                <a:gd name="f89" fmla="val 21"/>
                <a:gd name="f90" fmla="*/ f0 1 10000"/>
                <a:gd name="f91" fmla="*/ f1 1 7946"/>
                <a:gd name="f92" fmla="+- f4 0 f2"/>
                <a:gd name="f93" fmla="+- f3 0 f2"/>
                <a:gd name="f94" fmla="*/ f93 1 10000"/>
                <a:gd name="f95" fmla="*/ f92 1 7946"/>
                <a:gd name="f96" fmla="*/ f2 1 f94"/>
                <a:gd name="f97" fmla="*/ f3 1 f94"/>
                <a:gd name="f98" fmla="*/ f2 1 f95"/>
                <a:gd name="f99" fmla="*/ f4 1 f95"/>
                <a:gd name="f100" fmla="*/ f96 f90 1"/>
                <a:gd name="f101" fmla="*/ f97 f90 1"/>
                <a:gd name="f102" fmla="*/ f99 f91 1"/>
                <a:gd name="f103" fmla="*/ f98 f9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0" t="f103" r="f101" b="f102"/>
              <a:pathLst>
                <a:path w="10000" h="7946">
                  <a:moveTo>
                    <a:pt x="f2" y="f2"/>
                  </a:moveTo>
                  <a:lnTo>
                    <a:pt x="f2" y="f5"/>
                  </a:lnTo>
                  <a:lnTo>
                    <a:pt x="f3" y="f4"/>
                  </a:lnTo>
                  <a:lnTo>
                    <a:pt x="f3" y="f6"/>
                  </a:lnTo>
                  <a:lnTo>
                    <a:pt x="f3" y="f6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46"/>
                  </a:lnTo>
                  <a:lnTo>
                    <a:pt x="f50" y="f46"/>
                  </a:lnTo>
                  <a:lnTo>
                    <a:pt x="f51" y="f44"/>
                  </a:lnTo>
                  <a:lnTo>
                    <a:pt x="f52" y="f53"/>
                  </a:lnTo>
                  <a:lnTo>
                    <a:pt x="f54" y="f40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18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D9F49C7-08FE-4E21-BDA5-A578F84568E2}"/>
                </a:ext>
              </a:extLst>
            </p:cNvPr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+- f4 0 f2"/>
                <a:gd name="f12" fmla="+- f3 0 f2"/>
                <a:gd name="f13" fmla="*/ f12 1 15356"/>
                <a:gd name="f14" fmla="*/ f11 1 8638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EBBDFFC7-8A56-48E0-A4CD-8CA603E9E0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8797" y="1063419"/>
            <a:ext cx="8831814" cy="1372989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0B3D46A-3B15-4437-B4F1-F57BBA32569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54951" y="3543299"/>
            <a:ext cx="8825660" cy="2476496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6DBA741-6438-46F2-B85C-26159F32CED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65E03C-6B5D-4108-99E4-54DF0B7E44C8}" type="datetime1">
              <a:rPr lang="en-US"/>
              <a:pPr lvl="0"/>
              <a:t>9/1/2020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9BA1965-4150-4F27-9060-290967C71F9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F95FD652-EE41-4D0E-ADC0-BA69559E0042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9F1D425-74F7-468D-AA32-1B5B7174B43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513FB9-D923-42AC-9FC8-292B42033E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99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F7305EA-11E3-4A2F-8367-7B3DB2F8F55C}"/>
              </a:ext>
            </a:extLst>
          </p:cNvPr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6">
              <a:extLst>
                <a:ext uri="{FF2B5EF4-FFF2-40B4-BE49-F238E27FC236}">
                  <a16:creationId xmlns:a16="http://schemas.microsoft.com/office/drawing/2014/main" id="{1154E690-59CD-45D2-84B1-F63C38E533B4}"/>
                </a:ext>
              </a:extLst>
            </p:cNvPr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val 19">
              <a:extLst>
                <a:ext uri="{FF2B5EF4-FFF2-40B4-BE49-F238E27FC236}">
                  <a16:creationId xmlns:a16="http://schemas.microsoft.com/office/drawing/2014/main" id="{91BD71B5-51DF-41A5-A950-F92E9C575CFE}"/>
                </a:ext>
              </a:extLst>
            </p:cNvPr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val 21">
              <a:extLst>
                <a:ext uri="{FF2B5EF4-FFF2-40B4-BE49-F238E27FC236}">
                  <a16:creationId xmlns:a16="http://schemas.microsoft.com/office/drawing/2014/main" id="{06A265EA-D9A8-4E71-8E62-5AE285FDAE72}"/>
                </a:ext>
              </a:extLst>
            </p:cNvPr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val 22">
              <a:extLst>
                <a:ext uri="{FF2B5EF4-FFF2-40B4-BE49-F238E27FC236}">
                  <a16:creationId xmlns:a16="http://schemas.microsoft.com/office/drawing/2014/main" id="{E2E340FD-A8C3-4FE7-A046-ED7A7A1C2C92}"/>
                </a:ext>
              </a:extLst>
            </p:cNvPr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val 23">
              <a:extLst>
                <a:ext uri="{FF2B5EF4-FFF2-40B4-BE49-F238E27FC236}">
                  <a16:creationId xmlns:a16="http://schemas.microsoft.com/office/drawing/2014/main" id="{0038E36F-17DA-454D-9557-CF6C45ABB421}"/>
                </a:ext>
              </a:extLst>
            </p:cNvPr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val 24">
              <a:extLst>
                <a:ext uri="{FF2B5EF4-FFF2-40B4-BE49-F238E27FC236}">
                  <a16:creationId xmlns:a16="http://schemas.microsoft.com/office/drawing/2014/main" id="{5A1C821B-0B0D-418F-AF9B-180A4DB38069}"/>
                </a:ext>
              </a:extLst>
            </p:cNvPr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30D3836-E85E-4D6A-B7FF-F92CC6547CED}"/>
                </a:ext>
              </a:extLst>
            </p:cNvPr>
            <p:cNvSpPr/>
            <p:nvPr/>
          </p:nvSpPr>
          <p:spPr>
            <a:xfrm rot="21010064">
              <a:off x="8490945" y="4185118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+- f4 0 f2"/>
                <a:gd name="f80" fmla="+- f3 0 f2"/>
                <a:gd name="f81" fmla="*/ f80 1 10000"/>
                <a:gd name="f82" fmla="*/ f79 1 5291"/>
                <a:gd name="f83" fmla="*/ f2 1 f81"/>
                <a:gd name="f84" fmla="*/ f3 1 f81"/>
                <a:gd name="f85" fmla="*/ f2 1 f82"/>
                <a:gd name="f86" fmla="*/ f4 1 f82"/>
                <a:gd name="f87" fmla="*/ f83 f77 1"/>
                <a:gd name="f88" fmla="*/ f84 f77 1"/>
                <a:gd name="f89" fmla="*/ f86 f78 1"/>
                <a:gd name="f90" fmla="*/ f85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87" t="f90" r="f88" b="f89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4FF0ECB-0761-4C9B-8E8A-12260D8F6BBF}"/>
                </a:ext>
              </a:extLst>
            </p:cNvPr>
            <p:cNvSpPr/>
            <p:nvPr/>
          </p:nvSpPr>
          <p:spPr>
            <a:xfrm>
              <a:off x="455608" y="4241801"/>
              <a:ext cx="11277596" cy="233716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8000"/>
                <a:gd name="f5" fmla="val 7970"/>
                <a:gd name="f6" fmla="val 7"/>
                <a:gd name="f7" fmla="val 9773"/>
                <a:gd name="f8" fmla="val 156"/>
                <a:gd name="f9" fmla="val 9547"/>
                <a:gd name="f10" fmla="val 298"/>
                <a:gd name="f11" fmla="val 9320"/>
                <a:gd name="f12" fmla="val 437"/>
                <a:gd name="f13" fmla="val 9092"/>
                <a:gd name="f14" fmla="val 556"/>
                <a:gd name="f15" fmla="val 8865"/>
                <a:gd name="f16" fmla="val 676"/>
                <a:gd name="f17" fmla="val 8637"/>
                <a:gd name="f18" fmla="val 788"/>
                <a:gd name="f19" fmla="val 8412"/>
                <a:gd name="f20" fmla="val 884"/>
                <a:gd name="f21" fmla="val 8184"/>
                <a:gd name="f22" fmla="val 975"/>
                <a:gd name="f23" fmla="val 7957"/>
                <a:gd name="f24" fmla="val 1058"/>
                <a:gd name="f25" fmla="val 7734"/>
                <a:gd name="f26" fmla="val 1130"/>
                <a:gd name="f27" fmla="val 7508"/>
                <a:gd name="f28" fmla="val 1202"/>
                <a:gd name="f29" fmla="val 7285"/>
                <a:gd name="f30" fmla="val 1262"/>
                <a:gd name="f31" fmla="val 7062"/>
                <a:gd name="f32" fmla="val 1309"/>
                <a:gd name="f33" fmla="val 6840"/>
                <a:gd name="f34" fmla="val 1358"/>
                <a:gd name="f35" fmla="val 6620"/>
                <a:gd name="f36" fmla="val 1399"/>
                <a:gd name="f37" fmla="val 6402"/>
                <a:gd name="f38" fmla="val 1428"/>
                <a:gd name="f39" fmla="val 6184"/>
                <a:gd name="f40" fmla="val 1453"/>
                <a:gd name="f41" fmla="val 5968"/>
                <a:gd name="f42" fmla="val 1477"/>
                <a:gd name="f43" fmla="val 5755"/>
                <a:gd name="f44" fmla="val 1488"/>
                <a:gd name="f45" fmla="val 5542"/>
                <a:gd name="f46" fmla="val 1500"/>
                <a:gd name="f47" fmla="val 5332"/>
                <a:gd name="f48" fmla="val 1506"/>
                <a:gd name="f49" fmla="val 5124"/>
                <a:gd name="f50" fmla="val 4918"/>
                <a:gd name="f51" fmla="val 4714"/>
                <a:gd name="f52" fmla="val 4514"/>
                <a:gd name="f53" fmla="val 1470"/>
                <a:gd name="f54" fmla="val 4316"/>
                <a:gd name="f55" fmla="val 4122"/>
                <a:gd name="f56" fmla="val 1434"/>
                <a:gd name="f57" fmla="val 3929"/>
                <a:gd name="f58" fmla="val 1405"/>
                <a:gd name="f59" fmla="val 3739"/>
                <a:gd name="f60" fmla="val 1374"/>
                <a:gd name="f61" fmla="val 3553"/>
                <a:gd name="f62" fmla="val 1346"/>
                <a:gd name="f63" fmla="val 3190"/>
                <a:gd name="f64" fmla="val 1267"/>
                <a:gd name="f65" fmla="val 2842"/>
                <a:gd name="f66" fmla="val 1183"/>
                <a:gd name="f67" fmla="val 2508"/>
                <a:gd name="f68" fmla="val 1095"/>
                <a:gd name="f69" fmla="val 2192"/>
                <a:gd name="f70" fmla="val 998"/>
                <a:gd name="f71" fmla="val 1890"/>
                <a:gd name="f72" fmla="val 897"/>
                <a:gd name="f73" fmla="val 1610"/>
                <a:gd name="f74" fmla="val 1347"/>
                <a:gd name="f75" fmla="val 681"/>
                <a:gd name="f76" fmla="val 1105"/>
                <a:gd name="f77" fmla="val 574"/>
                <a:gd name="f78" fmla="val 883"/>
                <a:gd name="f79" fmla="val 473"/>
                <a:gd name="f80" fmla="val 686"/>
                <a:gd name="f81" fmla="val 377"/>
                <a:gd name="f82" fmla="val 508"/>
                <a:gd name="f83" fmla="val 286"/>
                <a:gd name="f84" fmla="val 358"/>
                <a:gd name="f85" fmla="val 210"/>
                <a:gd name="f86" fmla="val 232"/>
                <a:gd name="f87" fmla="val 138"/>
                <a:gd name="f88" fmla="val 59"/>
                <a:gd name="f89" fmla="val 35"/>
                <a:gd name="f90" fmla="*/ f0 1 10000"/>
                <a:gd name="f91" fmla="*/ f1 1 8000"/>
                <a:gd name="f92" fmla="+- f4 0 f2"/>
                <a:gd name="f93" fmla="+- f3 0 f2"/>
                <a:gd name="f94" fmla="*/ f93 1 10000"/>
                <a:gd name="f95" fmla="*/ f92 1 8000"/>
                <a:gd name="f96" fmla="*/ f2 1 f94"/>
                <a:gd name="f97" fmla="*/ f3 1 f94"/>
                <a:gd name="f98" fmla="*/ f2 1 f95"/>
                <a:gd name="f99" fmla="*/ f4 1 f95"/>
                <a:gd name="f100" fmla="*/ f96 f90 1"/>
                <a:gd name="f101" fmla="*/ f97 f90 1"/>
                <a:gd name="f102" fmla="*/ f99 f91 1"/>
                <a:gd name="f103" fmla="*/ f98 f9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0" t="f103" r="f101" b="f102"/>
              <a:pathLst>
                <a:path w="10000" h="8000">
                  <a:moveTo>
                    <a:pt x="f2" y="f2"/>
                  </a:moveTo>
                  <a:lnTo>
                    <a:pt x="f2" y="f5"/>
                  </a:lnTo>
                  <a:lnTo>
                    <a:pt x="f3" y="f4"/>
                  </a:lnTo>
                  <a:lnTo>
                    <a:pt x="f3" y="f6"/>
                  </a:lnTo>
                  <a:lnTo>
                    <a:pt x="f3" y="f6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46"/>
                  </a:lnTo>
                  <a:lnTo>
                    <a:pt x="f50" y="f46"/>
                  </a:lnTo>
                  <a:lnTo>
                    <a:pt x="f51" y="f44"/>
                  </a:lnTo>
                  <a:lnTo>
                    <a:pt x="f52" y="f53"/>
                  </a:lnTo>
                  <a:lnTo>
                    <a:pt x="f54" y="f40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18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5465265-7CBC-4794-A908-86EE05BB64A4}"/>
                </a:ext>
              </a:extLst>
            </p:cNvPr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+- f4 0 f2"/>
                <a:gd name="f12" fmla="+- f3 0 f2"/>
                <a:gd name="f13" fmla="*/ f12 1 15356"/>
                <a:gd name="f14" fmla="*/ f11 1 8638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2" name="TextBox 15">
            <a:extLst>
              <a:ext uri="{FF2B5EF4-FFF2-40B4-BE49-F238E27FC236}">
                <a16:creationId xmlns:a16="http://schemas.microsoft.com/office/drawing/2014/main" id="{3CC320CE-345B-4085-BBA2-2590973B53C6}"/>
              </a:ext>
            </a:extLst>
          </p:cNvPr>
          <p:cNvSpPr txBox="1"/>
          <p:nvPr/>
        </p:nvSpPr>
        <p:spPr>
          <a:xfrm>
            <a:off x="881563" y="607335"/>
            <a:ext cx="801910" cy="15696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600" b="0" i="0" u="none" strike="noStrike" kern="1200" cap="none" spc="0" baseline="0">
                <a:solidFill>
                  <a:srgbClr val="EF53A5"/>
                </a:solidFill>
                <a:uFillTx/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EE20BD-8C4C-4086-A363-E9CD59E9649A}"/>
              </a:ext>
            </a:extLst>
          </p:cNvPr>
          <p:cNvSpPr txBox="1"/>
          <p:nvPr/>
        </p:nvSpPr>
        <p:spPr>
          <a:xfrm>
            <a:off x="9884453" y="2613784"/>
            <a:ext cx="652762" cy="15696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600" b="0" i="0" u="none" strike="noStrike" kern="1200" cap="none" spc="0" baseline="0">
                <a:solidFill>
                  <a:srgbClr val="EF53A5"/>
                </a:solidFill>
                <a:uFillTx/>
                <a:latin typeface="Arial"/>
                <a:cs typeface="Arial"/>
              </a:rPr>
              <a:t>”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C25D9DD-00BC-4325-8BF5-242AAA0390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81875" y="982129"/>
            <a:ext cx="8453902" cy="2696629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57B9C59-F7AC-4D4A-B603-DED94455567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45943" y="3678768"/>
            <a:ext cx="7731215" cy="342177"/>
          </a:xfrm>
        </p:spPr>
        <p:txBody>
          <a:bodyPr/>
          <a:lstStyle>
            <a:lvl1pPr marL="0" indent="0">
              <a:buNone/>
              <a:defRPr sz="1400" cap="small">
                <a:solidFill>
                  <a:srgbClr val="EF53A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EC70CFB6-DC98-4712-8C4A-1D36BFC92A9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54951" y="5029200"/>
            <a:ext cx="9244894" cy="997857"/>
          </a:xfr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3F24EB2F-370F-4256-A148-E8D6739BA32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61CF726-6402-4F0E-920C-BA86D98370BB}" type="datetime1">
              <a:rPr lang="en-US"/>
              <a:pPr lvl="0"/>
              <a:t>9/1/2020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A3C196FF-AC6D-4E87-8BAA-67E8A5E755C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5A4758-D5E9-4A33-A78A-5CF0FE0712ED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A247873-9264-4A7E-8245-AF6E629EA3B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53EFB2-397D-4160-AC0B-A13A82CC42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13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>
            <a:extLst>
              <a:ext uri="{FF2B5EF4-FFF2-40B4-BE49-F238E27FC236}">
                <a16:creationId xmlns:a16="http://schemas.microsoft.com/office/drawing/2014/main" id="{DE2AEA5B-57D4-4AA8-A89C-AC3FA6021A7E}"/>
              </a:ext>
            </a:extLst>
          </p:cNvPr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0">
              <a:extLst>
                <a:ext uri="{FF2B5EF4-FFF2-40B4-BE49-F238E27FC236}">
                  <a16:creationId xmlns:a16="http://schemas.microsoft.com/office/drawing/2014/main" id="{0095BFB1-5B19-44FB-8537-9EBA0F77284D}"/>
                </a:ext>
              </a:extLst>
            </p:cNvPr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val 14">
              <a:extLst>
                <a:ext uri="{FF2B5EF4-FFF2-40B4-BE49-F238E27FC236}">
                  <a16:creationId xmlns:a16="http://schemas.microsoft.com/office/drawing/2014/main" id="{A899CC79-7A53-4D25-B680-357B5A55EFA0}"/>
                </a:ext>
              </a:extLst>
            </p:cNvPr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val 15">
              <a:extLst>
                <a:ext uri="{FF2B5EF4-FFF2-40B4-BE49-F238E27FC236}">
                  <a16:creationId xmlns:a16="http://schemas.microsoft.com/office/drawing/2014/main" id="{D41F0F3E-9729-41F4-9A73-D1103C9FC1DB}"/>
                </a:ext>
              </a:extLst>
            </p:cNvPr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val 16">
              <a:extLst>
                <a:ext uri="{FF2B5EF4-FFF2-40B4-BE49-F238E27FC236}">
                  <a16:creationId xmlns:a16="http://schemas.microsoft.com/office/drawing/2014/main" id="{C8880868-0BF9-4FBA-9EA6-93BB540C707A}"/>
                </a:ext>
              </a:extLst>
            </p:cNvPr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val 17">
              <a:extLst>
                <a:ext uri="{FF2B5EF4-FFF2-40B4-BE49-F238E27FC236}">
                  <a16:creationId xmlns:a16="http://schemas.microsoft.com/office/drawing/2014/main" id="{10E53E8A-5353-4642-BAAC-304E6168A586}"/>
                </a:ext>
              </a:extLst>
            </p:cNvPr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val 18">
              <a:extLst>
                <a:ext uri="{FF2B5EF4-FFF2-40B4-BE49-F238E27FC236}">
                  <a16:creationId xmlns:a16="http://schemas.microsoft.com/office/drawing/2014/main" id="{698379FA-8C49-41BA-BE9F-F8DD63A2E042}"/>
                </a:ext>
              </a:extLst>
            </p:cNvPr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3C2633A9-77B4-4911-BEE6-41700474543A}"/>
                </a:ext>
              </a:extLst>
            </p:cNvPr>
            <p:cNvSpPr/>
            <p:nvPr/>
          </p:nvSpPr>
          <p:spPr>
            <a:xfrm rot="21010064">
              <a:off x="8490945" y="4193585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+- f4 0 f2"/>
                <a:gd name="f80" fmla="+- f3 0 f2"/>
                <a:gd name="f81" fmla="*/ f80 1 10000"/>
                <a:gd name="f82" fmla="*/ f79 1 5291"/>
                <a:gd name="f83" fmla="*/ f2 1 f81"/>
                <a:gd name="f84" fmla="*/ f3 1 f81"/>
                <a:gd name="f85" fmla="*/ f2 1 f82"/>
                <a:gd name="f86" fmla="*/ f4 1 f82"/>
                <a:gd name="f87" fmla="*/ f83 f77 1"/>
                <a:gd name="f88" fmla="*/ f84 f77 1"/>
                <a:gd name="f89" fmla="*/ f86 f78 1"/>
                <a:gd name="f90" fmla="*/ f85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87" t="f90" r="f88" b="f89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582251F-B4DD-4FC4-B5E7-1196C30F9342}"/>
                </a:ext>
              </a:extLst>
            </p:cNvPr>
            <p:cNvSpPr/>
            <p:nvPr/>
          </p:nvSpPr>
          <p:spPr>
            <a:xfrm>
              <a:off x="455608" y="4241801"/>
              <a:ext cx="11277596" cy="233716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8000"/>
                <a:gd name="f5" fmla="val 7970"/>
                <a:gd name="f6" fmla="val 7"/>
                <a:gd name="f7" fmla="val 9773"/>
                <a:gd name="f8" fmla="val 156"/>
                <a:gd name="f9" fmla="val 9547"/>
                <a:gd name="f10" fmla="val 298"/>
                <a:gd name="f11" fmla="val 9320"/>
                <a:gd name="f12" fmla="val 437"/>
                <a:gd name="f13" fmla="val 9092"/>
                <a:gd name="f14" fmla="val 556"/>
                <a:gd name="f15" fmla="val 8865"/>
                <a:gd name="f16" fmla="val 676"/>
                <a:gd name="f17" fmla="val 8637"/>
                <a:gd name="f18" fmla="val 788"/>
                <a:gd name="f19" fmla="val 8412"/>
                <a:gd name="f20" fmla="val 884"/>
                <a:gd name="f21" fmla="val 8184"/>
                <a:gd name="f22" fmla="val 975"/>
                <a:gd name="f23" fmla="val 7957"/>
                <a:gd name="f24" fmla="val 1058"/>
                <a:gd name="f25" fmla="val 7734"/>
                <a:gd name="f26" fmla="val 1130"/>
                <a:gd name="f27" fmla="val 7508"/>
                <a:gd name="f28" fmla="val 1202"/>
                <a:gd name="f29" fmla="val 7285"/>
                <a:gd name="f30" fmla="val 1262"/>
                <a:gd name="f31" fmla="val 7062"/>
                <a:gd name="f32" fmla="val 1309"/>
                <a:gd name="f33" fmla="val 6840"/>
                <a:gd name="f34" fmla="val 1358"/>
                <a:gd name="f35" fmla="val 6620"/>
                <a:gd name="f36" fmla="val 1399"/>
                <a:gd name="f37" fmla="val 6402"/>
                <a:gd name="f38" fmla="val 1428"/>
                <a:gd name="f39" fmla="val 6184"/>
                <a:gd name="f40" fmla="val 1453"/>
                <a:gd name="f41" fmla="val 5968"/>
                <a:gd name="f42" fmla="val 1477"/>
                <a:gd name="f43" fmla="val 5755"/>
                <a:gd name="f44" fmla="val 1488"/>
                <a:gd name="f45" fmla="val 5542"/>
                <a:gd name="f46" fmla="val 1500"/>
                <a:gd name="f47" fmla="val 5332"/>
                <a:gd name="f48" fmla="val 1506"/>
                <a:gd name="f49" fmla="val 5124"/>
                <a:gd name="f50" fmla="val 4918"/>
                <a:gd name="f51" fmla="val 4714"/>
                <a:gd name="f52" fmla="val 4514"/>
                <a:gd name="f53" fmla="val 1470"/>
                <a:gd name="f54" fmla="val 4316"/>
                <a:gd name="f55" fmla="val 4122"/>
                <a:gd name="f56" fmla="val 1434"/>
                <a:gd name="f57" fmla="val 3929"/>
                <a:gd name="f58" fmla="val 1405"/>
                <a:gd name="f59" fmla="val 3739"/>
                <a:gd name="f60" fmla="val 1374"/>
                <a:gd name="f61" fmla="val 3553"/>
                <a:gd name="f62" fmla="val 1346"/>
                <a:gd name="f63" fmla="val 3190"/>
                <a:gd name="f64" fmla="val 1267"/>
                <a:gd name="f65" fmla="val 2842"/>
                <a:gd name="f66" fmla="val 1183"/>
                <a:gd name="f67" fmla="val 2508"/>
                <a:gd name="f68" fmla="val 1095"/>
                <a:gd name="f69" fmla="val 2192"/>
                <a:gd name="f70" fmla="val 998"/>
                <a:gd name="f71" fmla="val 1890"/>
                <a:gd name="f72" fmla="val 897"/>
                <a:gd name="f73" fmla="val 1610"/>
                <a:gd name="f74" fmla="val 1347"/>
                <a:gd name="f75" fmla="val 681"/>
                <a:gd name="f76" fmla="val 1105"/>
                <a:gd name="f77" fmla="val 574"/>
                <a:gd name="f78" fmla="val 883"/>
                <a:gd name="f79" fmla="val 473"/>
                <a:gd name="f80" fmla="val 686"/>
                <a:gd name="f81" fmla="val 377"/>
                <a:gd name="f82" fmla="val 508"/>
                <a:gd name="f83" fmla="val 286"/>
                <a:gd name="f84" fmla="val 358"/>
                <a:gd name="f85" fmla="val 210"/>
                <a:gd name="f86" fmla="val 232"/>
                <a:gd name="f87" fmla="val 138"/>
                <a:gd name="f88" fmla="val 59"/>
                <a:gd name="f89" fmla="val 35"/>
                <a:gd name="f90" fmla="*/ f0 1 10000"/>
                <a:gd name="f91" fmla="*/ f1 1 8000"/>
                <a:gd name="f92" fmla="+- f4 0 f2"/>
                <a:gd name="f93" fmla="+- f3 0 f2"/>
                <a:gd name="f94" fmla="*/ f93 1 10000"/>
                <a:gd name="f95" fmla="*/ f92 1 8000"/>
                <a:gd name="f96" fmla="*/ f2 1 f94"/>
                <a:gd name="f97" fmla="*/ f3 1 f94"/>
                <a:gd name="f98" fmla="*/ f2 1 f95"/>
                <a:gd name="f99" fmla="*/ f4 1 f95"/>
                <a:gd name="f100" fmla="*/ f96 f90 1"/>
                <a:gd name="f101" fmla="*/ f97 f90 1"/>
                <a:gd name="f102" fmla="*/ f99 f91 1"/>
                <a:gd name="f103" fmla="*/ f98 f9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0" t="f103" r="f101" b="f102"/>
              <a:pathLst>
                <a:path w="10000" h="8000">
                  <a:moveTo>
                    <a:pt x="f2" y="f2"/>
                  </a:moveTo>
                  <a:lnTo>
                    <a:pt x="f2" y="f5"/>
                  </a:lnTo>
                  <a:lnTo>
                    <a:pt x="f3" y="f4"/>
                  </a:lnTo>
                  <a:lnTo>
                    <a:pt x="f3" y="f6"/>
                  </a:lnTo>
                  <a:lnTo>
                    <a:pt x="f3" y="f6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46"/>
                  </a:lnTo>
                  <a:lnTo>
                    <a:pt x="f50" y="f46"/>
                  </a:lnTo>
                  <a:lnTo>
                    <a:pt x="f51" y="f44"/>
                  </a:lnTo>
                  <a:lnTo>
                    <a:pt x="f52" y="f53"/>
                  </a:lnTo>
                  <a:lnTo>
                    <a:pt x="f54" y="f40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18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5E4F338B-FB52-40CB-9D1C-50F0836FF5CE}"/>
                </a:ext>
              </a:extLst>
            </p:cNvPr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+- f4 0 f2"/>
                <a:gd name="f12" fmla="+- f3 0 f2"/>
                <a:gd name="f13" fmla="*/ f12 1 15356"/>
                <a:gd name="f14" fmla="*/ f11 1 8638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C78B263D-68C1-4D24-ACF7-82C185B340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2370664"/>
            <a:ext cx="8825660" cy="1822518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22DEAD6-8FA1-496A-8B64-1397F021A42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54951" y="5024966"/>
            <a:ext cx="8825660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EF53A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91323D2-AB34-4C50-8019-1436B799DD5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3885EC-86D0-4E01-9645-460ABE1B7B8B}" type="datetime1">
              <a:rPr lang="en-US"/>
              <a:pPr lvl="0"/>
              <a:t>9/1/2020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02CE4F30-A34A-4D7B-B3F6-5C23F43C221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2F7B2047-5CC6-4960-832F-CC58B9A39767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EB135FAA-0D22-4A93-A3D9-68254B93DD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42388E-F851-4EA4-997B-9C147A2141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88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D7B9C-8991-432F-9B50-4B11CCA6B4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973671"/>
            <a:ext cx="8825660" cy="70696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E4F8A-00B9-4E0C-B348-1B8C5AC7A5F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54951" y="2603497"/>
            <a:ext cx="3141878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EF53A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73624-A7DA-4395-AC1E-3666C69BBE5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54951" y="3179761"/>
            <a:ext cx="3141878" cy="2847295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A22D3D-A449-40FB-ABCD-FDF0512301C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12719" y="2603497"/>
            <a:ext cx="3147008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EF53A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15E2D0E-D91D-4944-A4AA-F982492A1CB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12719" y="3179761"/>
            <a:ext cx="3147008" cy="2847295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27521B41-F82B-4252-96A1-3F2F4C63EB3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88135" y="2603497"/>
            <a:ext cx="3145728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EF53A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5D61A3C-F9B4-4803-AD58-DD13623EA4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88327" y="3179761"/>
            <a:ext cx="3145536" cy="2847295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16">
            <a:extLst>
              <a:ext uri="{FF2B5EF4-FFF2-40B4-BE49-F238E27FC236}">
                <a16:creationId xmlns:a16="http://schemas.microsoft.com/office/drawing/2014/main" id="{1EE829F0-8616-42E0-AF3A-B67F37B5D485}"/>
              </a:ext>
            </a:extLst>
          </p:cNvPr>
          <p:cNvCxnSpPr/>
          <p:nvPr/>
        </p:nvCxnSpPr>
        <p:spPr>
          <a:xfrm>
            <a:off x="4403969" y="2569628"/>
            <a:ext cx="0" cy="3492505"/>
          </a:xfrm>
          <a:prstGeom prst="straightConnector1">
            <a:avLst/>
          </a:prstGeom>
          <a:noFill/>
          <a:ln w="12701" cap="rnd">
            <a:solidFill>
              <a:srgbClr val="B31166">
                <a:alpha val="40000"/>
              </a:srgbClr>
            </a:solidFill>
            <a:prstDash val="solid"/>
            <a:miter/>
          </a:ln>
        </p:spPr>
      </p:cxnSp>
      <p:cxnSp>
        <p:nvCxnSpPr>
          <p:cNvPr id="10" name="Straight Connector 17">
            <a:extLst>
              <a:ext uri="{FF2B5EF4-FFF2-40B4-BE49-F238E27FC236}">
                <a16:creationId xmlns:a16="http://schemas.microsoft.com/office/drawing/2014/main" id="{0FB38BE4-1A6D-4A57-A423-60F582ED0337}"/>
              </a:ext>
            </a:extLst>
          </p:cNvPr>
          <p:cNvCxnSpPr/>
          <p:nvPr/>
        </p:nvCxnSpPr>
        <p:spPr>
          <a:xfrm>
            <a:off x="7772400" y="2569628"/>
            <a:ext cx="0" cy="3492505"/>
          </a:xfrm>
          <a:prstGeom prst="straightConnector1">
            <a:avLst/>
          </a:prstGeom>
          <a:noFill/>
          <a:ln w="12701" cap="rnd">
            <a:solidFill>
              <a:srgbClr val="B31166">
                <a:alpha val="40000"/>
              </a:srgbClr>
            </a:solidFill>
            <a:prstDash val="solid"/>
            <a:miter/>
          </a:ln>
        </p:spPr>
      </p:cxn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75EF81FF-61C3-47EF-8FEC-81DAB07C07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FD2B32B-B80F-4485-8F52-45645014C341}" type="datetime1">
              <a:rPr lang="en-US"/>
              <a:pPr lvl="0"/>
              <a:t>9/1/2020</a:t>
            </a:fld>
            <a:endParaRPr lang="en-US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743A3EF6-63F3-4AF0-AB8C-A97E951807C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8B37C821-0621-4C25-A2C8-895CAC24968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83F3100-71C0-44FF-A864-AE54B8F52E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00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2D627-FF35-40C8-A921-CCA1A7092C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973671"/>
            <a:ext cx="8825660" cy="70696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E237D-91F2-439C-A919-19D5FD017F9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54951" y="4532845"/>
            <a:ext cx="3050438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EF53A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46624A5-BFBC-42D7-B050-97524729A0A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334548" y="2603497"/>
            <a:ext cx="2691243" cy="159151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266D4E6-E785-4FC7-99E5-FA7447FE67E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54951" y="5109109"/>
            <a:ext cx="3050438" cy="91794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F405EE5-4877-4922-A2C6-B957FBF4AC0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68863" y="4532845"/>
            <a:ext cx="3050438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EF53A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2539AFCC-C96A-46B8-9891-424EF2317179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748460" y="2603497"/>
            <a:ext cx="2691243" cy="159151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0A59326-5D30-4B11-8933-4818A5FFBA8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0171" y="5109109"/>
            <a:ext cx="3050438" cy="91794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C7CD9A7-BFAB-4B3B-8584-67577369772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982776" y="4532845"/>
            <a:ext cx="3051096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EF53A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EF1C00E-B6F9-409E-946F-9E00038CC82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163031" y="2603497"/>
            <a:ext cx="2691243" cy="159151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76FF261-8F89-48BF-B6A7-750BED9C2CC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982776" y="5109100"/>
            <a:ext cx="3051096" cy="91794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42">
            <a:extLst>
              <a:ext uri="{FF2B5EF4-FFF2-40B4-BE49-F238E27FC236}">
                <a16:creationId xmlns:a16="http://schemas.microsoft.com/office/drawing/2014/main" id="{849BD507-AB3B-4C1A-9F85-E889DB3A84F3}"/>
              </a:ext>
            </a:extLst>
          </p:cNvPr>
          <p:cNvCxnSpPr/>
          <p:nvPr/>
        </p:nvCxnSpPr>
        <p:spPr>
          <a:xfrm>
            <a:off x="4405835" y="2569628"/>
            <a:ext cx="0" cy="3492505"/>
          </a:xfrm>
          <a:prstGeom prst="straightConnector1">
            <a:avLst/>
          </a:prstGeom>
          <a:noFill/>
          <a:ln w="12701" cap="rnd">
            <a:solidFill>
              <a:srgbClr val="B31166">
                <a:alpha val="40000"/>
              </a:srgbClr>
            </a:solidFill>
            <a:prstDash val="solid"/>
            <a:miter/>
          </a:ln>
        </p:spPr>
      </p:cxnSp>
      <p:cxnSp>
        <p:nvCxnSpPr>
          <p:cNvPr id="13" name="Straight Connector 43">
            <a:extLst>
              <a:ext uri="{FF2B5EF4-FFF2-40B4-BE49-F238E27FC236}">
                <a16:creationId xmlns:a16="http://schemas.microsoft.com/office/drawing/2014/main" id="{110C3097-7320-47BC-93E8-240F32ED92ED}"/>
              </a:ext>
            </a:extLst>
          </p:cNvPr>
          <p:cNvCxnSpPr/>
          <p:nvPr/>
        </p:nvCxnSpPr>
        <p:spPr>
          <a:xfrm>
            <a:off x="7797802" y="2569628"/>
            <a:ext cx="0" cy="3492505"/>
          </a:xfrm>
          <a:prstGeom prst="straightConnector1">
            <a:avLst/>
          </a:prstGeom>
          <a:noFill/>
          <a:ln w="12701" cap="rnd">
            <a:solidFill>
              <a:srgbClr val="B31166">
                <a:alpha val="40000"/>
              </a:srgbClr>
            </a:solidFill>
            <a:prstDash val="solid"/>
            <a:miter/>
          </a:ln>
        </p:spPr>
      </p:cxnSp>
      <p:sp>
        <p:nvSpPr>
          <p:cNvPr id="14" name="Date Placeholder 6">
            <a:extLst>
              <a:ext uri="{FF2B5EF4-FFF2-40B4-BE49-F238E27FC236}">
                <a16:creationId xmlns:a16="http://schemas.microsoft.com/office/drawing/2014/main" id="{260DB9E1-D083-47A1-BD96-AE423E11488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98C733-A811-4AC1-9929-E2558A36382A}" type="datetime1">
              <a:rPr lang="en-US"/>
              <a:pPr lvl="0"/>
              <a:t>9/1/2020</a:t>
            </a:fld>
            <a:endParaRPr lang="en-US"/>
          </a:p>
        </p:txBody>
      </p:sp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1AFD5B42-D267-43D5-8578-2333BE9511E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61112" y="6391838"/>
            <a:ext cx="3644286" cy="304796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B654C570-F295-44DB-8DBF-4219975DD19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DF35D5-A814-437B-9C03-9E556CB6C8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10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4CD9-2872-4C33-A3CA-944AD003EE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973671"/>
            <a:ext cx="8825660" cy="70696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3042E-3706-4BE8-BCB8-379B1682572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154951" y="2603497"/>
            <a:ext cx="8825660" cy="341629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24BDD-343C-4033-A1A8-6C7F7DE14C7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10695435" y="6391838"/>
            <a:ext cx="990596" cy="304796"/>
          </a:xfrm>
        </p:spPr>
        <p:txBody>
          <a:bodyPr/>
          <a:lstStyle>
            <a:lvl1pPr>
              <a:defRPr/>
            </a:lvl1pPr>
          </a:lstStyle>
          <a:p>
            <a:pPr lvl="0"/>
            <a:fld id="{E3433277-53E5-4C82-8695-2A28F423C318}" type="datetime1">
              <a:rPr lang="en-US"/>
              <a:pPr lvl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69074-A439-4B20-B19B-D994C399FD0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BA1FE-7253-47B2-838F-D958ECA2A4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3DD142-DFA7-4978-8D60-EB14B5D399D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59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>
            <a:extLst>
              <a:ext uri="{FF2B5EF4-FFF2-40B4-BE49-F238E27FC236}">
                <a16:creationId xmlns:a16="http://schemas.microsoft.com/office/drawing/2014/main" id="{E5C6FE09-F817-402F-BDAA-5FA0C95C7805}"/>
              </a:ext>
            </a:extLst>
          </p:cNvPr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1">
              <a:extLst>
                <a:ext uri="{FF2B5EF4-FFF2-40B4-BE49-F238E27FC236}">
                  <a16:creationId xmlns:a16="http://schemas.microsoft.com/office/drawing/2014/main" id="{2E55EACC-4A42-42CC-B21F-45947398866A}"/>
                </a:ext>
              </a:extLst>
            </p:cNvPr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val 14">
              <a:extLst>
                <a:ext uri="{FF2B5EF4-FFF2-40B4-BE49-F238E27FC236}">
                  <a16:creationId xmlns:a16="http://schemas.microsoft.com/office/drawing/2014/main" id="{397E5271-C939-4533-A236-CAEFDD959C97}"/>
                </a:ext>
              </a:extLst>
            </p:cNvPr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val 15">
              <a:extLst>
                <a:ext uri="{FF2B5EF4-FFF2-40B4-BE49-F238E27FC236}">
                  <a16:creationId xmlns:a16="http://schemas.microsoft.com/office/drawing/2014/main" id="{88E7D741-1A18-490E-B182-C8C02C58B1F2}"/>
                </a:ext>
              </a:extLst>
            </p:cNvPr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val 17">
              <a:extLst>
                <a:ext uri="{FF2B5EF4-FFF2-40B4-BE49-F238E27FC236}">
                  <a16:creationId xmlns:a16="http://schemas.microsoft.com/office/drawing/2014/main" id="{B9505008-9917-4299-94C2-133DF8944EF0}"/>
                </a:ext>
              </a:extLst>
            </p:cNvPr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val 18">
              <a:extLst>
                <a:ext uri="{FF2B5EF4-FFF2-40B4-BE49-F238E27FC236}">
                  <a16:creationId xmlns:a16="http://schemas.microsoft.com/office/drawing/2014/main" id="{4540287D-98B9-4EE6-85E3-D1360FEC92B8}"/>
                </a:ext>
              </a:extLst>
            </p:cNvPr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val 19">
              <a:extLst>
                <a:ext uri="{FF2B5EF4-FFF2-40B4-BE49-F238E27FC236}">
                  <a16:creationId xmlns:a16="http://schemas.microsoft.com/office/drawing/2014/main" id="{A2ADFEE6-3392-47FD-A03B-6A3D1B5CFFA8}"/>
                </a:ext>
              </a:extLst>
            </p:cNvPr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817E8A0F-B09C-4991-A66F-F43863E97EE4}"/>
                </a:ext>
              </a:extLst>
            </p:cNvPr>
            <p:cNvSpPr/>
            <p:nvPr/>
          </p:nvSpPr>
          <p:spPr>
            <a:xfrm>
              <a:off x="414863" y="402162"/>
              <a:ext cx="6510866" cy="6053666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B61FC0A-1210-43FF-ADE9-18E10AE26D7A}"/>
                </a:ext>
              </a:extLst>
            </p:cNvPr>
            <p:cNvSpPr/>
            <p:nvPr/>
          </p:nvSpPr>
          <p:spPr>
            <a:xfrm rot="5101754">
              <a:off x="6294738" y="4577734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+- f4 0 f2"/>
                <a:gd name="f80" fmla="+- f3 0 f2"/>
                <a:gd name="f81" fmla="*/ f80 1 10000"/>
                <a:gd name="f82" fmla="*/ f79 1 5291"/>
                <a:gd name="f83" fmla="*/ f2 1 f81"/>
                <a:gd name="f84" fmla="*/ f3 1 f81"/>
                <a:gd name="f85" fmla="*/ f2 1 f82"/>
                <a:gd name="f86" fmla="*/ f4 1 f82"/>
                <a:gd name="f87" fmla="*/ f83 f77 1"/>
                <a:gd name="f88" fmla="*/ f84 f77 1"/>
                <a:gd name="f89" fmla="*/ f86 f78 1"/>
                <a:gd name="f90" fmla="*/ f85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87" t="f90" r="f88" b="f89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4348738-3600-4CDE-907A-723181A04B4D}"/>
                </a:ext>
              </a:extLst>
            </p:cNvPr>
            <p:cNvSpPr/>
            <p:nvPr/>
          </p:nvSpPr>
          <p:spPr>
            <a:xfrm rot="5400013">
              <a:off x="4449237" y="2801754"/>
              <a:ext cx="6053666" cy="1254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8000"/>
                <a:gd name="f5" fmla="val 7970"/>
                <a:gd name="f6" fmla="val 7"/>
                <a:gd name="f7" fmla="val 9773"/>
                <a:gd name="f8" fmla="val 156"/>
                <a:gd name="f9" fmla="val 9547"/>
                <a:gd name="f10" fmla="val 298"/>
                <a:gd name="f11" fmla="val 9320"/>
                <a:gd name="f12" fmla="val 437"/>
                <a:gd name="f13" fmla="val 9092"/>
                <a:gd name="f14" fmla="val 556"/>
                <a:gd name="f15" fmla="val 8865"/>
                <a:gd name="f16" fmla="val 676"/>
                <a:gd name="f17" fmla="val 8637"/>
                <a:gd name="f18" fmla="val 788"/>
                <a:gd name="f19" fmla="val 8412"/>
                <a:gd name="f20" fmla="val 884"/>
                <a:gd name="f21" fmla="val 8184"/>
                <a:gd name="f22" fmla="val 975"/>
                <a:gd name="f23" fmla="val 7957"/>
                <a:gd name="f24" fmla="val 1058"/>
                <a:gd name="f25" fmla="val 7734"/>
                <a:gd name="f26" fmla="val 1130"/>
                <a:gd name="f27" fmla="val 7508"/>
                <a:gd name="f28" fmla="val 1202"/>
                <a:gd name="f29" fmla="val 7285"/>
                <a:gd name="f30" fmla="val 1262"/>
                <a:gd name="f31" fmla="val 7062"/>
                <a:gd name="f32" fmla="val 1309"/>
                <a:gd name="f33" fmla="val 6840"/>
                <a:gd name="f34" fmla="val 1358"/>
                <a:gd name="f35" fmla="val 6620"/>
                <a:gd name="f36" fmla="val 1399"/>
                <a:gd name="f37" fmla="val 6402"/>
                <a:gd name="f38" fmla="val 1428"/>
                <a:gd name="f39" fmla="val 6184"/>
                <a:gd name="f40" fmla="val 1453"/>
                <a:gd name="f41" fmla="val 5968"/>
                <a:gd name="f42" fmla="val 1477"/>
                <a:gd name="f43" fmla="val 5755"/>
                <a:gd name="f44" fmla="val 1488"/>
                <a:gd name="f45" fmla="val 5542"/>
                <a:gd name="f46" fmla="val 1500"/>
                <a:gd name="f47" fmla="val 5332"/>
                <a:gd name="f48" fmla="val 1506"/>
                <a:gd name="f49" fmla="val 5124"/>
                <a:gd name="f50" fmla="val 4918"/>
                <a:gd name="f51" fmla="val 4714"/>
                <a:gd name="f52" fmla="val 4514"/>
                <a:gd name="f53" fmla="val 1470"/>
                <a:gd name="f54" fmla="val 4316"/>
                <a:gd name="f55" fmla="val 4122"/>
                <a:gd name="f56" fmla="val 1434"/>
                <a:gd name="f57" fmla="val 3929"/>
                <a:gd name="f58" fmla="val 1405"/>
                <a:gd name="f59" fmla="val 3739"/>
                <a:gd name="f60" fmla="val 1374"/>
                <a:gd name="f61" fmla="val 3553"/>
                <a:gd name="f62" fmla="val 1346"/>
                <a:gd name="f63" fmla="val 3190"/>
                <a:gd name="f64" fmla="val 1267"/>
                <a:gd name="f65" fmla="val 2842"/>
                <a:gd name="f66" fmla="val 1183"/>
                <a:gd name="f67" fmla="val 2508"/>
                <a:gd name="f68" fmla="val 1095"/>
                <a:gd name="f69" fmla="val 2192"/>
                <a:gd name="f70" fmla="val 998"/>
                <a:gd name="f71" fmla="val 1890"/>
                <a:gd name="f72" fmla="val 897"/>
                <a:gd name="f73" fmla="val 1610"/>
                <a:gd name="f74" fmla="val 1347"/>
                <a:gd name="f75" fmla="val 681"/>
                <a:gd name="f76" fmla="val 1105"/>
                <a:gd name="f77" fmla="val 574"/>
                <a:gd name="f78" fmla="val 883"/>
                <a:gd name="f79" fmla="val 473"/>
                <a:gd name="f80" fmla="val 686"/>
                <a:gd name="f81" fmla="val 377"/>
                <a:gd name="f82" fmla="val 508"/>
                <a:gd name="f83" fmla="val 286"/>
                <a:gd name="f84" fmla="val 358"/>
                <a:gd name="f85" fmla="val 210"/>
                <a:gd name="f86" fmla="val 232"/>
                <a:gd name="f87" fmla="val 138"/>
                <a:gd name="f88" fmla="val 59"/>
                <a:gd name="f89" fmla="val 35"/>
                <a:gd name="f90" fmla="*/ f0 1 10000"/>
                <a:gd name="f91" fmla="*/ f1 1 8000"/>
                <a:gd name="f92" fmla="+- f4 0 f2"/>
                <a:gd name="f93" fmla="+- f3 0 f2"/>
                <a:gd name="f94" fmla="*/ f93 1 10000"/>
                <a:gd name="f95" fmla="*/ f92 1 8000"/>
                <a:gd name="f96" fmla="*/ f2 1 f94"/>
                <a:gd name="f97" fmla="*/ f3 1 f94"/>
                <a:gd name="f98" fmla="*/ f2 1 f95"/>
                <a:gd name="f99" fmla="*/ f4 1 f95"/>
                <a:gd name="f100" fmla="*/ f96 f90 1"/>
                <a:gd name="f101" fmla="*/ f97 f90 1"/>
                <a:gd name="f102" fmla="*/ f99 f91 1"/>
                <a:gd name="f103" fmla="*/ f98 f9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0" t="f103" r="f101" b="f102"/>
              <a:pathLst>
                <a:path w="10000" h="8000">
                  <a:moveTo>
                    <a:pt x="f2" y="f2"/>
                  </a:moveTo>
                  <a:lnTo>
                    <a:pt x="f2" y="f5"/>
                  </a:lnTo>
                  <a:lnTo>
                    <a:pt x="f3" y="f4"/>
                  </a:lnTo>
                  <a:lnTo>
                    <a:pt x="f3" y="f6"/>
                  </a:lnTo>
                  <a:lnTo>
                    <a:pt x="f3" y="f6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46"/>
                  </a:lnTo>
                  <a:lnTo>
                    <a:pt x="f50" y="f46"/>
                  </a:lnTo>
                  <a:lnTo>
                    <a:pt x="f51" y="f44"/>
                  </a:lnTo>
                  <a:lnTo>
                    <a:pt x="f52" y="f53"/>
                  </a:lnTo>
                  <a:lnTo>
                    <a:pt x="f54" y="f40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18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5F1008C4-BFC1-43B1-84BD-8679FC991EAA}"/>
                </a:ext>
              </a:extLst>
            </p:cNvPr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+- f4 0 f2"/>
                <a:gd name="f12" fmla="+- f3 0 f2"/>
                <a:gd name="f13" fmla="*/ f12 1 15356"/>
                <a:gd name="f14" fmla="*/ f11 1 8638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Vertical Title 1">
            <a:extLst>
              <a:ext uri="{FF2B5EF4-FFF2-40B4-BE49-F238E27FC236}">
                <a16:creationId xmlns:a16="http://schemas.microsoft.com/office/drawing/2014/main" id="{2E179742-696D-4CEC-8148-DBC42372F980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585237" y="1278468"/>
            <a:ext cx="1409968" cy="4748588"/>
          </a:xfrm>
        </p:spPr>
        <p:txBody>
          <a:bodyPr vert="eaVert" anchor="b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Vertical Text Placeholder 2">
            <a:extLst>
              <a:ext uri="{FF2B5EF4-FFF2-40B4-BE49-F238E27FC236}">
                <a16:creationId xmlns:a16="http://schemas.microsoft.com/office/drawing/2014/main" id="{5B3DC0BC-C932-4E73-A2B1-7D5CC86025B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154951" y="1278468"/>
            <a:ext cx="6256023" cy="474858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8D72D090-8EEF-403A-AF90-DC381BEACBB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10653107" y="6391838"/>
            <a:ext cx="992133" cy="304796"/>
          </a:xfrm>
        </p:spPr>
        <p:txBody>
          <a:bodyPr/>
          <a:lstStyle>
            <a:lvl1pPr>
              <a:defRPr/>
            </a:lvl1pPr>
          </a:lstStyle>
          <a:p>
            <a:pPr lvl="0"/>
            <a:fld id="{FD4C43AB-A4BA-4760-85D5-40704341723F}" type="datetime1">
              <a:rPr lang="en-US"/>
              <a:pPr lvl="0"/>
              <a:t>9/1/2020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670FD366-9704-4F2E-982D-9821672F361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77CE0BB6-4F87-4853-B9AC-1C86627C50FC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CB2D8F05-9191-44E0-9AFD-96E1E71A29D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5815943-127C-4883-B75B-B93B0C5CBA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2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A56A1-6E50-4841-9857-FB73FAAEFC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FA161-7ED7-4A90-8906-AA03EA08541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54951" y="2603497"/>
            <a:ext cx="8825660" cy="341629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503E7-677C-4992-9D74-1621854766B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D1921E8-31AB-460C-8A19-5249425F14A6}" type="datetime1">
              <a:rPr lang="en-US"/>
              <a:pPr lvl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E3432-4C09-495E-964D-50921F5DB56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5E9FB-7BA0-4CC0-B83D-EEF76B70C8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2ADE2D-AD11-4550-9DA4-55E541AA4E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3418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9441566D-DB81-49A3-B942-E9D0F00853C7}"/>
              </a:ext>
            </a:extLst>
          </p:cNvPr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3">
              <a:extLst>
                <a:ext uri="{FF2B5EF4-FFF2-40B4-BE49-F238E27FC236}">
                  <a16:creationId xmlns:a16="http://schemas.microsoft.com/office/drawing/2014/main" id="{EB584E5B-524E-4AD9-AFD5-7CBFB7022F01}"/>
                </a:ext>
              </a:extLst>
            </p:cNvPr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val 16">
              <a:extLst>
                <a:ext uri="{FF2B5EF4-FFF2-40B4-BE49-F238E27FC236}">
                  <a16:creationId xmlns:a16="http://schemas.microsoft.com/office/drawing/2014/main" id="{67DCECA2-0C8E-45AB-9ACD-B9ABD5717725}"/>
                </a:ext>
              </a:extLst>
            </p:cNvPr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val 17">
              <a:extLst>
                <a:ext uri="{FF2B5EF4-FFF2-40B4-BE49-F238E27FC236}">
                  <a16:creationId xmlns:a16="http://schemas.microsoft.com/office/drawing/2014/main" id="{974CEE09-A533-425E-B92F-E353D3592A73}"/>
                </a:ext>
              </a:extLst>
            </p:cNvPr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val 18">
              <a:extLst>
                <a:ext uri="{FF2B5EF4-FFF2-40B4-BE49-F238E27FC236}">
                  <a16:creationId xmlns:a16="http://schemas.microsoft.com/office/drawing/2014/main" id="{55910896-A7A3-4558-BA71-ABA6F5B2DCF2}"/>
                </a:ext>
              </a:extLst>
            </p:cNvPr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val 19">
              <a:extLst>
                <a:ext uri="{FF2B5EF4-FFF2-40B4-BE49-F238E27FC236}">
                  <a16:creationId xmlns:a16="http://schemas.microsoft.com/office/drawing/2014/main" id="{AF361AB7-248F-4D46-AB54-2A9E478CBBBD}"/>
                </a:ext>
              </a:extLst>
            </p:cNvPr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val 20">
              <a:extLst>
                <a:ext uri="{FF2B5EF4-FFF2-40B4-BE49-F238E27FC236}">
                  <a16:creationId xmlns:a16="http://schemas.microsoft.com/office/drawing/2014/main" id="{CAF16E54-92E5-4FBC-B916-14338EC9C31B}"/>
                </a:ext>
              </a:extLst>
            </p:cNvPr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691E79CD-4056-493E-984C-4912C15B5B87}"/>
                </a:ext>
              </a:extLst>
            </p:cNvPr>
            <p:cNvSpPr/>
            <p:nvPr/>
          </p:nvSpPr>
          <p:spPr>
            <a:xfrm>
              <a:off x="7289797" y="402162"/>
              <a:ext cx="4478868" cy="6053666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11994D2-124D-42A9-9659-1938E4DF4910}"/>
                </a:ext>
              </a:extLst>
            </p:cNvPr>
            <p:cNvSpPr/>
            <p:nvPr/>
          </p:nvSpPr>
          <p:spPr>
            <a:xfrm rot="16200004">
              <a:off x="3787248" y="2801470"/>
              <a:ext cx="6053666" cy="1254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8000"/>
                <a:gd name="f5" fmla="val 7970"/>
                <a:gd name="f6" fmla="val 7"/>
                <a:gd name="f7" fmla="val 9773"/>
                <a:gd name="f8" fmla="val 156"/>
                <a:gd name="f9" fmla="val 9547"/>
                <a:gd name="f10" fmla="val 298"/>
                <a:gd name="f11" fmla="val 9320"/>
                <a:gd name="f12" fmla="val 437"/>
                <a:gd name="f13" fmla="val 9092"/>
                <a:gd name="f14" fmla="val 556"/>
                <a:gd name="f15" fmla="val 8865"/>
                <a:gd name="f16" fmla="val 676"/>
                <a:gd name="f17" fmla="val 8637"/>
                <a:gd name="f18" fmla="val 788"/>
                <a:gd name="f19" fmla="val 8412"/>
                <a:gd name="f20" fmla="val 884"/>
                <a:gd name="f21" fmla="val 8184"/>
                <a:gd name="f22" fmla="val 975"/>
                <a:gd name="f23" fmla="val 7957"/>
                <a:gd name="f24" fmla="val 1058"/>
                <a:gd name="f25" fmla="val 7734"/>
                <a:gd name="f26" fmla="val 1130"/>
                <a:gd name="f27" fmla="val 7508"/>
                <a:gd name="f28" fmla="val 1202"/>
                <a:gd name="f29" fmla="val 7285"/>
                <a:gd name="f30" fmla="val 1262"/>
                <a:gd name="f31" fmla="val 7062"/>
                <a:gd name="f32" fmla="val 1309"/>
                <a:gd name="f33" fmla="val 6840"/>
                <a:gd name="f34" fmla="val 1358"/>
                <a:gd name="f35" fmla="val 6620"/>
                <a:gd name="f36" fmla="val 1399"/>
                <a:gd name="f37" fmla="val 6402"/>
                <a:gd name="f38" fmla="val 1428"/>
                <a:gd name="f39" fmla="val 6184"/>
                <a:gd name="f40" fmla="val 1453"/>
                <a:gd name="f41" fmla="val 5968"/>
                <a:gd name="f42" fmla="val 1477"/>
                <a:gd name="f43" fmla="val 5755"/>
                <a:gd name="f44" fmla="val 1488"/>
                <a:gd name="f45" fmla="val 5542"/>
                <a:gd name="f46" fmla="val 1500"/>
                <a:gd name="f47" fmla="val 5332"/>
                <a:gd name="f48" fmla="val 1506"/>
                <a:gd name="f49" fmla="val 5124"/>
                <a:gd name="f50" fmla="val 4918"/>
                <a:gd name="f51" fmla="val 4714"/>
                <a:gd name="f52" fmla="val 4514"/>
                <a:gd name="f53" fmla="val 1470"/>
                <a:gd name="f54" fmla="val 4316"/>
                <a:gd name="f55" fmla="val 4122"/>
                <a:gd name="f56" fmla="val 1434"/>
                <a:gd name="f57" fmla="val 3929"/>
                <a:gd name="f58" fmla="val 1405"/>
                <a:gd name="f59" fmla="val 3739"/>
                <a:gd name="f60" fmla="val 1374"/>
                <a:gd name="f61" fmla="val 3553"/>
                <a:gd name="f62" fmla="val 1346"/>
                <a:gd name="f63" fmla="val 3190"/>
                <a:gd name="f64" fmla="val 1267"/>
                <a:gd name="f65" fmla="val 2842"/>
                <a:gd name="f66" fmla="val 1183"/>
                <a:gd name="f67" fmla="val 2508"/>
                <a:gd name="f68" fmla="val 1095"/>
                <a:gd name="f69" fmla="val 2192"/>
                <a:gd name="f70" fmla="val 998"/>
                <a:gd name="f71" fmla="val 1890"/>
                <a:gd name="f72" fmla="val 897"/>
                <a:gd name="f73" fmla="val 1610"/>
                <a:gd name="f74" fmla="val 1347"/>
                <a:gd name="f75" fmla="val 681"/>
                <a:gd name="f76" fmla="val 1105"/>
                <a:gd name="f77" fmla="val 574"/>
                <a:gd name="f78" fmla="val 883"/>
                <a:gd name="f79" fmla="val 473"/>
                <a:gd name="f80" fmla="val 686"/>
                <a:gd name="f81" fmla="val 377"/>
                <a:gd name="f82" fmla="val 508"/>
                <a:gd name="f83" fmla="val 286"/>
                <a:gd name="f84" fmla="val 358"/>
                <a:gd name="f85" fmla="val 210"/>
                <a:gd name="f86" fmla="val 232"/>
                <a:gd name="f87" fmla="val 138"/>
                <a:gd name="f88" fmla="val 59"/>
                <a:gd name="f89" fmla="val 35"/>
                <a:gd name="f90" fmla="*/ f0 1 10000"/>
                <a:gd name="f91" fmla="*/ f1 1 8000"/>
                <a:gd name="f92" fmla="+- f4 0 f2"/>
                <a:gd name="f93" fmla="+- f3 0 f2"/>
                <a:gd name="f94" fmla="*/ f93 1 10000"/>
                <a:gd name="f95" fmla="*/ f92 1 8000"/>
                <a:gd name="f96" fmla="*/ f2 1 f94"/>
                <a:gd name="f97" fmla="*/ f3 1 f94"/>
                <a:gd name="f98" fmla="*/ f2 1 f95"/>
                <a:gd name="f99" fmla="*/ f4 1 f95"/>
                <a:gd name="f100" fmla="*/ f96 f90 1"/>
                <a:gd name="f101" fmla="*/ f97 f90 1"/>
                <a:gd name="f102" fmla="*/ f99 f91 1"/>
                <a:gd name="f103" fmla="*/ f98 f9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0" t="f103" r="f101" b="f102"/>
              <a:pathLst>
                <a:path w="10000" h="8000">
                  <a:moveTo>
                    <a:pt x="f2" y="f2"/>
                  </a:moveTo>
                  <a:lnTo>
                    <a:pt x="f2" y="f5"/>
                  </a:lnTo>
                  <a:lnTo>
                    <a:pt x="f3" y="f4"/>
                  </a:lnTo>
                  <a:lnTo>
                    <a:pt x="f3" y="f6"/>
                  </a:lnTo>
                  <a:lnTo>
                    <a:pt x="f3" y="f6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46"/>
                  </a:lnTo>
                  <a:lnTo>
                    <a:pt x="f50" y="f46"/>
                  </a:lnTo>
                  <a:lnTo>
                    <a:pt x="f51" y="f44"/>
                  </a:lnTo>
                  <a:lnTo>
                    <a:pt x="f52" y="f53"/>
                  </a:lnTo>
                  <a:lnTo>
                    <a:pt x="f54" y="f40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18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BFA8682-5E98-4CFF-AAD1-BCAD45729F6C}"/>
                </a:ext>
              </a:extLst>
            </p:cNvPr>
            <p:cNvSpPr/>
            <p:nvPr/>
          </p:nvSpPr>
          <p:spPr>
            <a:xfrm rot="15922474">
              <a:off x="4698351" y="1826073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+- f4 0 f2"/>
                <a:gd name="f80" fmla="+- f3 0 f2"/>
                <a:gd name="f81" fmla="*/ f80 1 10000"/>
                <a:gd name="f82" fmla="*/ f79 1 5291"/>
                <a:gd name="f83" fmla="*/ f2 1 f81"/>
                <a:gd name="f84" fmla="*/ f3 1 f81"/>
                <a:gd name="f85" fmla="*/ f2 1 f82"/>
                <a:gd name="f86" fmla="*/ f4 1 f82"/>
                <a:gd name="f87" fmla="*/ f83 f77 1"/>
                <a:gd name="f88" fmla="*/ f84 f77 1"/>
                <a:gd name="f89" fmla="*/ f86 f78 1"/>
                <a:gd name="f90" fmla="*/ f85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87" t="f90" r="f88" b="f89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428A294-1205-469F-B384-2F93ED786C4A}"/>
                </a:ext>
              </a:extLst>
            </p:cNvPr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+- f4 0 f2"/>
                <a:gd name="f12" fmla="+- f3 0 f2"/>
                <a:gd name="f13" fmla="*/ f12 1 15356"/>
                <a:gd name="f14" fmla="*/ f11 1 8638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D6F140DF-1CD4-40DF-A216-6A1F79AC28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2677646"/>
            <a:ext cx="4351026" cy="2283823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A1498BB-A0C3-44F1-A1D4-622D3D04EE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95563" y="2677646"/>
            <a:ext cx="3757543" cy="2283823"/>
          </a:xfrm>
        </p:spPr>
        <p:txBody>
          <a:bodyPr anchor="ctr"/>
          <a:lstStyle>
            <a:lvl1pPr marL="0" indent="0">
              <a:buNone/>
              <a:defRPr sz="2000" cap="all">
                <a:solidFill>
                  <a:srgbClr val="EF53A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91A7679D-C1A3-4CB5-9476-C98774AF649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8175E8-C254-44F3-8F48-18F20E55C009}" type="datetime1">
              <a:rPr lang="en-US"/>
              <a:pPr lvl="0"/>
              <a:t>9/1/2020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25B78F29-084A-4BE6-88C5-B16026BE12D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FD2CA3FA-DAC4-419F-9032-8D9BDE228E6A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0535278F-04AC-4A21-973D-D407B8E061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6B5D70-F7D3-4EDF-830D-DE2BB75E81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9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2037D-3100-4B74-92E6-79361056664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00986-C8CC-4BBB-827F-7FA95EEB10B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54951" y="2603497"/>
            <a:ext cx="4825160" cy="341629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9BD07-4AF6-4D4C-90B3-9F7F140916A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208711" y="2603497"/>
            <a:ext cx="4825160" cy="341629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7E94F-0497-43DC-BCFA-CAF749E6ABA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C491BC-FD0C-4D3E-A8A5-BBEE05669B55}" type="datetime1">
              <a:rPr lang="en-US"/>
              <a:pPr lvl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7A2AD-D2A7-48CA-B3CA-A47E128E64E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07413-3A30-4E3A-8319-445F5714B67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7C8638-9B60-4989-8E86-1EE7A5233DA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0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1E031-00C9-4E23-AA13-8FC51FCCC25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1E6D6-C3BF-452E-BA6B-8F09F77AFE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54951" y="2603497"/>
            <a:ext cx="482516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B3116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99341-4882-4EB5-8EAB-58F82F9420B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154951" y="3179761"/>
            <a:ext cx="4825160" cy="284003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D27AC-D3A2-4024-B9DF-7C40830FE9A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208711" y="2603497"/>
            <a:ext cx="482516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B3116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A74F85-7583-42A6-B68C-CBB8086454C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208711" y="3179761"/>
            <a:ext cx="4825160" cy="284003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C7C5C2-3303-49AC-BF22-1BDD1D7B7FE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0AB2C2-C678-4B4A-86AD-504A92B5808A}" type="datetime1">
              <a:rPr lang="en-US"/>
              <a:pPr lvl="0"/>
              <a:t>9/1/2020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C93B6A-D8D6-4940-A242-563BD459115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F28E95-1868-43D7-B010-68ECDFCD26B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8311FB-440D-490A-9906-8E5B655F59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499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CE8F0-EA9F-4D3D-8F6A-A90733EEBF9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CD091A-C1F8-4AA0-9C4F-221AF1A522D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EEE483-339D-448C-B30A-19E88783F426}" type="datetime1">
              <a:rPr lang="en-US"/>
              <a:pPr lvl="0"/>
              <a:t>9/1/2020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0237E-1E30-4A6B-98E3-18E07CFA124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83782-AA42-4849-9A3D-707532DE83E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333CD3-D0ED-419A-9220-0E0FA04E14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370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F4BCE3-A185-463D-B33C-991B29D7EF0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6706CB-02A5-44F4-B16C-4B34D89813C0}" type="datetime1">
              <a:rPr lang="en-US"/>
              <a:pPr lvl="0"/>
              <a:t>9/1/2020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A562E5-3F51-448A-9F9E-B3635603FF0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B16EE41-2284-4069-B10D-E5799FDCBD04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91A5AFF-D68F-4DB7-846E-3EB5D4E17A7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70D82E-CAE1-4BB8-B803-1672D8276D7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2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>
            <a:extLst>
              <a:ext uri="{FF2B5EF4-FFF2-40B4-BE49-F238E27FC236}">
                <a16:creationId xmlns:a16="http://schemas.microsoft.com/office/drawing/2014/main" id="{8BD314D6-89C3-470F-8EE6-966BB60D5DFE}"/>
              </a:ext>
            </a:extLst>
          </p:cNvPr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3">
              <a:extLst>
                <a:ext uri="{FF2B5EF4-FFF2-40B4-BE49-F238E27FC236}">
                  <a16:creationId xmlns:a16="http://schemas.microsoft.com/office/drawing/2014/main" id="{8DE7A181-E4A9-4B73-B0B3-ECF5EC9FAD49}"/>
                </a:ext>
              </a:extLst>
            </p:cNvPr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val 16">
              <a:extLst>
                <a:ext uri="{FF2B5EF4-FFF2-40B4-BE49-F238E27FC236}">
                  <a16:creationId xmlns:a16="http://schemas.microsoft.com/office/drawing/2014/main" id="{CF27D58C-42C6-4220-AD0D-156DF5899E0B}"/>
                </a:ext>
              </a:extLst>
            </p:cNvPr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val 18">
              <a:extLst>
                <a:ext uri="{FF2B5EF4-FFF2-40B4-BE49-F238E27FC236}">
                  <a16:creationId xmlns:a16="http://schemas.microsoft.com/office/drawing/2014/main" id="{014CA5BA-997C-4466-A89B-E13929232953}"/>
                </a:ext>
              </a:extLst>
            </p:cNvPr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val 19">
              <a:extLst>
                <a:ext uri="{FF2B5EF4-FFF2-40B4-BE49-F238E27FC236}">
                  <a16:creationId xmlns:a16="http://schemas.microsoft.com/office/drawing/2014/main" id="{09DE41D9-695D-423B-930E-AE5580DB8552}"/>
                </a:ext>
              </a:extLst>
            </p:cNvPr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val 20">
              <a:extLst>
                <a:ext uri="{FF2B5EF4-FFF2-40B4-BE49-F238E27FC236}">
                  <a16:creationId xmlns:a16="http://schemas.microsoft.com/office/drawing/2014/main" id="{F07F2DAA-90BC-4417-80C4-DB64CF132124}"/>
                </a:ext>
              </a:extLst>
            </p:cNvPr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val 21">
              <a:extLst>
                <a:ext uri="{FF2B5EF4-FFF2-40B4-BE49-F238E27FC236}">
                  <a16:creationId xmlns:a16="http://schemas.microsoft.com/office/drawing/2014/main" id="{E3BAB35C-E51C-446D-BF23-C412690334AA}"/>
                </a:ext>
              </a:extLst>
            </p:cNvPr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C7B21ABB-EEFD-4E33-B5FB-00B051CB47C8}"/>
                </a:ext>
              </a:extLst>
            </p:cNvPr>
            <p:cNvSpPr/>
            <p:nvPr/>
          </p:nvSpPr>
          <p:spPr>
            <a:xfrm>
              <a:off x="5713408" y="402162"/>
              <a:ext cx="6055257" cy="6053666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F2EE1655-07DF-4796-A85E-07DAC7079E14}"/>
                </a:ext>
              </a:extLst>
            </p:cNvPr>
            <p:cNvSpPr/>
            <p:nvPr/>
          </p:nvSpPr>
          <p:spPr>
            <a:xfrm rot="15922474">
              <a:off x="3140478" y="1826073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+- f4 0 f2"/>
                <a:gd name="f80" fmla="+- f3 0 f2"/>
                <a:gd name="f81" fmla="*/ f80 1 10000"/>
                <a:gd name="f82" fmla="*/ f79 1 5291"/>
                <a:gd name="f83" fmla="*/ f2 1 f81"/>
                <a:gd name="f84" fmla="*/ f3 1 f81"/>
                <a:gd name="f85" fmla="*/ f2 1 f82"/>
                <a:gd name="f86" fmla="*/ f4 1 f82"/>
                <a:gd name="f87" fmla="*/ f83 f77 1"/>
                <a:gd name="f88" fmla="*/ f84 f77 1"/>
                <a:gd name="f89" fmla="*/ f86 f78 1"/>
                <a:gd name="f90" fmla="*/ f85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87" t="f90" r="f88" b="f89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327F413-17B1-4EA8-B199-3062057AE413}"/>
                </a:ext>
              </a:extLst>
            </p:cNvPr>
            <p:cNvSpPr/>
            <p:nvPr/>
          </p:nvSpPr>
          <p:spPr>
            <a:xfrm rot="16200004">
              <a:off x="2229375" y="2801470"/>
              <a:ext cx="6053666" cy="1254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8000"/>
                <a:gd name="f5" fmla="val 7970"/>
                <a:gd name="f6" fmla="val 7"/>
                <a:gd name="f7" fmla="val 9773"/>
                <a:gd name="f8" fmla="val 156"/>
                <a:gd name="f9" fmla="val 9547"/>
                <a:gd name="f10" fmla="val 298"/>
                <a:gd name="f11" fmla="val 9320"/>
                <a:gd name="f12" fmla="val 437"/>
                <a:gd name="f13" fmla="val 9092"/>
                <a:gd name="f14" fmla="val 556"/>
                <a:gd name="f15" fmla="val 8865"/>
                <a:gd name="f16" fmla="val 676"/>
                <a:gd name="f17" fmla="val 8637"/>
                <a:gd name="f18" fmla="val 788"/>
                <a:gd name="f19" fmla="val 8412"/>
                <a:gd name="f20" fmla="val 884"/>
                <a:gd name="f21" fmla="val 8184"/>
                <a:gd name="f22" fmla="val 975"/>
                <a:gd name="f23" fmla="val 7957"/>
                <a:gd name="f24" fmla="val 1058"/>
                <a:gd name="f25" fmla="val 7734"/>
                <a:gd name="f26" fmla="val 1130"/>
                <a:gd name="f27" fmla="val 7508"/>
                <a:gd name="f28" fmla="val 1202"/>
                <a:gd name="f29" fmla="val 7285"/>
                <a:gd name="f30" fmla="val 1262"/>
                <a:gd name="f31" fmla="val 7062"/>
                <a:gd name="f32" fmla="val 1309"/>
                <a:gd name="f33" fmla="val 6840"/>
                <a:gd name="f34" fmla="val 1358"/>
                <a:gd name="f35" fmla="val 6620"/>
                <a:gd name="f36" fmla="val 1399"/>
                <a:gd name="f37" fmla="val 6402"/>
                <a:gd name="f38" fmla="val 1428"/>
                <a:gd name="f39" fmla="val 6184"/>
                <a:gd name="f40" fmla="val 1453"/>
                <a:gd name="f41" fmla="val 5968"/>
                <a:gd name="f42" fmla="val 1477"/>
                <a:gd name="f43" fmla="val 5755"/>
                <a:gd name="f44" fmla="val 1488"/>
                <a:gd name="f45" fmla="val 5542"/>
                <a:gd name="f46" fmla="val 1500"/>
                <a:gd name="f47" fmla="val 5332"/>
                <a:gd name="f48" fmla="val 1506"/>
                <a:gd name="f49" fmla="val 5124"/>
                <a:gd name="f50" fmla="val 4918"/>
                <a:gd name="f51" fmla="val 4714"/>
                <a:gd name="f52" fmla="val 4514"/>
                <a:gd name="f53" fmla="val 1470"/>
                <a:gd name="f54" fmla="val 4316"/>
                <a:gd name="f55" fmla="val 4122"/>
                <a:gd name="f56" fmla="val 1434"/>
                <a:gd name="f57" fmla="val 3929"/>
                <a:gd name="f58" fmla="val 1405"/>
                <a:gd name="f59" fmla="val 3739"/>
                <a:gd name="f60" fmla="val 1374"/>
                <a:gd name="f61" fmla="val 3553"/>
                <a:gd name="f62" fmla="val 1346"/>
                <a:gd name="f63" fmla="val 3190"/>
                <a:gd name="f64" fmla="val 1267"/>
                <a:gd name="f65" fmla="val 2842"/>
                <a:gd name="f66" fmla="val 1183"/>
                <a:gd name="f67" fmla="val 2508"/>
                <a:gd name="f68" fmla="val 1095"/>
                <a:gd name="f69" fmla="val 2192"/>
                <a:gd name="f70" fmla="val 998"/>
                <a:gd name="f71" fmla="val 1890"/>
                <a:gd name="f72" fmla="val 897"/>
                <a:gd name="f73" fmla="val 1610"/>
                <a:gd name="f74" fmla="val 1347"/>
                <a:gd name="f75" fmla="val 681"/>
                <a:gd name="f76" fmla="val 1105"/>
                <a:gd name="f77" fmla="val 574"/>
                <a:gd name="f78" fmla="val 883"/>
                <a:gd name="f79" fmla="val 473"/>
                <a:gd name="f80" fmla="val 686"/>
                <a:gd name="f81" fmla="val 377"/>
                <a:gd name="f82" fmla="val 508"/>
                <a:gd name="f83" fmla="val 286"/>
                <a:gd name="f84" fmla="val 358"/>
                <a:gd name="f85" fmla="val 210"/>
                <a:gd name="f86" fmla="val 232"/>
                <a:gd name="f87" fmla="val 138"/>
                <a:gd name="f88" fmla="val 59"/>
                <a:gd name="f89" fmla="val 35"/>
                <a:gd name="f90" fmla="*/ f0 1 10000"/>
                <a:gd name="f91" fmla="*/ f1 1 8000"/>
                <a:gd name="f92" fmla="+- f4 0 f2"/>
                <a:gd name="f93" fmla="+- f3 0 f2"/>
                <a:gd name="f94" fmla="*/ f93 1 10000"/>
                <a:gd name="f95" fmla="*/ f92 1 8000"/>
                <a:gd name="f96" fmla="*/ f2 1 f94"/>
                <a:gd name="f97" fmla="*/ f3 1 f94"/>
                <a:gd name="f98" fmla="*/ f2 1 f95"/>
                <a:gd name="f99" fmla="*/ f4 1 f95"/>
                <a:gd name="f100" fmla="*/ f96 f90 1"/>
                <a:gd name="f101" fmla="*/ f97 f90 1"/>
                <a:gd name="f102" fmla="*/ f99 f91 1"/>
                <a:gd name="f103" fmla="*/ f98 f9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0" t="f103" r="f101" b="f102"/>
              <a:pathLst>
                <a:path w="10000" h="8000">
                  <a:moveTo>
                    <a:pt x="f2" y="f2"/>
                  </a:moveTo>
                  <a:lnTo>
                    <a:pt x="f2" y="f5"/>
                  </a:lnTo>
                  <a:lnTo>
                    <a:pt x="f3" y="f4"/>
                  </a:lnTo>
                  <a:lnTo>
                    <a:pt x="f3" y="f6"/>
                  </a:lnTo>
                  <a:lnTo>
                    <a:pt x="f3" y="f6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46"/>
                  </a:lnTo>
                  <a:lnTo>
                    <a:pt x="f50" y="f46"/>
                  </a:lnTo>
                  <a:lnTo>
                    <a:pt x="f51" y="f44"/>
                  </a:lnTo>
                  <a:lnTo>
                    <a:pt x="f52" y="f53"/>
                  </a:lnTo>
                  <a:lnTo>
                    <a:pt x="f54" y="f40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18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2A94511-3D3F-4F61-8BFD-6607746C0050}"/>
                </a:ext>
              </a:extLst>
            </p:cNvPr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+- f4 0 f2"/>
                <a:gd name="f12" fmla="+- f3 0 f2"/>
                <a:gd name="f13" fmla="*/ f12 1 15356"/>
                <a:gd name="f14" fmla="*/ f11 1 8638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A65DA32B-71C8-48AE-8828-7E60354355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1295403"/>
            <a:ext cx="2793153" cy="160020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56168BC-EE3B-4D67-A699-E6AF14BEB2F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781147" y="1447796"/>
            <a:ext cx="5190070" cy="4572000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2E85502-8C3D-4236-B143-062FEFB1CB4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154951" y="3129277"/>
            <a:ext cx="2793153" cy="2895603"/>
          </a:xfrm>
        </p:spPr>
        <p:txBody>
          <a:bodyPr/>
          <a:lstStyle>
            <a:lvl1pPr marL="0" indent="0">
              <a:buNone/>
              <a:defRPr sz="1400">
                <a:solidFill>
                  <a:srgbClr val="EF53A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AAA2112C-6AE5-4876-9AF9-494948492A3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616DF7-AD42-41B6-88C6-E2888B1D61F4}" type="datetime1">
              <a:rPr lang="en-US"/>
              <a:pPr lvl="0"/>
              <a:t>9/1/2020</a:t>
            </a:fld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5A6D9588-7746-4F2D-8C6E-E249D97A6FB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BB78F120-1B6A-4D9F-B161-C07DE9AEDE9B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48A89F88-0405-4BDA-8F2A-FA0F86BBDC7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73BEB9-DA0D-4772-98A6-0EC0EE860DA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0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>
            <a:extLst>
              <a:ext uri="{FF2B5EF4-FFF2-40B4-BE49-F238E27FC236}">
                <a16:creationId xmlns:a16="http://schemas.microsoft.com/office/drawing/2014/main" id="{80315113-08BC-4C76-9F5F-415CF740CA1E}"/>
              </a:ext>
            </a:extLst>
          </p:cNvPr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3">
              <a:extLst>
                <a:ext uri="{FF2B5EF4-FFF2-40B4-BE49-F238E27FC236}">
                  <a16:creationId xmlns:a16="http://schemas.microsoft.com/office/drawing/2014/main" id="{175DA3EA-C428-455E-8DF3-A15024F60FF2}"/>
                </a:ext>
              </a:extLst>
            </p:cNvPr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val 16">
              <a:extLst>
                <a:ext uri="{FF2B5EF4-FFF2-40B4-BE49-F238E27FC236}">
                  <a16:creationId xmlns:a16="http://schemas.microsoft.com/office/drawing/2014/main" id="{9954CEAE-9AC7-4151-9E03-24FB1CB35ADB}"/>
                </a:ext>
              </a:extLst>
            </p:cNvPr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val 17">
              <a:extLst>
                <a:ext uri="{FF2B5EF4-FFF2-40B4-BE49-F238E27FC236}">
                  <a16:creationId xmlns:a16="http://schemas.microsoft.com/office/drawing/2014/main" id="{8E406F00-D512-4400-9AD5-E529F5B6AAB5}"/>
                </a:ext>
              </a:extLst>
            </p:cNvPr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val 18">
              <a:extLst>
                <a:ext uri="{FF2B5EF4-FFF2-40B4-BE49-F238E27FC236}">
                  <a16:creationId xmlns:a16="http://schemas.microsoft.com/office/drawing/2014/main" id="{DE4AEFD9-A15F-4358-A09B-CFD23FD5D8A2}"/>
                </a:ext>
              </a:extLst>
            </p:cNvPr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val 19">
              <a:extLst>
                <a:ext uri="{FF2B5EF4-FFF2-40B4-BE49-F238E27FC236}">
                  <a16:creationId xmlns:a16="http://schemas.microsoft.com/office/drawing/2014/main" id="{77B0692D-C9A2-47D2-824B-89F170333F35}"/>
                </a:ext>
              </a:extLst>
            </p:cNvPr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val 20">
              <a:extLst>
                <a:ext uri="{FF2B5EF4-FFF2-40B4-BE49-F238E27FC236}">
                  <a16:creationId xmlns:a16="http://schemas.microsoft.com/office/drawing/2014/main" id="{90DD641C-22AD-4DB0-8F5B-AF9EB394F470}"/>
                </a:ext>
              </a:extLst>
            </p:cNvPr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75166020-53AF-4DEC-A32E-B1E3538141EE}"/>
                </a:ext>
              </a:extLst>
            </p:cNvPr>
            <p:cNvSpPr/>
            <p:nvPr/>
          </p:nvSpPr>
          <p:spPr>
            <a:xfrm>
              <a:off x="6172200" y="402162"/>
              <a:ext cx="5596466" cy="6053666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D602B3F-9E12-48E5-8643-2A00022CFAE4}"/>
                </a:ext>
              </a:extLst>
            </p:cNvPr>
            <p:cNvSpPr/>
            <p:nvPr/>
          </p:nvSpPr>
          <p:spPr>
            <a:xfrm rot="15922474">
              <a:off x="4203587" y="1826073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+- f4 0 f2"/>
                <a:gd name="f80" fmla="+- f3 0 f2"/>
                <a:gd name="f81" fmla="*/ f80 1 10000"/>
                <a:gd name="f82" fmla="*/ f79 1 5291"/>
                <a:gd name="f83" fmla="*/ f2 1 f81"/>
                <a:gd name="f84" fmla="*/ f3 1 f81"/>
                <a:gd name="f85" fmla="*/ f2 1 f82"/>
                <a:gd name="f86" fmla="*/ f4 1 f82"/>
                <a:gd name="f87" fmla="*/ f83 f77 1"/>
                <a:gd name="f88" fmla="*/ f84 f77 1"/>
                <a:gd name="f89" fmla="*/ f86 f78 1"/>
                <a:gd name="f90" fmla="*/ f85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87" t="f90" r="f88" b="f89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2ED9F02-1091-4B20-8039-D84EB240CF94}"/>
                </a:ext>
              </a:extLst>
            </p:cNvPr>
            <p:cNvSpPr/>
            <p:nvPr/>
          </p:nvSpPr>
          <p:spPr>
            <a:xfrm rot="16200004">
              <a:off x="3295438" y="2801470"/>
              <a:ext cx="6053666" cy="1254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8000"/>
                <a:gd name="f5" fmla="val 7970"/>
                <a:gd name="f6" fmla="val 7"/>
                <a:gd name="f7" fmla="val 9773"/>
                <a:gd name="f8" fmla="val 156"/>
                <a:gd name="f9" fmla="val 9547"/>
                <a:gd name="f10" fmla="val 298"/>
                <a:gd name="f11" fmla="val 9320"/>
                <a:gd name="f12" fmla="val 437"/>
                <a:gd name="f13" fmla="val 9092"/>
                <a:gd name="f14" fmla="val 556"/>
                <a:gd name="f15" fmla="val 8865"/>
                <a:gd name="f16" fmla="val 676"/>
                <a:gd name="f17" fmla="val 8637"/>
                <a:gd name="f18" fmla="val 788"/>
                <a:gd name="f19" fmla="val 8412"/>
                <a:gd name="f20" fmla="val 884"/>
                <a:gd name="f21" fmla="val 8184"/>
                <a:gd name="f22" fmla="val 975"/>
                <a:gd name="f23" fmla="val 7957"/>
                <a:gd name="f24" fmla="val 1058"/>
                <a:gd name="f25" fmla="val 7734"/>
                <a:gd name="f26" fmla="val 1130"/>
                <a:gd name="f27" fmla="val 7508"/>
                <a:gd name="f28" fmla="val 1202"/>
                <a:gd name="f29" fmla="val 7285"/>
                <a:gd name="f30" fmla="val 1262"/>
                <a:gd name="f31" fmla="val 7062"/>
                <a:gd name="f32" fmla="val 1309"/>
                <a:gd name="f33" fmla="val 6840"/>
                <a:gd name="f34" fmla="val 1358"/>
                <a:gd name="f35" fmla="val 6620"/>
                <a:gd name="f36" fmla="val 1399"/>
                <a:gd name="f37" fmla="val 6402"/>
                <a:gd name="f38" fmla="val 1428"/>
                <a:gd name="f39" fmla="val 6184"/>
                <a:gd name="f40" fmla="val 1453"/>
                <a:gd name="f41" fmla="val 5968"/>
                <a:gd name="f42" fmla="val 1477"/>
                <a:gd name="f43" fmla="val 5755"/>
                <a:gd name="f44" fmla="val 1488"/>
                <a:gd name="f45" fmla="val 5542"/>
                <a:gd name="f46" fmla="val 1500"/>
                <a:gd name="f47" fmla="val 5332"/>
                <a:gd name="f48" fmla="val 1506"/>
                <a:gd name="f49" fmla="val 5124"/>
                <a:gd name="f50" fmla="val 4918"/>
                <a:gd name="f51" fmla="val 4714"/>
                <a:gd name="f52" fmla="val 4514"/>
                <a:gd name="f53" fmla="val 1470"/>
                <a:gd name="f54" fmla="val 4316"/>
                <a:gd name="f55" fmla="val 4122"/>
                <a:gd name="f56" fmla="val 1434"/>
                <a:gd name="f57" fmla="val 3929"/>
                <a:gd name="f58" fmla="val 1405"/>
                <a:gd name="f59" fmla="val 3739"/>
                <a:gd name="f60" fmla="val 1374"/>
                <a:gd name="f61" fmla="val 3553"/>
                <a:gd name="f62" fmla="val 1346"/>
                <a:gd name="f63" fmla="val 3190"/>
                <a:gd name="f64" fmla="val 1267"/>
                <a:gd name="f65" fmla="val 2842"/>
                <a:gd name="f66" fmla="val 1183"/>
                <a:gd name="f67" fmla="val 2508"/>
                <a:gd name="f68" fmla="val 1095"/>
                <a:gd name="f69" fmla="val 2192"/>
                <a:gd name="f70" fmla="val 998"/>
                <a:gd name="f71" fmla="val 1890"/>
                <a:gd name="f72" fmla="val 897"/>
                <a:gd name="f73" fmla="val 1610"/>
                <a:gd name="f74" fmla="val 1347"/>
                <a:gd name="f75" fmla="val 681"/>
                <a:gd name="f76" fmla="val 1105"/>
                <a:gd name="f77" fmla="val 574"/>
                <a:gd name="f78" fmla="val 883"/>
                <a:gd name="f79" fmla="val 473"/>
                <a:gd name="f80" fmla="val 686"/>
                <a:gd name="f81" fmla="val 377"/>
                <a:gd name="f82" fmla="val 508"/>
                <a:gd name="f83" fmla="val 286"/>
                <a:gd name="f84" fmla="val 358"/>
                <a:gd name="f85" fmla="val 210"/>
                <a:gd name="f86" fmla="val 232"/>
                <a:gd name="f87" fmla="val 138"/>
                <a:gd name="f88" fmla="val 59"/>
                <a:gd name="f89" fmla="val 35"/>
                <a:gd name="f90" fmla="*/ f0 1 10000"/>
                <a:gd name="f91" fmla="*/ f1 1 8000"/>
                <a:gd name="f92" fmla="+- f4 0 f2"/>
                <a:gd name="f93" fmla="+- f3 0 f2"/>
                <a:gd name="f94" fmla="*/ f93 1 10000"/>
                <a:gd name="f95" fmla="*/ f92 1 8000"/>
                <a:gd name="f96" fmla="*/ f2 1 f94"/>
                <a:gd name="f97" fmla="*/ f3 1 f94"/>
                <a:gd name="f98" fmla="*/ f2 1 f95"/>
                <a:gd name="f99" fmla="*/ f4 1 f95"/>
                <a:gd name="f100" fmla="*/ f96 f90 1"/>
                <a:gd name="f101" fmla="*/ f97 f90 1"/>
                <a:gd name="f102" fmla="*/ f99 f91 1"/>
                <a:gd name="f103" fmla="*/ f98 f9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0" t="f103" r="f101" b="f102"/>
              <a:pathLst>
                <a:path w="10000" h="8000">
                  <a:moveTo>
                    <a:pt x="f2" y="f2"/>
                  </a:moveTo>
                  <a:lnTo>
                    <a:pt x="f2" y="f5"/>
                  </a:lnTo>
                  <a:lnTo>
                    <a:pt x="f3" y="f4"/>
                  </a:lnTo>
                  <a:lnTo>
                    <a:pt x="f3" y="f6"/>
                  </a:lnTo>
                  <a:lnTo>
                    <a:pt x="f3" y="f6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46"/>
                  </a:lnTo>
                  <a:lnTo>
                    <a:pt x="f50" y="f46"/>
                  </a:lnTo>
                  <a:lnTo>
                    <a:pt x="f51" y="f44"/>
                  </a:lnTo>
                  <a:lnTo>
                    <a:pt x="f52" y="f53"/>
                  </a:lnTo>
                  <a:lnTo>
                    <a:pt x="f54" y="f40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18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01EA7C5-6F2A-429F-8C08-F149CEB70F20}"/>
                </a:ext>
              </a:extLst>
            </p:cNvPr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+- f4 0 f2"/>
                <a:gd name="f12" fmla="+- f3 0 f2"/>
                <a:gd name="f13" fmla="*/ f12 1 15356"/>
                <a:gd name="f14" fmla="*/ f11 1 8638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B626282-05F6-422A-B7F5-6EB3D713BC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1693331"/>
            <a:ext cx="3865132" cy="1735668"/>
          </a:xfrm>
        </p:spPr>
        <p:txBody>
          <a:bodyPr anchor="b">
            <a:norm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3732ABE0-430D-4365-967C-254BC164801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547872" y="1143000"/>
            <a:ext cx="3227191" cy="4572000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BD2550A-D32D-4ABB-922E-A872A473F61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154951" y="3657600"/>
            <a:ext cx="3859216" cy="1371600"/>
          </a:xfrm>
        </p:spPr>
        <p:txBody>
          <a:bodyPr/>
          <a:lstStyle>
            <a:lvl1pPr marL="0" indent="0">
              <a:buNone/>
              <a:defRPr sz="1400">
                <a:solidFill>
                  <a:srgbClr val="EF53A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7A338862-CEF6-4515-A1E6-301BEB661B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DCDE64-7A78-42BF-8672-BEC5F33DC994}" type="datetime1">
              <a:rPr lang="en-US"/>
              <a:pPr lvl="0"/>
              <a:t>9/1/2020</a:t>
            </a:fld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906F3229-B1FA-4E4F-94B7-5E9ACCCCAED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5B4729B3-656F-4994-AFC6-9CA8023EEC48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71739B45-B985-445C-84FB-1D5052780FD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5D145C-EF42-40CC-A83A-799A21FAD96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7FCA1EBC-C88D-45AA-87F6-C1BE7FA422FF}"/>
              </a:ext>
            </a:extLst>
          </p:cNvPr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6">
              <a:extLst>
                <a:ext uri="{FF2B5EF4-FFF2-40B4-BE49-F238E27FC236}">
                  <a16:creationId xmlns:a16="http://schemas.microsoft.com/office/drawing/2014/main" id="{FB49B68C-57AC-4567-BBE8-FCED1E8F7EE3}"/>
                </a:ext>
              </a:extLst>
            </p:cNvPr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19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val 12">
              <a:extLst>
                <a:ext uri="{FF2B5EF4-FFF2-40B4-BE49-F238E27FC236}">
                  <a16:creationId xmlns:a16="http://schemas.microsoft.com/office/drawing/2014/main" id="{68A922EC-165E-41B7-A079-251CFC1392EB}"/>
                </a:ext>
              </a:extLst>
            </p:cNvPr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val 14">
              <a:extLst>
                <a:ext uri="{FF2B5EF4-FFF2-40B4-BE49-F238E27FC236}">
                  <a16:creationId xmlns:a16="http://schemas.microsoft.com/office/drawing/2014/main" id="{FE5B4CAA-B9A2-403D-A782-2185CA7EE967}"/>
                </a:ext>
              </a:extLst>
            </p:cNvPr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val 17">
              <a:extLst>
                <a:ext uri="{FF2B5EF4-FFF2-40B4-BE49-F238E27FC236}">
                  <a16:creationId xmlns:a16="http://schemas.microsoft.com/office/drawing/2014/main" id="{3BA614B4-FBDD-4543-9838-717E3C72DAD6}"/>
                </a:ext>
              </a:extLst>
            </p:cNvPr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val 15">
              <a:extLst>
                <a:ext uri="{FF2B5EF4-FFF2-40B4-BE49-F238E27FC236}">
                  <a16:creationId xmlns:a16="http://schemas.microsoft.com/office/drawing/2014/main" id="{26FF0752-B7A9-4AE9-9673-8B5A90573D87}"/>
                </a:ext>
              </a:extLst>
            </p:cNvPr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val 16">
              <a:extLst>
                <a:ext uri="{FF2B5EF4-FFF2-40B4-BE49-F238E27FC236}">
                  <a16:creationId xmlns:a16="http://schemas.microsoft.com/office/drawing/2014/main" id="{C1042658-A779-4D75-AC5D-BD7CEC326EA5}"/>
                </a:ext>
              </a:extLst>
            </p:cNvPr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8C52693-28E8-4A7E-9CA0-58E8F2D72ACC}"/>
                </a:ext>
              </a:extLst>
            </p:cNvPr>
            <p:cNvSpPr/>
            <p:nvPr/>
          </p:nvSpPr>
          <p:spPr>
            <a:xfrm rot="21010064">
              <a:off x="8490945" y="1797519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+- f4 0 f2"/>
                <a:gd name="f80" fmla="+- f3 0 f2"/>
                <a:gd name="f81" fmla="*/ f80 1 10000"/>
                <a:gd name="f82" fmla="*/ f79 1 5291"/>
                <a:gd name="f83" fmla="*/ f2 1 f81"/>
                <a:gd name="f84" fmla="*/ f3 1 f81"/>
                <a:gd name="f85" fmla="*/ f2 1 f82"/>
                <a:gd name="f86" fmla="*/ f4 1 f82"/>
                <a:gd name="f87" fmla="*/ f83 f77 1"/>
                <a:gd name="f88" fmla="*/ f84 f77 1"/>
                <a:gd name="f89" fmla="*/ f86 f78 1"/>
                <a:gd name="f90" fmla="*/ f85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87" t="f90" r="f88" b="f89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C7F1F13-C6AA-4B2D-854F-76B55FFCAC45}"/>
                </a:ext>
              </a:extLst>
            </p:cNvPr>
            <p:cNvSpPr/>
            <p:nvPr/>
          </p:nvSpPr>
          <p:spPr>
            <a:xfrm>
              <a:off x="459504" y="1866409"/>
              <a:ext cx="11277596" cy="45338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104"/>
                <a:gd name="f4" fmla="val 2856"/>
                <a:gd name="f5" fmla="val 1"/>
                <a:gd name="f6" fmla="val 6943"/>
                <a:gd name="f7" fmla="val 26"/>
                <a:gd name="f8" fmla="val 6782"/>
                <a:gd name="f9" fmla="val 50"/>
                <a:gd name="f10" fmla="val 6621"/>
                <a:gd name="f11" fmla="val 73"/>
                <a:gd name="f12" fmla="val 6459"/>
                <a:gd name="f13" fmla="val 93"/>
                <a:gd name="f14" fmla="val 6298"/>
                <a:gd name="f15" fmla="val 113"/>
                <a:gd name="f16" fmla="val 6136"/>
                <a:gd name="f17" fmla="val 132"/>
                <a:gd name="f18" fmla="val 5976"/>
                <a:gd name="f19" fmla="val 148"/>
                <a:gd name="f20" fmla="val 5814"/>
                <a:gd name="f21" fmla="val 163"/>
                <a:gd name="f22" fmla="val 5653"/>
                <a:gd name="f23" fmla="val 177"/>
                <a:gd name="f24" fmla="val 5494"/>
                <a:gd name="f25" fmla="val 189"/>
                <a:gd name="f26" fmla="val 5334"/>
                <a:gd name="f27" fmla="val 201"/>
                <a:gd name="f28" fmla="val 5175"/>
                <a:gd name="f29" fmla="val 211"/>
                <a:gd name="f30" fmla="val 5017"/>
                <a:gd name="f31" fmla="val 219"/>
                <a:gd name="f32" fmla="val 4859"/>
                <a:gd name="f33" fmla="val 227"/>
                <a:gd name="f34" fmla="val 4703"/>
                <a:gd name="f35" fmla="val 234"/>
                <a:gd name="f36" fmla="val 4548"/>
                <a:gd name="f37" fmla="val 239"/>
                <a:gd name="f38" fmla="val 4393"/>
                <a:gd name="f39" fmla="val 243"/>
                <a:gd name="f40" fmla="val 4240"/>
                <a:gd name="f41" fmla="val 247"/>
                <a:gd name="f42" fmla="val 4088"/>
                <a:gd name="f43" fmla="val 249"/>
                <a:gd name="f44" fmla="val 3937"/>
                <a:gd name="f45" fmla="val 251"/>
                <a:gd name="f46" fmla="val 3788"/>
                <a:gd name="f47" fmla="val 252"/>
                <a:gd name="f48" fmla="val 3640"/>
                <a:gd name="f49" fmla="val 3494"/>
                <a:gd name="f50" fmla="val 3349"/>
                <a:gd name="f51" fmla="val 3207"/>
                <a:gd name="f52" fmla="val 246"/>
                <a:gd name="f53" fmla="val 3066"/>
                <a:gd name="f54" fmla="val 2928"/>
                <a:gd name="f55" fmla="val 240"/>
                <a:gd name="f56" fmla="val 2791"/>
                <a:gd name="f57" fmla="val 235"/>
                <a:gd name="f58" fmla="val 2656"/>
                <a:gd name="f59" fmla="val 230"/>
                <a:gd name="f60" fmla="val 2524"/>
                <a:gd name="f61" fmla="val 225"/>
                <a:gd name="f62" fmla="val 2266"/>
                <a:gd name="f63" fmla="val 212"/>
                <a:gd name="f64" fmla="val 2019"/>
                <a:gd name="f65" fmla="val 198"/>
                <a:gd name="f66" fmla="val 1782"/>
                <a:gd name="f67" fmla="val 183"/>
                <a:gd name="f68" fmla="val 1557"/>
                <a:gd name="f69" fmla="val 167"/>
                <a:gd name="f70" fmla="val 1343"/>
                <a:gd name="f71" fmla="val 150"/>
                <a:gd name="f72" fmla="val 1144"/>
                <a:gd name="f73" fmla="val 957"/>
                <a:gd name="f74" fmla="val 114"/>
                <a:gd name="f75" fmla="val 785"/>
                <a:gd name="f76" fmla="val 96"/>
                <a:gd name="f77" fmla="val 627"/>
                <a:gd name="f78" fmla="val 79"/>
                <a:gd name="f79" fmla="val 487"/>
                <a:gd name="f80" fmla="val 63"/>
                <a:gd name="f81" fmla="val 361"/>
                <a:gd name="f82" fmla="val 48"/>
                <a:gd name="f83" fmla="val 254"/>
                <a:gd name="f84" fmla="val 35"/>
                <a:gd name="f85" fmla="val 165"/>
                <a:gd name="f86" fmla="val 23"/>
                <a:gd name="f87" fmla="val 42"/>
                <a:gd name="f88" fmla="val 6"/>
                <a:gd name="f89" fmla="*/ f0 1 7104"/>
                <a:gd name="f90" fmla="*/ f1 1 2856"/>
                <a:gd name="f91" fmla="+- f4 0 f2"/>
                <a:gd name="f92" fmla="+- f3 0 f2"/>
                <a:gd name="f93" fmla="*/ f92 1 7104"/>
                <a:gd name="f94" fmla="*/ f91 1 2856"/>
                <a:gd name="f95" fmla="*/ 0 1 f93"/>
                <a:gd name="f96" fmla="*/ f3 1 f93"/>
                <a:gd name="f97" fmla="*/ 0 1 f94"/>
                <a:gd name="f98" fmla="*/ f4 1 f94"/>
                <a:gd name="f99" fmla="*/ f95 f89 1"/>
                <a:gd name="f100" fmla="*/ f96 f89 1"/>
                <a:gd name="f101" fmla="*/ f98 f90 1"/>
                <a:gd name="f102" fmla="*/ f97 f9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9" t="f102" r="f100" b="f101"/>
              <a:pathLst>
                <a:path w="7104" h="2856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5"/>
                  </a:lnTo>
                  <a:lnTo>
                    <a:pt x="f3" y="f5"/>
                  </a:lnTo>
                  <a:lnTo>
                    <a:pt x="f6" y="f7"/>
                  </a:lnTo>
                  <a:lnTo>
                    <a:pt x="f8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5"/>
                  </a:lnTo>
                  <a:lnTo>
                    <a:pt x="f49" y="f45"/>
                  </a:lnTo>
                  <a:lnTo>
                    <a:pt x="f50" y="f43"/>
                  </a:lnTo>
                  <a:lnTo>
                    <a:pt x="f51" y="f52"/>
                  </a:lnTo>
                  <a:lnTo>
                    <a:pt x="f53" y="f39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17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0FF73BE-0144-40DD-B224-916757B0311D}"/>
                </a:ext>
              </a:extLst>
            </p:cNvPr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+- f4 0 f2"/>
                <a:gd name="f12" fmla="+- f3 0 f2"/>
                <a:gd name="f13" fmla="*/ f12 1 15356"/>
                <a:gd name="f14" fmla="*/ f11 1 8638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0C46007-B7DB-4DAE-9BDE-8F21AF4C7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1" y="973671"/>
            <a:ext cx="8761415" cy="7069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81435A2-050A-4CCB-8456-8CB4785C70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54951" y="2603497"/>
            <a:ext cx="8761415" cy="341629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E2C1544-BAE8-4CF1-AC8C-23060AB9FBF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0653107" y="6391838"/>
            <a:ext cx="990596" cy="3047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1" i="0" u="none" strike="noStrike" kern="1200" cap="none" spc="0" baseline="0">
                <a:solidFill>
                  <a:srgbClr val="B31166"/>
                </a:solidFill>
                <a:uFillTx/>
                <a:latin typeface="Century Gothic"/>
              </a:defRPr>
            </a:lvl1pPr>
          </a:lstStyle>
          <a:p>
            <a:pPr lvl="0"/>
            <a:fld id="{DC988754-BAFC-4A75-8F67-CC4902A5137A}" type="datetime1">
              <a:rPr lang="en-US"/>
              <a:pPr lvl="0"/>
              <a:t>9/1/2020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1B083C2-1C51-466C-A523-A8AE87A9EF7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561112" y="6391838"/>
            <a:ext cx="3859792" cy="3047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1" i="0" u="none" strike="noStrike" kern="1200" cap="none" spc="0" baseline="0">
                <a:solidFill>
                  <a:srgbClr val="B31166"/>
                </a:solidFill>
                <a:uFillTx/>
                <a:latin typeface="Century Gothic"/>
              </a:defRPr>
            </a:lvl1pPr>
          </a:lstStyle>
          <a:p>
            <a:pPr lvl="0"/>
            <a:endParaRPr lang="en-US"/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5A4F5C10-291D-4931-BDB6-E81EA037C880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4CCBA6E-4F59-44D7-A4D6-86AE2AFD66E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352544" y="295726"/>
            <a:ext cx="838203" cy="76768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8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1pPr>
          </a:lstStyle>
          <a:p>
            <a:pPr lvl="0"/>
            <a:fld id="{9A196135-AF09-4C91-A0C6-F4A2178E713B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0" baseline="0">
          <a:solidFill>
            <a:srgbClr val="EBEBEB"/>
          </a:solidFill>
          <a:uFillTx/>
          <a:latin typeface="Century Gothic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B31166"/>
        </a:buClr>
        <a:buSzPct val="80000"/>
        <a:buFont typeface="Wingdings 3"/>
        <a:buChar char=""/>
        <a:tabLst/>
        <a:defRPr lang="en-US" sz="1800" b="0" i="0" u="none" strike="noStrike" kern="1200" cap="none" spc="0" baseline="0">
          <a:solidFill>
            <a:srgbClr val="404040"/>
          </a:solidFill>
          <a:uFillTx/>
          <a:latin typeface="Century Gothic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B31166"/>
        </a:buClr>
        <a:buSzPct val="80000"/>
        <a:buFont typeface="Wingdings 3"/>
        <a:buChar char=""/>
        <a:tabLst/>
        <a:defRPr lang="en-US" sz="1600" b="0" i="0" u="none" strike="noStrike" kern="1200" cap="none" spc="0" baseline="0">
          <a:solidFill>
            <a:srgbClr val="404040"/>
          </a:solidFill>
          <a:uFillTx/>
          <a:latin typeface="Century Gothic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B31166"/>
        </a:buClr>
        <a:buSzPct val="80000"/>
        <a:buFont typeface="Wingdings 3"/>
        <a:buChar char=""/>
        <a:tabLst/>
        <a:defRPr lang="en-US" sz="1400" b="0" i="0" u="none" strike="noStrike" kern="1200" cap="none" spc="0" baseline="0">
          <a:solidFill>
            <a:srgbClr val="404040"/>
          </a:solidFill>
          <a:uFillTx/>
          <a:latin typeface="Century Gothic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B31166"/>
        </a:buClr>
        <a:buSzPct val="80000"/>
        <a:buFont typeface="Wingdings 3"/>
        <a:buChar char=""/>
        <a:tabLst/>
        <a:defRPr lang="en-US" sz="1200" b="0" i="0" u="none" strike="noStrike" kern="1200" cap="none" spc="0" baseline="0">
          <a:solidFill>
            <a:srgbClr val="404040"/>
          </a:solidFill>
          <a:uFillTx/>
          <a:latin typeface="Century Gothic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B31166"/>
        </a:buClr>
        <a:buSzPct val="80000"/>
        <a:buFont typeface="Wingdings 3"/>
        <a:buChar char=""/>
        <a:tabLst/>
        <a:defRPr lang="en-US" sz="1200" b="0" i="0" u="none" strike="noStrike" kern="1200" cap="none" spc="0" baseline="0">
          <a:solidFill>
            <a:srgbClr val="404040"/>
          </a:solidFill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4C141F1-CBD9-4A39-91FA-6EB36DE7F16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85047" y="2524128"/>
            <a:ext cx="5387196" cy="2772085"/>
          </a:xfrm>
        </p:spPr>
        <p:txBody>
          <a:bodyPr/>
          <a:lstStyle/>
          <a:p>
            <a:pPr lvl="0">
              <a:lnSpc>
                <a:spcPct val="80000"/>
              </a:lnSpc>
            </a:pPr>
            <a:r>
              <a:rPr lang="en-US" sz="2400" b="1" cap="none" dirty="0">
                <a:solidFill>
                  <a:srgbClr val="FFFFFF"/>
                </a:solidFill>
              </a:rPr>
              <a:t>Abstractive Text Summarization</a:t>
            </a:r>
          </a:p>
          <a:p>
            <a:pPr lvl="0">
              <a:lnSpc>
                <a:spcPct val="80000"/>
              </a:lnSpc>
            </a:pPr>
            <a:endParaRPr lang="en-US" sz="1500" cap="none" dirty="0">
              <a:solidFill>
                <a:srgbClr val="E45F3C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US" sz="1500" cap="none" dirty="0">
                <a:solidFill>
                  <a:srgbClr val="FFFFFF"/>
                </a:solidFill>
              </a:rPr>
              <a:t>By</a:t>
            </a:r>
          </a:p>
          <a:p>
            <a:pPr lvl="0">
              <a:lnSpc>
                <a:spcPct val="80000"/>
              </a:lnSpc>
            </a:pPr>
            <a:r>
              <a:rPr lang="en-US" sz="1500" cap="none" dirty="0">
                <a:solidFill>
                  <a:srgbClr val="FFFFFF"/>
                </a:solidFill>
              </a:rPr>
              <a:t>Manu Mahadevaswamy -10524425</a:t>
            </a:r>
            <a:endParaRPr lang="en-IE" sz="1500" cap="none" dirty="0">
              <a:solidFill>
                <a:srgbClr val="FFFFFF"/>
              </a:solidFill>
            </a:endParaRPr>
          </a:p>
          <a:p>
            <a:pPr lvl="0">
              <a:lnSpc>
                <a:spcPct val="80000"/>
              </a:lnSpc>
            </a:pPr>
            <a:endParaRPr lang="en-IE" sz="1500" cap="none" dirty="0">
              <a:solidFill>
                <a:srgbClr val="E45F3C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IE" sz="1500" cap="none" dirty="0">
                <a:solidFill>
                  <a:srgbClr val="FFFFFF"/>
                </a:solidFill>
              </a:rPr>
              <a:t>Guided by </a:t>
            </a:r>
          </a:p>
          <a:p>
            <a:pPr lvl="0">
              <a:lnSpc>
                <a:spcPct val="80000"/>
              </a:lnSpc>
            </a:pPr>
            <a:r>
              <a:rPr lang="en-US" sz="1500" cap="none" dirty="0">
                <a:solidFill>
                  <a:srgbClr val="FFFFFF"/>
                </a:solidFill>
              </a:rPr>
              <a:t>Abhishek Kaushik, Lecturer and PhD Researcher</a:t>
            </a:r>
          </a:p>
          <a:p>
            <a:pPr lvl="0">
              <a:lnSpc>
                <a:spcPct val="80000"/>
              </a:lnSpc>
            </a:pPr>
            <a:r>
              <a:rPr lang="en-IE" sz="1500" cap="none" dirty="0">
                <a:solidFill>
                  <a:srgbClr val="FFFFFF"/>
                </a:solidFill>
              </a:rPr>
              <a:t>(Professor at Dublin Business School)</a:t>
            </a:r>
          </a:p>
          <a:p>
            <a:pPr lvl="0">
              <a:lnSpc>
                <a:spcPct val="80000"/>
              </a:lnSpc>
            </a:pPr>
            <a:endParaRPr lang="en-IE" sz="1500" cap="none" dirty="0">
              <a:solidFill>
                <a:srgbClr val="E45F3C"/>
              </a:solidFill>
            </a:endParaRPr>
          </a:p>
          <a:p>
            <a:pPr lvl="0">
              <a:lnSpc>
                <a:spcPct val="80000"/>
              </a:lnSpc>
            </a:pPr>
            <a:endParaRPr lang="en-IE" sz="1500" cap="none" dirty="0">
              <a:solidFill>
                <a:srgbClr val="E45F3C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D6BE2BFA-75B1-4ECF-A0CE-5BB9E8291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629" y="2095813"/>
            <a:ext cx="4874373" cy="3200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D1A79C-DDDF-4ED9-999B-AE7CCCF52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71" y="2309966"/>
            <a:ext cx="4396480" cy="277208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5BC7-C77C-4E01-9C71-82C2E7249A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6859" y="973671"/>
            <a:ext cx="8761415" cy="706968"/>
          </a:xfrm>
        </p:spPr>
        <p:txBody>
          <a:bodyPr/>
          <a:lstStyle/>
          <a:p>
            <a:pPr lvl="0"/>
            <a:r>
              <a:rPr lang="en-US" sz="2800" b="1" dirty="0"/>
              <a:t>Limitations and Future scope</a:t>
            </a:r>
            <a:endParaRPr lang="en-IE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43448-F34D-46B5-A935-EFF91142C3A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859" y="2468029"/>
            <a:ext cx="11225412" cy="4066336"/>
          </a:xfrm>
        </p:spPr>
        <p:txBody>
          <a:bodyPr/>
          <a:lstStyle/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>
                <a:solidFill>
                  <a:srgbClr val="B31166"/>
                </a:solidFill>
              </a:rPr>
              <a:t>Limitations</a:t>
            </a:r>
          </a:p>
          <a:p>
            <a:pPr marL="0" lvl="0" indent="0">
              <a:buNone/>
            </a:pPr>
            <a:r>
              <a:rPr lang="en-US" dirty="0"/>
              <a:t>Abstractive text summarization results can be further optimized by pre-training on more diverse text corpus. This model is complex in terms of the computational resource usage and is limited to single document text summarization.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>
                <a:solidFill>
                  <a:srgbClr val="B31166"/>
                </a:solidFill>
              </a:rPr>
              <a:t>Future scope</a:t>
            </a:r>
          </a:p>
          <a:p>
            <a:pPr marL="0" lvl="0" indent="0">
              <a:buNone/>
            </a:pPr>
            <a:r>
              <a:rPr lang="en-US" dirty="0"/>
              <a:t>The Abstractive Summarization model based on PEGASUS can be used to summarize the long pdf notes, online articles, IT tickets, machine generated error texts, etc.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I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744D5-12CA-49FE-8E95-2DC76938031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83489" y="462338"/>
            <a:ext cx="8578324" cy="585627"/>
          </a:xfrm>
        </p:spPr>
        <p:txBody>
          <a:bodyPr/>
          <a:lstStyle/>
          <a:p>
            <a:pPr lvl="0"/>
            <a:r>
              <a:rPr lang="en-US" sz="2800" b="1" dirty="0"/>
              <a:t>Table of contents</a:t>
            </a:r>
            <a:endParaRPr lang="en-IE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19919-1DFD-4649-B5E7-98A0C5ABAC1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3479" y="1273996"/>
            <a:ext cx="11037274" cy="4972690"/>
          </a:xfrm>
        </p:spPr>
        <p:txBody>
          <a:bodyPr/>
          <a:lstStyle/>
          <a:p>
            <a:pPr marL="342900" lvl="0" indent="-342900">
              <a:buFont typeface="Century Gothic" pitchFamily="34"/>
              <a:buChar char="►"/>
            </a:pPr>
            <a:r>
              <a:rPr lang="en-US" sz="2000" cap="none" dirty="0">
                <a:solidFill>
                  <a:srgbClr val="FFFFFF"/>
                </a:solidFill>
              </a:rPr>
              <a:t>What is Text Summarization?</a:t>
            </a:r>
          </a:p>
          <a:p>
            <a:pPr marL="342900" lvl="0" indent="-342900">
              <a:buFont typeface="Century Gothic" pitchFamily="34"/>
              <a:buChar char="►"/>
            </a:pPr>
            <a:r>
              <a:rPr lang="en-US" sz="2000" cap="none" dirty="0">
                <a:solidFill>
                  <a:srgbClr val="FFFFFF"/>
                </a:solidFill>
              </a:rPr>
              <a:t>Motivation and Problem Statement</a:t>
            </a:r>
          </a:p>
          <a:p>
            <a:pPr marL="342900" lvl="0" indent="-342900">
              <a:buFont typeface="Century Gothic" pitchFamily="34"/>
              <a:buChar char="►"/>
            </a:pPr>
            <a:r>
              <a:rPr lang="en-US" sz="2000" cap="none" dirty="0">
                <a:solidFill>
                  <a:srgbClr val="FFFFFF"/>
                </a:solidFill>
              </a:rPr>
              <a:t>Methodology – PEGASUS</a:t>
            </a:r>
          </a:p>
          <a:p>
            <a:pPr marL="342900" lvl="0" indent="-342900">
              <a:buFont typeface="Century Gothic" pitchFamily="34"/>
              <a:buChar char="►"/>
            </a:pPr>
            <a:r>
              <a:rPr lang="en-US" sz="2000" cap="none" dirty="0">
                <a:solidFill>
                  <a:srgbClr val="FFFFFF"/>
                </a:solidFill>
              </a:rPr>
              <a:t>Fine - tuning PEGASUS</a:t>
            </a:r>
          </a:p>
          <a:p>
            <a:pPr marL="342900" lvl="0" indent="-342900">
              <a:buFont typeface="Century Gothic" pitchFamily="34"/>
              <a:buChar char="►"/>
            </a:pPr>
            <a:r>
              <a:rPr lang="en-US" sz="2000" cap="none" dirty="0">
                <a:solidFill>
                  <a:srgbClr val="FFFFFF"/>
                </a:solidFill>
              </a:rPr>
              <a:t>Results</a:t>
            </a:r>
          </a:p>
          <a:p>
            <a:pPr marL="342900" lvl="0" indent="-342900">
              <a:buFont typeface="Century Gothic" pitchFamily="34"/>
              <a:buChar char="►"/>
            </a:pPr>
            <a:r>
              <a:rPr lang="en-US" sz="2000" cap="none" dirty="0">
                <a:solidFill>
                  <a:srgbClr val="FFFFFF"/>
                </a:solidFill>
              </a:rPr>
              <a:t>Limitations and Future scope</a:t>
            </a:r>
          </a:p>
          <a:p>
            <a:pPr marL="342900" lvl="0" indent="-342900">
              <a:buFont typeface="Century Gothic" pitchFamily="34"/>
              <a:buChar char="►"/>
            </a:pPr>
            <a:endParaRPr lang="en-US" sz="2000" cap="none" dirty="0">
              <a:solidFill>
                <a:srgbClr val="FFFFFF"/>
              </a:solidFill>
            </a:endParaRPr>
          </a:p>
          <a:p>
            <a:pPr marL="342900" lvl="0" indent="-342900">
              <a:buFont typeface="Century Gothic" pitchFamily="34"/>
              <a:buChar char="►"/>
            </a:pPr>
            <a:endParaRPr lang="en-US" sz="2000" cap="none" dirty="0">
              <a:solidFill>
                <a:srgbClr val="FFFFFF"/>
              </a:solidFill>
            </a:endParaRPr>
          </a:p>
          <a:p>
            <a:pPr marL="342900" lvl="0" indent="-342900">
              <a:buFont typeface="Century Gothic" pitchFamily="34"/>
              <a:buChar char="►"/>
            </a:pPr>
            <a:endParaRPr lang="en-US" sz="2000" cap="none" dirty="0">
              <a:solidFill>
                <a:srgbClr val="FFFFFF"/>
              </a:solidFill>
            </a:endParaRPr>
          </a:p>
          <a:p>
            <a:pPr marL="342900" lvl="0" indent="-342900">
              <a:buFont typeface="Century Gothic" pitchFamily="34"/>
              <a:buChar char="►"/>
            </a:pPr>
            <a:endParaRPr lang="en-US" sz="2000" cap="none" dirty="0">
              <a:solidFill>
                <a:srgbClr val="FFFFFF"/>
              </a:solidFill>
            </a:endParaRPr>
          </a:p>
          <a:p>
            <a:pPr marL="342900" lvl="0" indent="-342900">
              <a:buFont typeface="Century Gothic" pitchFamily="34"/>
              <a:buChar char="►"/>
            </a:pPr>
            <a:endParaRPr lang="en-US" sz="2000" cap="none" dirty="0">
              <a:solidFill>
                <a:srgbClr val="FFFFFF"/>
              </a:solidFill>
            </a:endParaRPr>
          </a:p>
          <a:p>
            <a:pPr marL="342900" lvl="0" indent="-342900">
              <a:buFont typeface="Century Gothic" pitchFamily="34"/>
              <a:buChar char="►"/>
            </a:pPr>
            <a:endParaRPr lang="en-US" sz="2000" cap="none" dirty="0">
              <a:solidFill>
                <a:srgbClr val="FFFFFF"/>
              </a:solidFill>
            </a:endParaRPr>
          </a:p>
          <a:p>
            <a:pPr lvl="0"/>
            <a:endParaRPr lang="en-US" sz="2000" cap="none" dirty="0">
              <a:solidFill>
                <a:srgbClr val="FFFFFF"/>
              </a:solidFill>
            </a:endParaRPr>
          </a:p>
          <a:p>
            <a:pPr lvl="0"/>
            <a:endParaRPr lang="en-US" sz="2000" cap="none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A65EF-5693-428B-897A-4B6DF378712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83489" y="462338"/>
            <a:ext cx="8578324" cy="585627"/>
          </a:xfrm>
        </p:spPr>
        <p:txBody>
          <a:bodyPr/>
          <a:lstStyle/>
          <a:p>
            <a:pPr lvl="0"/>
            <a:r>
              <a:rPr lang="en-US" sz="2800" b="1" dirty="0"/>
              <a:t>What is Text Summarization?</a:t>
            </a:r>
            <a:endParaRPr lang="en-IE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4AA95-7C43-4537-820E-44C52EC4CB0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3479" y="1273997"/>
            <a:ext cx="11037274" cy="1962364"/>
          </a:xfrm>
        </p:spPr>
        <p:txBody>
          <a:bodyPr/>
          <a:lstStyle/>
          <a:p>
            <a:pPr marL="342900" lvl="0" indent="-342900">
              <a:buFont typeface="Century Gothic" pitchFamily="34"/>
              <a:buChar char="►"/>
            </a:pPr>
            <a:r>
              <a:rPr lang="en-US" sz="2000" cap="none" dirty="0">
                <a:solidFill>
                  <a:srgbClr val="FFFFFF"/>
                </a:solidFill>
              </a:rPr>
              <a:t>Text summarization is the application of Natural Language Processing (NLP), aimed at       producing a short and fluent summary while retaining key information and overall meaning</a:t>
            </a:r>
          </a:p>
          <a:p>
            <a:pPr marL="342900" lvl="0" indent="-342900">
              <a:buFont typeface="Century Gothic" pitchFamily="34"/>
              <a:buChar char="►"/>
            </a:pPr>
            <a:r>
              <a:rPr lang="en-US" sz="2000" cap="none" dirty="0">
                <a:solidFill>
                  <a:srgbClr val="FFFFFF"/>
                </a:solidFill>
              </a:rPr>
              <a:t>There are two types of text summarization: Extractive summarization and Abstractive summarization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E60139-2FCC-4B28-B0C3-B6FF26AF8129}"/>
              </a:ext>
            </a:extLst>
          </p:cNvPr>
          <p:cNvSpPr txBox="1"/>
          <p:nvPr/>
        </p:nvSpPr>
        <p:spPr>
          <a:xfrm>
            <a:off x="483489" y="3328826"/>
            <a:ext cx="8578324" cy="58562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2800" b="0" i="0" u="none" strike="noStrike" kern="0" cap="none" spc="0" baseline="0" dirty="0">
                <a:solidFill>
                  <a:srgbClr val="EBEBEB"/>
                </a:solidFill>
                <a:uFillTx/>
                <a:latin typeface="Century Gothic"/>
              </a:rPr>
              <a:t>Applications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72331F9-82E7-4A3D-8114-354867AE59CA}"/>
              </a:ext>
            </a:extLst>
          </p:cNvPr>
          <p:cNvSpPr txBox="1"/>
          <p:nvPr/>
        </p:nvSpPr>
        <p:spPr>
          <a:xfrm>
            <a:off x="483479" y="4140488"/>
            <a:ext cx="11131146" cy="17414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342900" marR="0" lvl="0" indent="-342900" algn="l" defTabSz="4572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Century Gothic" pitchFamily="34"/>
              <a:buChar char="►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Summaries of email chains</a:t>
            </a:r>
          </a:p>
          <a:p>
            <a:pPr marL="342900" marR="0" lvl="0" indent="-342900" algn="l" defTabSz="4572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Century Gothic" pitchFamily="34"/>
              <a:buChar char="►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Minutes of meeting</a:t>
            </a:r>
          </a:p>
          <a:p>
            <a:pPr marL="342900" marR="0" lvl="0" indent="-342900" algn="l" defTabSz="4572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Century Gothic" pitchFamily="34"/>
              <a:buChar char="►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Summaries of newsletter</a:t>
            </a:r>
          </a:p>
          <a:p>
            <a:pPr marL="342900" marR="0" lvl="0" indent="-342900" algn="l" defTabSz="4572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Century Gothic" pitchFamily="34"/>
              <a:buChar char="►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Summaries of books and literatures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A65EF-5693-428B-897A-4B6DF378712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83489" y="462338"/>
            <a:ext cx="8578324" cy="585627"/>
          </a:xfrm>
        </p:spPr>
        <p:txBody>
          <a:bodyPr/>
          <a:lstStyle/>
          <a:p>
            <a:pPr lvl="0"/>
            <a:r>
              <a:rPr lang="en-US" sz="2800" b="1" dirty="0"/>
              <a:t>Motivation and Problem Statement</a:t>
            </a:r>
            <a:endParaRPr lang="en-IE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4AA95-7C43-4537-820E-44C52EC4CB0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3479" y="1273997"/>
            <a:ext cx="11037274" cy="1155840"/>
          </a:xfrm>
        </p:spPr>
        <p:txBody>
          <a:bodyPr/>
          <a:lstStyle/>
          <a:p>
            <a:pPr marL="342900" lvl="0" indent="-342900">
              <a:buFont typeface="Century Gothic" pitchFamily="34"/>
              <a:buChar char="►"/>
            </a:pPr>
            <a:r>
              <a:rPr lang="en-US" sz="2000" cap="none" dirty="0">
                <a:solidFill>
                  <a:srgbClr val="FFFFFF"/>
                </a:solidFill>
              </a:rPr>
              <a:t>To implement self-supervised abstractive text summarization model that generates concise and accurate summaries from input text-documents on fine-tuning with low-resource downstream summarization datasets.</a:t>
            </a:r>
          </a:p>
          <a:p>
            <a:pPr lvl="0"/>
            <a:endParaRPr lang="en-US" sz="2000" cap="none" dirty="0">
              <a:solidFill>
                <a:srgbClr val="FFFFFF"/>
              </a:solidFill>
            </a:endParaRPr>
          </a:p>
          <a:p>
            <a:pPr lvl="0"/>
            <a:endParaRPr lang="en-US" sz="2000" cap="none" dirty="0">
              <a:solidFill>
                <a:srgbClr val="FFFF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E60139-2FCC-4B28-B0C3-B6FF26AF8129}"/>
              </a:ext>
            </a:extLst>
          </p:cNvPr>
          <p:cNvSpPr txBox="1"/>
          <p:nvPr/>
        </p:nvSpPr>
        <p:spPr>
          <a:xfrm>
            <a:off x="483479" y="2363055"/>
            <a:ext cx="8578324" cy="58562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500" kern="0" dirty="0">
                <a:solidFill>
                  <a:srgbClr val="EBEBEB"/>
                </a:solidFill>
                <a:latin typeface="Century Gothic"/>
              </a:rPr>
              <a:t>R</a:t>
            </a:r>
            <a:r>
              <a:rPr lang="en-IE" sz="2500" kern="0" dirty="0">
                <a:solidFill>
                  <a:srgbClr val="EBEBEB"/>
                </a:solidFill>
                <a:latin typeface="Century Gothic"/>
              </a:rPr>
              <a:t>esearch Question</a:t>
            </a:r>
            <a:endParaRPr lang="en-IE" sz="2500" b="0" i="0" u="none" strike="noStrike" kern="0" cap="none" spc="0" baseline="0" dirty="0">
              <a:solidFill>
                <a:srgbClr val="EBEBEB"/>
              </a:solidFill>
              <a:uFillTx/>
              <a:latin typeface="Century Gothic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72331F9-82E7-4A3D-8114-354867AE59CA}"/>
              </a:ext>
            </a:extLst>
          </p:cNvPr>
          <p:cNvSpPr txBox="1"/>
          <p:nvPr/>
        </p:nvSpPr>
        <p:spPr>
          <a:xfrm>
            <a:off x="436543" y="3167007"/>
            <a:ext cx="11131146" cy="8707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342900" marR="0" lvl="0" indent="-342900" algn="l" defTabSz="4572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Century Gothic" pitchFamily="34"/>
              <a:buChar char="►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How does a pre-trained objective tailored to suit the abstractive text summarization generalize across datasets?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D4C513-D6FD-41FE-8E4A-85678C3B5BFD}"/>
              </a:ext>
            </a:extLst>
          </p:cNvPr>
          <p:cNvSpPr txBox="1"/>
          <p:nvPr/>
        </p:nvSpPr>
        <p:spPr>
          <a:xfrm>
            <a:off x="483479" y="4046728"/>
            <a:ext cx="8578324" cy="58562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500" b="0" i="0" u="none" strike="noStrike" kern="0" cap="none" spc="0" baseline="0" dirty="0">
                <a:solidFill>
                  <a:srgbClr val="EBEBEB"/>
                </a:solidFill>
                <a:uFillTx/>
                <a:latin typeface="Century Gothic"/>
              </a:rPr>
              <a:t>Related work</a:t>
            </a:r>
            <a:endParaRPr lang="en-IE" sz="2500" b="0" i="0" u="none" strike="noStrike" kern="0" cap="none" spc="0" baseline="0" dirty="0">
              <a:solidFill>
                <a:srgbClr val="EBEBEB"/>
              </a:solidFill>
              <a:uFillTx/>
              <a:latin typeface="Century Gothic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99AE878-03DC-45BE-90C3-1F76F01BEFC3}"/>
              </a:ext>
            </a:extLst>
          </p:cNvPr>
          <p:cNvSpPr txBox="1"/>
          <p:nvPr/>
        </p:nvSpPr>
        <p:spPr>
          <a:xfrm>
            <a:off x="436543" y="4891353"/>
            <a:ext cx="11131146" cy="8707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342900" marR="0" lvl="0" indent="-342900" algn="l" defTabSz="4572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Century Gothic" pitchFamily="34"/>
              <a:buChar char="►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Existing pre-trained multi-purpose language models based on transfer-learning.</a:t>
            </a:r>
          </a:p>
          <a:p>
            <a:pPr marR="0" lvl="0" algn="l" defTabSz="4572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rgbClr val="FFFFFF"/>
                </a:solidFill>
                <a:latin typeface="Century Gothic"/>
              </a:rPr>
              <a:t>     Examples: BERT, T5 (Text-to-Text Transformer), GPT</a:t>
            </a:r>
            <a:endParaRPr lang="en-US" sz="20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3500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FE088E6-9BB7-41A4-BAD7-DB64E6DE24B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2750196-7E04-4A3A-80F9-DAB2A1008FF1}"/>
              </a:ext>
            </a:extLst>
          </p:cNvPr>
          <p:cNvSpPr txBox="1"/>
          <p:nvPr/>
        </p:nvSpPr>
        <p:spPr>
          <a:xfrm>
            <a:off x="493163" y="966877"/>
            <a:ext cx="11126909" cy="70696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EBEBEB"/>
                </a:solidFill>
                <a:uFillTx/>
                <a:latin typeface="Century Gothic"/>
              </a:rPr>
              <a:t>M</a:t>
            </a:r>
            <a:r>
              <a:rPr lang="en-IE" sz="2800" b="1" i="0" u="none" strike="noStrike" kern="1200" cap="none" spc="0" baseline="0" dirty="0">
                <a:solidFill>
                  <a:srgbClr val="EBEBEB"/>
                </a:solidFill>
                <a:uFillTx/>
                <a:latin typeface="Century Gothic"/>
              </a:rPr>
              <a:t>ethodology – PEGASUS</a:t>
            </a:r>
            <a:endParaRPr lang="en-IE" sz="2400" b="1" i="0" u="none" strike="noStrike" kern="1200" cap="none" spc="0" baseline="0" dirty="0">
              <a:solidFill>
                <a:srgbClr val="EBEBEB"/>
              </a:solidFill>
              <a:uFillTx/>
              <a:latin typeface="Century Gothic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1CF2D1-A8D7-4CD9-925E-A2D89D3A3337}"/>
              </a:ext>
            </a:extLst>
          </p:cNvPr>
          <p:cNvSpPr txBox="1"/>
          <p:nvPr/>
        </p:nvSpPr>
        <p:spPr>
          <a:xfrm>
            <a:off x="493163" y="2342509"/>
            <a:ext cx="4756937" cy="434596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B31166"/>
                </a:solidFill>
                <a:uFillTx/>
                <a:latin typeface="Century Gothic"/>
              </a:rPr>
              <a:t>Pre-training objective</a:t>
            </a:r>
          </a:p>
          <a:p>
            <a:pPr marL="342900" marR="0" lvl="0" indent="-342900" algn="l" defTabSz="4572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Century Gothic" pitchFamily="34"/>
              <a:buChar char="►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404040"/>
                </a:solidFill>
                <a:uFillTx/>
                <a:latin typeface="Century Gothic"/>
              </a:rPr>
              <a:t>A self-supervised pre-training objective, Gap-Sentences </a:t>
            </a:r>
            <a:r>
              <a:rPr lang="en-US" sz="1800" b="0" i="0" u="none" strike="noStrike" kern="0" cap="none" spc="0" baseline="0" dirty="0">
                <a:solidFill>
                  <a:srgbClr val="404040"/>
                </a:solidFill>
                <a:uFillTx/>
                <a:latin typeface="Century Gothic"/>
              </a:rPr>
              <a:t>G</a:t>
            </a:r>
            <a:r>
              <a:rPr lang="en-US" sz="1800" b="0" i="0" u="none" strike="noStrike" kern="1200" cap="none" spc="0" baseline="0" dirty="0">
                <a:solidFill>
                  <a:srgbClr val="404040"/>
                </a:solidFill>
                <a:uFillTx/>
                <a:latin typeface="Century Gothic"/>
              </a:rPr>
              <a:t>eneration (GSG), which closely resembles the objective functions of downstream text summarization applications outperform existing sequence models.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5C108-6D76-4D77-8DC2-37ADD709E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506" y="2313450"/>
            <a:ext cx="5229545" cy="64769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FD613F-1413-4F18-8F87-E68FC76DD587}"/>
              </a:ext>
            </a:extLst>
          </p:cNvPr>
          <p:cNvSpPr/>
          <p:nvPr/>
        </p:nvSpPr>
        <p:spPr>
          <a:xfrm>
            <a:off x="5417902" y="3261966"/>
            <a:ext cx="5174754" cy="39516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FFFFFF"/>
                </a:solidFill>
                <a:uFillTx/>
                <a:latin typeface="Calibri"/>
              </a:rPr>
              <a:t>GSG &amp; MLM</a:t>
            </a: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Arrow: Down 8">
            <a:extLst>
              <a:ext uri="{FF2B5EF4-FFF2-40B4-BE49-F238E27FC236}">
                <a16:creationId xmlns:a16="http://schemas.microsoft.com/office/drawing/2014/main" id="{D2A4ACA5-1DB6-478B-A68D-0598BCDED7D7}"/>
              </a:ext>
            </a:extLst>
          </p:cNvPr>
          <p:cNvSpPr/>
          <p:nvPr/>
        </p:nvSpPr>
        <p:spPr>
          <a:xfrm>
            <a:off x="7912815" y="2857673"/>
            <a:ext cx="92464" cy="395167"/>
          </a:xfrm>
          <a:custGeom>
            <a:avLst>
              <a:gd name="f0" fmla="val 19073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+- 21600 0 f20"/>
              <a:gd name="f28" fmla="*/ 0 f21 1"/>
              <a:gd name="f29" fmla="*/ 21600 f21 1"/>
              <a:gd name="f30" fmla="*/ f19 f12 1"/>
              <a:gd name="f31" fmla="*/ f20 f13 1"/>
              <a:gd name="f32" fmla="+- f24 0 f3"/>
              <a:gd name="f33" fmla="+- f25 0 f3"/>
              <a:gd name="f34" fmla="*/ f27 f19 1"/>
              <a:gd name="f35" fmla="*/ f28 1 f21"/>
              <a:gd name="f36" fmla="*/ f29 1 f21"/>
              <a:gd name="f37" fmla="*/ f26 f12 1"/>
              <a:gd name="f38" fmla="*/ f34 1 10800"/>
              <a:gd name="f39" fmla="*/ f35 f13 1"/>
              <a:gd name="f40" fmla="*/ f35 f12 1"/>
              <a:gd name="f41" fmla="*/ f36 f12 1"/>
              <a:gd name="f42" fmla="+- f20 f38 0"/>
              <a:gd name="f43" fmla="*/ f42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39" r="f37" b="f43"/>
            <a:pathLst>
              <a:path w="21600" h="21600">
                <a:moveTo>
                  <a:pt x="f19" y="f7"/>
                </a:moveTo>
                <a:lnTo>
                  <a:pt x="f19" y="f20"/>
                </a:lnTo>
                <a:lnTo>
                  <a:pt x="f7" y="f20"/>
                </a:lnTo>
                <a:lnTo>
                  <a:pt x="f9" y="f8"/>
                </a:lnTo>
                <a:lnTo>
                  <a:pt x="f8" y="f20"/>
                </a:lnTo>
                <a:lnTo>
                  <a:pt x="f26" y="f20"/>
                </a:lnTo>
                <a:lnTo>
                  <a:pt x="f26" y="f7"/>
                </a:lnTo>
                <a:close/>
              </a:path>
            </a:pathLst>
          </a:custGeom>
          <a:solidFill>
            <a:srgbClr val="00000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A29B245A-9823-4B82-8A8B-517185AC0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902" y="4031854"/>
            <a:ext cx="5174754" cy="56197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Arrow: Down 11">
            <a:extLst>
              <a:ext uri="{FF2B5EF4-FFF2-40B4-BE49-F238E27FC236}">
                <a16:creationId xmlns:a16="http://schemas.microsoft.com/office/drawing/2014/main" id="{C5F095C3-3C9D-4326-9BA4-5AD54843BEC7}"/>
              </a:ext>
            </a:extLst>
          </p:cNvPr>
          <p:cNvSpPr/>
          <p:nvPr/>
        </p:nvSpPr>
        <p:spPr>
          <a:xfrm>
            <a:off x="7912815" y="3697650"/>
            <a:ext cx="83905" cy="328050"/>
          </a:xfrm>
          <a:custGeom>
            <a:avLst>
              <a:gd name="f0" fmla="val 18838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+- 21600 0 f20"/>
              <a:gd name="f28" fmla="*/ 0 f21 1"/>
              <a:gd name="f29" fmla="*/ 21600 f21 1"/>
              <a:gd name="f30" fmla="*/ f19 f12 1"/>
              <a:gd name="f31" fmla="*/ f20 f13 1"/>
              <a:gd name="f32" fmla="+- f24 0 f3"/>
              <a:gd name="f33" fmla="+- f25 0 f3"/>
              <a:gd name="f34" fmla="*/ f27 f19 1"/>
              <a:gd name="f35" fmla="*/ f28 1 f21"/>
              <a:gd name="f36" fmla="*/ f29 1 f21"/>
              <a:gd name="f37" fmla="*/ f26 f12 1"/>
              <a:gd name="f38" fmla="*/ f34 1 10800"/>
              <a:gd name="f39" fmla="*/ f35 f13 1"/>
              <a:gd name="f40" fmla="*/ f35 f12 1"/>
              <a:gd name="f41" fmla="*/ f36 f12 1"/>
              <a:gd name="f42" fmla="+- f20 f38 0"/>
              <a:gd name="f43" fmla="*/ f42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39" r="f37" b="f43"/>
            <a:pathLst>
              <a:path w="21600" h="21600">
                <a:moveTo>
                  <a:pt x="f19" y="f7"/>
                </a:moveTo>
                <a:lnTo>
                  <a:pt x="f19" y="f20"/>
                </a:lnTo>
                <a:lnTo>
                  <a:pt x="f7" y="f20"/>
                </a:lnTo>
                <a:lnTo>
                  <a:pt x="f9" y="f8"/>
                </a:lnTo>
                <a:lnTo>
                  <a:pt x="f8" y="f20"/>
                </a:lnTo>
                <a:lnTo>
                  <a:pt x="f26" y="f20"/>
                </a:lnTo>
                <a:lnTo>
                  <a:pt x="f26" y="f7"/>
                </a:lnTo>
                <a:close/>
              </a:path>
            </a:pathLst>
          </a:custGeom>
          <a:solidFill>
            <a:srgbClr val="00000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Rectangle: Rounded Corners 13">
            <a:extLst>
              <a:ext uri="{FF2B5EF4-FFF2-40B4-BE49-F238E27FC236}">
                <a16:creationId xmlns:a16="http://schemas.microsoft.com/office/drawing/2014/main" id="{FEB469D6-6022-4E96-ADA2-248DE8D4A539}"/>
              </a:ext>
            </a:extLst>
          </p:cNvPr>
          <p:cNvSpPr/>
          <p:nvPr/>
        </p:nvSpPr>
        <p:spPr>
          <a:xfrm>
            <a:off x="5428180" y="4849931"/>
            <a:ext cx="5174754" cy="39516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48235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Transformer</a:t>
            </a: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11" name="Picture 14">
            <a:extLst>
              <a:ext uri="{FF2B5EF4-FFF2-40B4-BE49-F238E27FC236}">
                <a16:creationId xmlns:a16="http://schemas.microsoft.com/office/drawing/2014/main" id="{F94F66AB-127E-4105-A6D1-91F20CD9D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506" y="5430429"/>
            <a:ext cx="5530702" cy="56197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Arrow: Down 16">
            <a:extLst>
              <a:ext uri="{FF2B5EF4-FFF2-40B4-BE49-F238E27FC236}">
                <a16:creationId xmlns:a16="http://schemas.microsoft.com/office/drawing/2014/main" id="{7F30BECA-264B-4672-9C6F-9C0F0B45A162}"/>
              </a:ext>
            </a:extLst>
          </p:cNvPr>
          <p:cNvSpPr/>
          <p:nvPr/>
        </p:nvSpPr>
        <p:spPr>
          <a:xfrm>
            <a:off x="7904256" y="4523161"/>
            <a:ext cx="92464" cy="328050"/>
          </a:xfrm>
          <a:custGeom>
            <a:avLst>
              <a:gd name="f0" fmla="val 18556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+- 21600 0 f20"/>
              <a:gd name="f28" fmla="*/ 0 f21 1"/>
              <a:gd name="f29" fmla="*/ 21600 f21 1"/>
              <a:gd name="f30" fmla="*/ f19 f12 1"/>
              <a:gd name="f31" fmla="*/ f20 f13 1"/>
              <a:gd name="f32" fmla="+- f24 0 f3"/>
              <a:gd name="f33" fmla="+- f25 0 f3"/>
              <a:gd name="f34" fmla="*/ f27 f19 1"/>
              <a:gd name="f35" fmla="*/ f28 1 f21"/>
              <a:gd name="f36" fmla="*/ f29 1 f21"/>
              <a:gd name="f37" fmla="*/ f26 f12 1"/>
              <a:gd name="f38" fmla="*/ f34 1 10800"/>
              <a:gd name="f39" fmla="*/ f35 f13 1"/>
              <a:gd name="f40" fmla="*/ f35 f12 1"/>
              <a:gd name="f41" fmla="*/ f36 f12 1"/>
              <a:gd name="f42" fmla="+- f20 f38 0"/>
              <a:gd name="f43" fmla="*/ f42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39" r="f37" b="f43"/>
            <a:pathLst>
              <a:path w="21600" h="21600">
                <a:moveTo>
                  <a:pt x="f19" y="f7"/>
                </a:moveTo>
                <a:lnTo>
                  <a:pt x="f19" y="f20"/>
                </a:lnTo>
                <a:lnTo>
                  <a:pt x="f7" y="f20"/>
                </a:lnTo>
                <a:lnTo>
                  <a:pt x="f9" y="f8"/>
                </a:lnTo>
                <a:lnTo>
                  <a:pt x="f8" y="f20"/>
                </a:lnTo>
                <a:lnTo>
                  <a:pt x="f26" y="f20"/>
                </a:lnTo>
                <a:lnTo>
                  <a:pt x="f26" y="f7"/>
                </a:lnTo>
                <a:close/>
              </a:path>
            </a:pathLst>
          </a:custGeom>
          <a:solidFill>
            <a:srgbClr val="00000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13" name="Picture 17">
            <a:extLst>
              <a:ext uri="{FF2B5EF4-FFF2-40B4-BE49-F238E27FC236}">
                <a16:creationId xmlns:a16="http://schemas.microsoft.com/office/drawing/2014/main" id="{E84422F9-A308-4E64-961A-26F9F9AC24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7902" y="5992401"/>
            <a:ext cx="5193590" cy="5715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TextBox 18">
            <a:extLst>
              <a:ext uri="{FF2B5EF4-FFF2-40B4-BE49-F238E27FC236}">
                <a16:creationId xmlns:a16="http://schemas.microsoft.com/office/drawing/2014/main" id="{52BCDDB8-B2CC-4BB6-A760-F1CE62CC23D2}"/>
              </a:ext>
            </a:extLst>
          </p:cNvPr>
          <p:cNvSpPr txBox="1"/>
          <p:nvPr/>
        </p:nvSpPr>
        <p:spPr>
          <a:xfrm>
            <a:off x="10921218" y="2434974"/>
            <a:ext cx="777624" cy="3970315"/>
          </a:xfrm>
          <a:prstGeom prst="rect">
            <a:avLst/>
          </a:prstGeom>
          <a:solidFill>
            <a:srgbClr val="9DC3E6"/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G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U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</a:t>
            </a:r>
            <a:endParaRPr lang="en-IE" sz="3600" b="0" i="1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3E7E-3297-485C-AB4D-7C61886AE4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7406" y="891475"/>
            <a:ext cx="8761415" cy="706968"/>
          </a:xfrm>
        </p:spPr>
        <p:txBody>
          <a:bodyPr/>
          <a:lstStyle/>
          <a:p>
            <a:pPr lvl="0"/>
            <a:r>
              <a:rPr lang="en-US" sz="2800" b="1"/>
              <a:t>Fine-tuning PEGASUS</a:t>
            </a:r>
            <a:endParaRPr lang="en-IE" sz="2800" b="1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A738E73-2B58-4C9A-96E9-1E957B26CF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7406" y="2690164"/>
            <a:ext cx="5598596" cy="3674031"/>
          </a:xfrm>
        </p:spPr>
        <p:txBody>
          <a:bodyPr anchor="t">
            <a:normAutofit/>
          </a:bodyPr>
          <a:lstStyle/>
          <a:p>
            <a:pPr marL="342900" lvl="0" indent="-342900">
              <a:buChar char=""/>
            </a:pPr>
            <a:r>
              <a:rPr lang="en-US" sz="1800">
                <a:solidFill>
                  <a:srgbClr val="404040"/>
                </a:solidFill>
              </a:rPr>
              <a:t>PEGASUS model needs to be further </a:t>
            </a:r>
            <a:r>
              <a:rPr lang="en-US" sz="1800" b="1">
                <a:solidFill>
                  <a:srgbClr val="404040"/>
                </a:solidFill>
              </a:rPr>
              <a:t>fine-tuned (trained) with the downstream labelled </a:t>
            </a:r>
            <a:r>
              <a:rPr lang="en-US" sz="1800">
                <a:solidFill>
                  <a:srgbClr val="404040"/>
                </a:solidFill>
              </a:rPr>
              <a:t>datasets – data from the actual application.</a:t>
            </a:r>
          </a:p>
          <a:p>
            <a:pPr marL="342900" lvl="0" indent="-342900">
              <a:buChar char=""/>
            </a:pPr>
            <a:r>
              <a:rPr lang="en-US" sz="1800">
                <a:solidFill>
                  <a:srgbClr val="404040"/>
                </a:solidFill>
              </a:rPr>
              <a:t>It produces </a:t>
            </a:r>
            <a:r>
              <a:rPr lang="en-US" sz="1800" b="1">
                <a:solidFill>
                  <a:srgbClr val="404040"/>
                </a:solidFill>
              </a:rPr>
              <a:t>state-of-the-art</a:t>
            </a:r>
            <a:r>
              <a:rPr lang="en-US" sz="1800">
                <a:solidFill>
                  <a:srgbClr val="404040"/>
                </a:solidFill>
              </a:rPr>
              <a:t> results with as few as </a:t>
            </a:r>
            <a:r>
              <a:rPr lang="en-US" sz="1800" b="1">
                <a:solidFill>
                  <a:srgbClr val="404040"/>
                </a:solidFill>
              </a:rPr>
              <a:t>1000 examples</a:t>
            </a:r>
            <a:r>
              <a:rPr lang="en-US" sz="1800">
                <a:solidFill>
                  <a:srgbClr val="404040"/>
                </a:solidFill>
              </a:rPr>
              <a:t>. And the accuracy improves as we increase the number of examples.</a:t>
            </a:r>
          </a:p>
          <a:p>
            <a:pPr marL="342900" lvl="0" indent="-342900">
              <a:buChar char=""/>
            </a:pPr>
            <a:r>
              <a:rPr lang="en-US" sz="1800">
                <a:solidFill>
                  <a:srgbClr val="404040"/>
                </a:solidFill>
              </a:rPr>
              <a:t>Train PEGASUS with </a:t>
            </a:r>
            <a:r>
              <a:rPr lang="en-US" sz="1800" b="1">
                <a:solidFill>
                  <a:srgbClr val="404040"/>
                </a:solidFill>
              </a:rPr>
              <a:t>Text</a:t>
            </a:r>
            <a:r>
              <a:rPr lang="en-US" sz="1800">
                <a:solidFill>
                  <a:srgbClr val="404040"/>
                </a:solidFill>
              </a:rPr>
              <a:t> and corresponding </a:t>
            </a:r>
            <a:r>
              <a:rPr lang="en-US" sz="1800" b="1">
                <a:solidFill>
                  <a:srgbClr val="404040"/>
                </a:solidFill>
              </a:rPr>
              <a:t>Summaries</a:t>
            </a:r>
            <a:endParaRPr lang="en-US" sz="1800">
              <a:solidFill>
                <a:srgbClr val="404040"/>
              </a:solidFill>
            </a:endParaRPr>
          </a:p>
          <a:p>
            <a:pPr marL="342900" lvl="0" indent="-342900">
              <a:buChar char=""/>
            </a:pPr>
            <a:endParaRPr lang="en-US" sz="1800">
              <a:solidFill>
                <a:srgbClr val="404040"/>
              </a:solidFill>
            </a:endParaRPr>
          </a:p>
          <a:p>
            <a:pPr marL="342900" lvl="0" indent="-342900">
              <a:buChar char=""/>
            </a:pPr>
            <a:endParaRPr lang="en-US" sz="1800">
              <a:solidFill>
                <a:srgbClr val="404040"/>
              </a:solidFill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6DBACA8E-9835-4821-9BEA-CD50E05B5269}"/>
              </a:ext>
            </a:extLst>
          </p:cNvPr>
          <p:cNvSpPr txBox="1"/>
          <p:nvPr/>
        </p:nvSpPr>
        <p:spPr>
          <a:xfrm>
            <a:off x="6195316" y="2499631"/>
            <a:ext cx="1849346" cy="1569659"/>
          </a:xfrm>
          <a:prstGeom prst="rect">
            <a:avLst/>
          </a:prstGeom>
          <a:solidFill>
            <a:srgbClr val="9DC3E6"/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1" i="1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1" i="1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PEGASUS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1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(Weights)</a:t>
            </a:r>
            <a:endParaRPr lang="en-US" sz="2000" b="1" i="1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1" i="1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400" b="1" i="1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78CD5B2E-57C8-4447-B996-8FAA42F56FEC}"/>
              </a:ext>
            </a:extLst>
          </p:cNvPr>
          <p:cNvSpPr txBox="1"/>
          <p:nvPr/>
        </p:nvSpPr>
        <p:spPr>
          <a:xfrm>
            <a:off x="6195316" y="4314587"/>
            <a:ext cx="1849346" cy="923333"/>
          </a:xfrm>
          <a:prstGeom prst="rect">
            <a:avLst/>
          </a:prstGeom>
          <a:solidFill>
            <a:srgbClr val="F4B183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Labelled data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( X, y 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( Text, Summary)</a:t>
            </a:r>
          </a:p>
        </p:txBody>
      </p:sp>
      <p:sp>
        <p:nvSpPr>
          <p:cNvPr id="6" name="Arrow: Right 10">
            <a:extLst>
              <a:ext uri="{FF2B5EF4-FFF2-40B4-BE49-F238E27FC236}">
                <a16:creationId xmlns:a16="http://schemas.microsoft.com/office/drawing/2014/main" id="{E66D9B5E-B9F6-4EB1-AD3C-D8B2B869E9B3}"/>
              </a:ext>
            </a:extLst>
          </p:cNvPr>
          <p:cNvSpPr/>
          <p:nvPr/>
        </p:nvSpPr>
        <p:spPr>
          <a:xfrm>
            <a:off x="8044662" y="4724320"/>
            <a:ext cx="1094070" cy="128893"/>
          </a:xfrm>
          <a:custGeom>
            <a:avLst>
              <a:gd name="f0" fmla="val 20328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00000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Arrow: Right 10">
            <a:extLst>
              <a:ext uri="{FF2B5EF4-FFF2-40B4-BE49-F238E27FC236}">
                <a16:creationId xmlns:a16="http://schemas.microsoft.com/office/drawing/2014/main" id="{E6F18501-24E6-4A08-8E04-4937AD6353BB}"/>
              </a:ext>
            </a:extLst>
          </p:cNvPr>
          <p:cNvSpPr/>
          <p:nvPr/>
        </p:nvSpPr>
        <p:spPr>
          <a:xfrm>
            <a:off x="8044662" y="3066120"/>
            <a:ext cx="1094070" cy="128893"/>
          </a:xfrm>
          <a:custGeom>
            <a:avLst>
              <a:gd name="f0" fmla="val 20328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00000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CA1C6533-4ACA-4404-9F6E-DBFF974C8A7C}"/>
              </a:ext>
            </a:extLst>
          </p:cNvPr>
          <p:cNvSpPr/>
          <p:nvPr/>
        </p:nvSpPr>
        <p:spPr>
          <a:xfrm>
            <a:off x="9150035" y="2499631"/>
            <a:ext cx="2161815" cy="2738289"/>
          </a:xfrm>
          <a:prstGeom prst="rect">
            <a:avLst/>
          </a:prstGeom>
          <a:solidFill>
            <a:srgbClr val="70AD4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TEXT SUMMARIZATION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MODEL</a:t>
            </a:r>
            <a:endParaRPr lang="en-IE" sz="18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ECCB-110F-4AF9-9925-3456594953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8641" y="980264"/>
            <a:ext cx="8761415" cy="706968"/>
          </a:xfrm>
        </p:spPr>
        <p:txBody>
          <a:bodyPr/>
          <a:lstStyle/>
          <a:p>
            <a:pPr lvl="0"/>
            <a:r>
              <a:rPr lang="en-US" sz="2800" b="1"/>
              <a:t>Results – WikiHow data</a:t>
            </a:r>
            <a:endParaRPr lang="en-IE" sz="2800" b="1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6E4CA10-DB2D-45DD-ADF3-2823C7627B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0416" y="2381938"/>
            <a:ext cx="5598596" cy="4090778"/>
          </a:xfrm>
        </p:spPr>
        <p:txBody>
          <a:bodyPr anchor="t">
            <a:normAutofit/>
          </a:bodyPr>
          <a:lstStyle/>
          <a:p>
            <a:pPr lvl="0"/>
            <a:endParaRPr lang="en-US" sz="1800">
              <a:solidFill>
                <a:srgbClr val="404040"/>
              </a:solidFill>
            </a:endParaRPr>
          </a:p>
          <a:p>
            <a:pPr marL="342900" lvl="0" indent="-342900">
              <a:buChar char=""/>
            </a:pPr>
            <a:endParaRPr lang="en-US" sz="1800">
              <a:solidFill>
                <a:srgbClr val="40404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AF7DD-6DFA-4DE6-BC50-B50BBBBE46EB}"/>
              </a:ext>
            </a:extLst>
          </p:cNvPr>
          <p:cNvSpPr txBox="1"/>
          <p:nvPr/>
        </p:nvSpPr>
        <p:spPr>
          <a:xfrm>
            <a:off x="452472" y="2270592"/>
            <a:ext cx="11516922" cy="420212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B31166"/>
                </a:solidFill>
                <a:uFillTx/>
                <a:latin typeface="Century Gothic"/>
              </a:rPr>
              <a:t>Abstractive Text Summarization Results: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B31166"/>
              </a:solidFill>
              <a:uFillTx/>
              <a:latin typeface="Century Gothic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0B68D40-EEA8-44DC-996F-1324D1EB2B4F}"/>
              </a:ext>
            </a:extLst>
          </p:cNvPr>
          <p:cNvSpPr txBox="1"/>
          <p:nvPr/>
        </p:nvSpPr>
        <p:spPr>
          <a:xfrm>
            <a:off x="450552" y="2270592"/>
            <a:ext cx="11516922" cy="420212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B31166"/>
                </a:solidFill>
                <a:uFillTx/>
                <a:latin typeface="Century Gothic"/>
              </a:rPr>
              <a:t>Abstractive Text Summarization Results: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B31166"/>
              </a:solidFill>
              <a:uFillTx/>
              <a:latin typeface="Century Gothic"/>
            </a:endParaRP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E2CEB12F-BF42-4272-83CF-4301EAF53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32" y="2887711"/>
            <a:ext cx="8921398" cy="10112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201A4528-8033-4E04-86C5-5809B644C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05" y="4088200"/>
            <a:ext cx="11514069" cy="10112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13">
            <a:extLst>
              <a:ext uri="{FF2B5EF4-FFF2-40B4-BE49-F238E27FC236}">
                <a16:creationId xmlns:a16="http://schemas.microsoft.com/office/drawing/2014/main" id="{868BECF9-F3BD-44B6-B853-94AED6942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04" y="5341367"/>
            <a:ext cx="11514069" cy="98382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9FAC-F65C-48D8-B1E4-26A78039D6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0552" y="953124"/>
            <a:ext cx="8761415" cy="706968"/>
          </a:xfrm>
        </p:spPr>
        <p:txBody>
          <a:bodyPr/>
          <a:lstStyle/>
          <a:p>
            <a:pPr lvl="0"/>
            <a:r>
              <a:rPr lang="en-US" sz="2800" b="1"/>
              <a:t>Results – WikiHow data</a:t>
            </a:r>
            <a:endParaRPr lang="en-IE" sz="2800" b="1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16ED515-EBE6-4D23-B737-31063F07EB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0416" y="2381938"/>
            <a:ext cx="5598596" cy="4090778"/>
          </a:xfrm>
        </p:spPr>
        <p:txBody>
          <a:bodyPr anchor="t">
            <a:normAutofit/>
          </a:bodyPr>
          <a:lstStyle/>
          <a:p>
            <a:pPr lvl="0"/>
            <a:endParaRPr lang="en-US" sz="1800">
              <a:solidFill>
                <a:srgbClr val="404040"/>
              </a:solidFill>
            </a:endParaRPr>
          </a:p>
          <a:p>
            <a:pPr marL="342900" lvl="0" indent="-342900">
              <a:buChar char=""/>
            </a:pPr>
            <a:endParaRPr lang="en-US" sz="1800">
              <a:solidFill>
                <a:srgbClr val="40404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54E1F-3A11-434F-9523-217B94195CD4}"/>
              </a:ext>
            </a:extLst>
          </p:cNvPr>
          <p:cNvSpPr txBox="1"/>
          <p:nvPr/>
        </p:nvSpPr>
        <p:spPr>
          <a:xfrm>
            <a:off x="452472" y="2270592"/>
            <a:ext cx="11516922" cy="420212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B31166"/>
                </a:solidFill>
                <a:uFillTx/>
                <a:latin typeface="Century Gothic"/>
              </a:rPr>
              <a:t>Abstractive Text Summarization Results: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B31166"/>
              </a:solidFill>
              <a:uFillTx/>
              <a:latin typeface="Century Gothic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F58EF17-BAA1-4A02-9F87-27E139BBD094}"/>
              </a:ext>
            </a:extLst>
          </p:cNvPr>
          <p:cNvSpPr txBox="1"/>
          <p:nvPr/>
        </p:nvSpPr>
        <p:spPr>
          <a:xfrm>
            <a:off x="450552" y="2270592"/>
            <a:ext cx="11516922" cy="420212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B31166"/>
                </a:solidFill>
                <a:uFillTx/>
                <a:latin typeface="Century Gothic"/>
              </a:rPr>
              <a:t>Abstractive Text Summarization Results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B31166"/>
              </a:solidFill>
              <a:uFillTx/>
              <a:latin typeface="Century Gothic"/>
            </a:endParaRPr>
          </a:p>
          <a:p>
            <a:pPr marL="342900" marR="0" lvl="0" indent="-342900" algn="l" defTabSz="4572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/>
              <a:buChar char="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404040"/>
                </a:solidFill>
                <a:uFillTx/>
                <a:latin typeface="Century Gothic"/>
              </a:rPr>
              <a:t>The machine generated summary matches the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404040"/>
                </a:solidFill>
                <a:uFillTx/>
                <a:latin typeface="Century Gothic"/>
              </a:rPr>
              <a:t>      Gold or the reference summary as we increase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404040"/>
                </a:solidFill>
                <a:uFillTx/>
                <a:latin typeface="Century Gothic"/>
              </a:rPr>
              <a:t>      the number of examples in the fine-tuning data.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B31166"/>
              </a:solidFill>
              <a:uFillTx/>
              <a:latin typeface="Century Gothic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B31166"/>
              </a:solidFill>
              <a:uFillTx/>
              <a:latin typeface="Century Gothic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72E12695-CBA1-4B02-A89B-BE130A4F4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362" y="2476076"/>
            <a:ext cx="4639757" cy="328773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EDE19-22CB-472F-8725-5EA872D5D7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0552" y="1039974"/>
            <a:ext cx="8761415" cy="706968"/>
          </a:xfrm>
        </p:spPr>
        <p:txBody>
          <a:bodyPr/>
          <a:lstStyle/>
          <a:p>
            <a:pPr lvl="0"/>
            <a:r>
              <a:rPr lang="en-US" sz="2800" b="1"/>
              <a:t>Results – Amazon review data</a:t>
            </a:r>
            <a:endParaRPr lang="en-IE" sz="2800" b="1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B56DE4A3-9C6E-4AD5-A1BD-A658D1DB9B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0416" y="2381938"/>
            <a:ext cx="5598596" cy="4090778"/>
          </a:xfrm>
        </p:spPr>
        <p:txBody>
          <a:bodyPr anchor="t">
            <a:normAutofit/>
          </a:bodyPr>
          <a:lstStyle/>
          <a:p>
            <a:pPr lvl="0"/>
            <a:endParaRPr lang="en-US" sz="1800">
              <a:solidFill>
                <a:srgbClr val="404040"/>
              </a:solidFill>
            </a:endParaRPr>
          </a:p>
          <a:p>
            <a:pPr marL="342900" lvl="0" indent="-342900">
              <a:buChar char=""/>
            </a:pPr>
            <a:endParaRPr lang="en-US" sz="1800">
              <a:solidFill>
                <a:srgbClr val="40404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C7C6F-28BC-41A8-868C-14DC42498562}"/>
              </a:ext>
            </a:extLst>
          </p:cNvPr>
          <p:cNvSpPr txBox="1"/>
          <p:nvPr/>
        </p:nvSpPr>
        <p:spPr>
          <a:xfrm>
            <a:off x="452472" y="2270592"/>
            <a:ext cx="11516922" cy="420212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B31166"/>
                </a:solidFill>
                <a:uFillTx/>
                <a:latin typeface="Century Gothic"/>
              </a:rPr>
              <a:t>Abstractive Text Summarization Results: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B31166"/>
              </a:solidFill>
              <a:uFillTx/>
              <a:latin typeface="Century Gothic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CBC2D1F-366A-41F4-8F42-42FEC346B70A}"/>
              </a:ext>
            </a:extLst>
          </p:cNvPr>
          <p:cNvSpPr txBox="1"/>
          <p:nvPr/>
        </p:nvSpPr>
        <p:spPr>
          <a:xfrm>
            <a:off x="450552" y="2270592"/>
            <a:ext cx="11516922" cy="44178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B31166"/>
              </a:solidFill>
              <a:uFillTx/>
              <a:latin typeface="Century Gothic"/>
            </a:endParaRPr>
          </a:p>
          <a:p>
            <a:pPr marL="0" marR="0" lvl="0" indent="0" algn="l" defTabSz="4572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B31166"/>
              </a:solidFill>
              <a:uFillTx/>
              <a:latin typeface="Century Gothic"/>
            </a:endParaRPr>
          </a:p>
          <a:p>
            <a:pPr marL="0" marR="0" lvl="0" indent="0" algn="l" defTabSz="4572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 dirty="0">
              <a:solidFill>
                <a:srgbClr val="B31166"/>
              </a:solidFill>
              <a:uFillTx/>
              <a:latin typeface="Century Gothic"/>
            </a:endParaRPr>
          </a:p>
          <a:p>
            <a:pPr marL="0" marR="0" lvl="0" indent="0" algn="l" defTabSz="4572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B31166"/>
              </a:solidFill>
              <a:uFillTx/>
              <a:latin typeface="Century Gothic"/>
            </a:endParaRPr>
          </a:p>
          <a:p>
            <a:pPr marL="0" marR="0" lvl="0" indent="0" algn="l" defTabSz="4572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 dirty="0">
              <a:solidFill>
                <a:srgbClr val="B31166"/>
              </a:solidFill>
              <a:uFillTx/>
              <a:latin typeface="Century Gothic"/>
            </a:endParaRPr>
          </a:p>
          <a:p>
            <a:pPr marL="0" marR="0" lvl="0" indent="0" algn="l" defTabSz="4572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B31166"/>
              </a:solidFill>
              <a:uFillTx/>
              <a:latin typeface="Century Gothic"/>
            </a:endParaRPr>
          </a:p>
          <a:p>
            <a:pPr marL="0" marR="0" lvl="0" indent="0" algn="l" defTabSz="4572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 dirty="0">
              <a:solidFill>
                <a:srgbClr val="B31166"/>
              </a:solidFill>
              <a:uFillTx/>
              <a:latin typeface="Century Gothic"/>
            </a:endParaRPr>
          </a:p>
          <a:p>
            <a:pPr marL="0" marR="0" lvl="0" indent="0" algn="l" defTabSz="4572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B31166"/>
              </a:solidFill>
              <a:uFillTx/>
              <a:latin typeface="Century Gothic"/>
            </a:endParaRPr>
          </a:p>
          <a:p>
            <a:pPr marL="0" marR="0" lvl="0" indent="0" algn="l" defTabSz="4572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 dirty="0">
              <a:solidFill>
                <a:srgbClr val="B31166"/>
              </a:solidFill>
              <a:uFillTx/>
              <a:latin typeface="Century Gothic"/>
            </a:endParaRPr>
          </a:p>
          <a:p>
            <a:pPr marL="0" marR="0" lvl="0" indent="0" algn="l" defTabSz="4572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 dirty="0">
              <a:solidFill>
                <a:srgbClr val="B31166"/>
              </a:solidFill>
              <a:uFillTx/>
              <a:latin typeface="Century Gothic"/>
            </a:endParaRPr>
          </a:p>
          <a:p>
            <a:pPr marL="0" marR="0" lvl="0" indent="0" algn="l" defTabSz="4572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 dirty="0">
              <a:solidFill>
                <a:srgbClr val="B31166"/>
              </a:solidFill>
              <a:uFillTx/>
              <a:latin typeface="Century Gothic"/>
            </a:endParaRPr>
          </a:p>
          <a:p>
            <a:pPr marL="342900" marR="0" lvl="0" indent="-342900" algn="l" defTabSz="4572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/>
              <a:buChar char="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0" cap="none" spc="0" baseline="0" dirty="0">
                <a:solidFill>
                  <a:srgbClr val="404040"/>
                </a:solidFill>
                <a:uFillTx/>
                <a:latin typeface="Century Gothic"/>
              </a:rPr>
              <a:t>Though the actual summary and the summary generated by our model do not match in terms of words, both are conveying the same meaning</a:t>
            </a:r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2FF39D89-77C7-4968-9F4F-C45DE57F4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41" y="2698440"/>
            <a:ext cx="10133607" cy="10207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385F9300-FAD0-4D43-A92A-D1D99F774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42" y="3904926"/>
            <a:ext cx="10133606" cy="10207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13">
            <a:extLst>
              <a:ext uri="{FF2B5EF4-FFF2-40B4-BE49-F238E27FC236}">
                <a16:creationId xmlns:a16="http://schemas.microsoft.com/office/drawing/2014/main" id="{B4EDF7BB-9581-437E-8852-5901AB519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42" y="5037072"/>
            <a:ext cx="10133606" cy="115824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on Boardro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3377</TotalTime>
  <Words>454</Words>
  <Application>Microsoft Office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 Boardroom</vt:lpstr>
      <vt:lpstr>PowerPoint Presentation</vt:lpstr>
      <vt:lpstr>Table of contents</vt:lpstr>
      <vt:lpstr>What is Text Summarization?</vt:lpstr>
      <vt:lpstr>Motivation and Problem Statement</vt:lpstr>
      <vt:lpstr>PowerPoint Presentation</vt:lpstr>
      <vt:lpstr>Fine-tuning PEGASUS</vt:lpstr>
      <vt:lpstr>Results – WikiHow data</vt:lpstr>
      <vt:lpstr>Results – WikiHow data</vt:lpstr>
      <vt:lpstr>Results – Amazon review data</vt:lpstr>
      <vt:lpstr>Limitations and 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 Mahadevaswamy</dc:creator>
  <cp:lastModifiedBy>Manu</cp:lastModifiedBy>
  <cp:revision>49</cp:revision>
  <dcterms:created xsi:type="dcterms:W3CDTF">2020-04-11T12:02:59Z</dcterms:created>
  <dcterms:modified xsi:type="dcterms:W3CDTF">2020-09-01T20:08:03Z</dcterms:modified>
</cp:coreProperties>
</file>