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e3ff1ae9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6e3ff1ae9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e3ff1ae9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e3ff1ae9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6f091607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6f091607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f091607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f091607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e3ff1ae9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e3ff1ae9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e3ff1ae9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e3ff1ae9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e3ff1ae9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e3ff1ae9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7c6c70a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7c6c70a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e3ff1ae9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e3ff1ae9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e3ff1ae9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6e3ff1ae9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e3ff1ae9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e3ff1ae9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e3ff1ae9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e3ff1ae9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40675"/>
            <a:ext cx="5017500" cy="291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7500"/>
              <a:t>Salud</a:t>
            </a:r>
            <a:endParaRPr b="1" sz="7500"/>
          </a:p>
          <a:p>
            <a:pPr indent="0" lvl="0" marL="0" rtl="0" algn="l">
              <a:spcBef>
                <a:spcPts val="0"/>
              </a:spcBef>
              <a:spcAft>
                <a:spcPts val="0"/>
              </a:spcAft>
              <a:buNone/>
            </a:pPr>
            <a:r>
              <a:rPr b="1" lang="es" sz="7500"/>
              <a:t>Mental</a:t>
            </a:r>
            <a:endParaRPr b="1" sz="7500"/>
          </a:p>
        </p:txBody>
      </p:sp>
      <p:sp>
        <p:nvSpPr>
          <p:cNvPr id="135" name="Google Shape;135;p13"/>
          <p:cNvSpPr txBox="1"/>
          <p:nvPr/>
        </p:nvSpPr>
        <p:spPr>
          <a:xfrm>
            <a:off x="3537150" y="3770000"/>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Estudiantes: Manuel Melchor y Luciana Vazquez</a:t>
            </a:r>
            <a:endParaRPr sz="21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previo</a:t>
            </a:r>
            <a:endParaRPr b="1">
              <a:solidFill>
                <a:schemeClr val="lt2"/>
              </a:solidFill>
            </a:endParaRPr>
          </a:p>
        </p:txBody>
      </p:sp>
      <p:sp>
        <p:nvSpPr>
          <p:cNvPr id="214" name="Google Shape;214;p22"/>
          <p:cNvSpPr txBox="1"/>
          <p:nvPr>
            <p:ph idx="1" type="body"/>
          </p:nvPr>
        </p:nvSpPr>
        <p:spPr>
          <a:xfrm>
            <a:off x="1297500" y="1567550"/>
            <a:ext cx="4212900" cy="29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t>¿Se cuenta con ayuda por parte del empleador?</a:t>
            </a:r>
            <a:endParaRPr b="1" sz="1800"/>
          </a:p>
          <a:p>
            <a:pPr indent="0" lvl="0" marL="0" rtl="0" algn="l">
              <a:spcBef>
                <a:spcPts val="1200"/>
              </a:spcBef>
              <a:spcAft>
                <a:spcPts val="0"/>
              </a:spcAft>
              <a:buNone/>
            </a:pPr>
            <a:r>
              <a:rPr lang="es"/>
              <a:t>Del resultado anterior, ahora queremos saber si las personas con algún padecimiento mental  que interfiere con su trabajo, tienen conocimiento sobre algún programa de ayuda por parte de la empresa.</a:t>
            </a:r>
            <a:endParaRPr/>
          </a:p>
          <a:p>
            <a:pPr indent="0" lvl="0" marL="0" rtl="0" algn="l">
              <a:spcBef>
                <a:spcPts val="1200"/>
              </a:spcBef>
              <a:spcAft>
                <a:spcPts val="1200"/>
              </a:spcAft>
              <a:buNone/>
            </a:pPr>
            <a:r>
              <a:rPr lang="es"/>
              <a:t>Observando la gráfica obtenida, notamos que la mayoría no tiene conocimiento de ningún tipo de programa, y otro dato interesante es el rango de edad, el cual se encuentra de los 25 a los 35 años.</a:t>
            </a:r>
            <a:endParaRPr sz="1000"/>
          </a:p>
        </p:txBody>
      </p:sp>
      <p:pic>
        <p:nvPicPr>
          <p:cNvPr id="215" name="Google Shape;215;p22"/>
          <p:cNvPicPr preferRelativeResize="0"/>
          <p:nvPr/>
        </p:nvPicPr>
        <p:blipFill>
          <a:blip r:embed="rId3">
            <a:alphaModFix/>
          </a:blip>
          <a:stretch>
            <a:fillRect/>
          </a:stretch>
        </p:blipFill>
        <p:spPr>
          <a:xfrm>
            <a:off x="5587950" y="1699825"/>
            <a:ext cx="3328800" cy="2580919"/>
          </a:xfrm>
          <a:prstGeom prst="rect">
            <a:avLst/>
          </a:prstGeom>
          <a:noFill/>
          <a:ln>
            <a:noFill/>
          </a:ln>
        </p:spPr>
      </p:pic>
      <p:sp>
        <p:nvSpPr>
          <p:cNvPr id="216" name="Google Shape;216;p22"/>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previo</a:t>
            </a:r>
            <a:endParaRPr b="1">
              <a:solidFill>
                <a:schemeClr val="lt2"/>
              </a:solidFill>
            </a:endParaRPr>
          </a:p>
        </p:txBody>
      </p:sp>
      <p:sp>
        <p:nvSpPr>
          <p:cNvPr id="222" name="Google Shape;222;p23"/>
          <p:cNvSpPr txBox="1"/>
          <p:nvPr>
            <p:ph idx="1" type="body"/>
          </p:nvPr>
        </p:nvSpPr>
        <p:spPr>
          <a:xfrm>
            <a:off x="1297500" y="1138000"/>
            <a:ext cx="7379700" cy="159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 sz="1800"/>
              <a:t>¿El sector tech tiene relación con los padecimientos mentales?</a:t>
            </a:r>
            <a:endParaRPr b="1" sz="1800"/>
          </a:p>
          <a:p>
            <a:pPr indent="0" lvl="0" marL="0" rtl="0" algn="l">
              <a:spcBef>
                <a:spcPts val="1200"/>
              </a:spcBef>
              <a:spcAft>
                <a:spcPts val="0"/>
              </a:spcAft>
              <a:buNone/>
            </a:pPr>
            <a:r>
              <a:rPr lang="es"/>
              <a:t>Segmentamos el rango obtenido de los análisis anteriores, para saber en qué sector trabajan los encuestados.</a:t>
            </a:r>
            <a:endParaRPr/>
          </a:p>
          <a:p>
            <a:pPr indent="0" lvl="0" marL="0" rtl="0" algn="l">
              <a:spcBef>
                <a:spcPts val="1200"/>
              </a:spcBef>
              <a:spcAft>
                <a:spcPts val="1200"/>
              </a:spcAft>
              <a:buNone/>
            </a:pPr>
            <a:r>
              <a:rPr lang="es"/>
              <a:t>Con esto se puede tener un informe previo, de que las personas que padecen alguna condición mental, la cual interfiere con su trabajo, regularmente se encuentran en el ramo tecnológico y en su mayoría no cuentan con un programa de bienestar para el tratamiento de la salud mental.</a:t>
            </a:r>
            <a:endParaRPr/>
          </a:p>
        </p:txBody>
      </p:sp>
      <p:pic>
        <p:nvPicPr>
          <p:cNvPr id="223" name="Google Shape;223;p23"/>
          <p:cNvPicPr preferRelativeResize="0"/>
          <p:nvPr/>
        </p:nvPicPr>
        <p:blipFill>
          <a:blip r:embed="rId3">
            <a:alphaModFix/>
          </a:blip>
          <a:stretch>
            <a:fillRect/>
          </a:stretch>
        </p:blipFill>
        <p:spPr>
          <a:xfrm>
            <a:off x="2381525" y="2878725"/>
            <a:ext cx="4968650" cy="2177700"/>
          </a:xfrm>
          <a:prstGeom prst="rect">
            <a:avLst/>
          </a:prstGeom>
          <a:noFill/>
          <a:ln>
            <a:noFill/>
          </a:ln>
        </p:spPr>
      </p:pic>
      <p:sp>
        <p:nvSpPr>
          <p:cNvPr id="224" name="Google Shape;224;p23"/>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previo</a:t>
            </a:r>
            <a:endParaRPr b="1">
              <a:solidFill>
                <a:schemeClr val="lt2"/>
              </a:solidFill>
            </a:endParaRPr>
          </a:p>
        </p:txBody>
      </p:sp>
      <p:sp>
        <p:nvSpPr>
          <p:cNvPr id="230" name="Google Shape;230;p24"/>
          <p:cNvSpPr txBox="1"/>
          <p:nvPr>
            <p:ph idx="1" type="body"/>
          </p:nvPr>
        </p:nvSpPr>
        <p:spPr>
          <a:xfrm>
            <a:off x="1297500" y="923225"/>
            <a:ext cx="7379700" cy="15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t>¿Qué país fué el que más </a:t>
            </a:r>
            <a:r>
              <a:rPr b="1" lang="es" sz="1800"/>
              <a:t>participó</a:t>
            </a:r>
            <a:r>
              <a:rPr b="1" lang="es" sz="1800"/>
              <a:t> de la encuesta?</a:t>
            </a:r>
            <a:endParaRPr/>
          </a:p>
          <a:p>
            <a:pPr indent="0" lvl="0" marL="0" rtl="0" algn="l">
              <a:spcBef>
                <a:spcPts val="1200"/>
              </a:spcBef>
              <a:spcAft>
                <a:spcPts val="0"/>
              </a:spcAft>
              <a:buNone/>
            </a:pPr>
            <a:r>
              <a:rPr lang="es"/>
              <a:t>Buscamos  por el país más repetido las personas que fueron tratadas o no por una condición de salud mental.</a:t>
            </a:r>
            <a:endParaRPr/>
          </a:p>
          <a:p>
            <a:pPr indent="0" lvl="0" marL="0" rtl="0" algn="l">
              <a:spcBef>
                <a:spcPts val="1200"/>
              </a:spcBef>
              <a:spcAft>
                <a:spcPts val="1200"/>
              </a:spcAft>
              <a:buNone/>
            </a:pPr>
            <a:r>
              <a:t/>
            </a:r>
            <a:endParaRPr/>
          </a:p>
        </p:txBody>
      </p:sp>
      <p:sp>
        <p:nvSpPr>
          <p:cNvPr id="231" name="Google Shape;231;p24"/>
          <p:cNvSpPr txBox="1"/>
          <p:nvPr/>
        </p:nvSpPr>
        <p:spPr>
          <a:xfrm>
            <a:off x="523750" y="2350175"/>
            <a:ext cx="143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32" name="Google Shape;232;p24"/>
          <p:cNvPicPr preferRelativeResize="0"/>
          <p:nvPr/>
        </p:nvPicPr>
        <p:blipFill rotWithShape="1">
          <a:blip r:embed="rId3">
            <a:alphaModFix/>
          </a:blip>
          <a:srcRect b="0" l="0" r="0" t="0"/>
          <a:stretch/>
        </p:blipFill>
        <p:spPr>
          <a:xfrm>
            <a:off x="1364650" y="2735075"/>
            <a:ext cx="3085025" cy="2044175"/>
          </a:xfrm>
          <a:prstGeom prst="rect">
            <a:avLst/>
          </a:prstGeom>
          <a:noFill/>
          <a:ln>
            <a:noFill/>
          </a:ln>
        </p:spPr>
      </p:pic>
      <p:sp>
        <p:nvSpPr>
          <p:cNvPr id="233" name="Google Shape;233;p24"/>
          <p:cNvSpPr txBox="1"/>
          <p:nvPr/>
        </p:nvSpPr>
        <p:spPr>
          <a:xfrm>
            <a:off x="1297497" y="1933025"/>
            <a:ext cx="2653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lt1"/>
                </a:solidFill>
                <a:latin typeface="Lato"/>
                <a:ea typeface="Lato"/>
                <a:cs typeface="Lato"/>
                <a:sym typeface="Lato"/>
              </a:rPr>
              <a:t>Visualizamos que United States fue el país más frecuente</a:t>
            </a:r>
            <a:endParaRPr b="1" sz="1300">
              <a:solidFill>
                <a:schemeClr val="lt1"/>
              </a:solidFill>
              <a:latin typeface="Lato"/>
              <a:ea typeface="Lato"/>
              <a:cs typeface="Lato"/>
              <a:sym typeface="Lato"/>
            </a:endParaRPr>
          </a:p>
        </p:txBody>
      </p:sp>
      <p:pic>
        <p:nvPicPr>
          <p:cNvPr id="234" name="Google Shape;234;p24"/>
          <p:cNvPicPr preferRelativeResize="0"/>
          <p:nvPr/>
        </p:nvPicPr>
        <p:blipFill>
          <a:blip r:embed="rId4">
            <a:alphaModFix/>
          </a:blip>
          <a:stretch>
            <a:fillRect/>
          </a:stretch>
        </p:blipFill>
        <p:spPr>
          <a:xfrm>
            <a:off x="4901050" y="3110475"/>
            <a:ext cx="2586000" cy="1668785"/>
          </a:xfrm>
          <a:prstGeom prst="rect">
            <a:avLst/>
          </a:prstGeom>
          <a:noFill/>
          <a:ln>
            <a:noFill/>
          </a:ln>
        </p:spPr>
      </p:pic>
      <p:sp>
        <p:nvSpPr>
          <p:cNvPr id="235" name="Google Shape;235;p24"/>
          <p:cNvSpPr txBox="1"/>
          <p:nvPr/>
        </p:nvSpPr>
        <p:spPr>
          <a:xfrm>
            <a:off x="4901050" y="1933025"/>
            <a:ext cx="2586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chemeClr val="lt1"/>
                </a:solidFill>
                <a:latin typeface="Lato"/>
                <a:ea typeface="Lato"/>
                <a:cs typeface="Lato"/>
                <a:sym typeface="Lato"/>
              </a:rPr>
              <a:t>Y que dentro de  las personas que participaron de Estados Unidos se encuentran más en tratamiento por una condición de salud mental</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pic>
        <p:nvPicPr>
          <p:cNvPr id="236" name="Google Shape;236;p24"/>
          <p:cNvPicPr preferRelativeResize="0"/>
          <p:nvPr/>
        </p:nvPicPr>
        <p:blipFill>
          <a:blip r:embed="rId5">
            <a:alphaModFix/>
          </a:blip>
          <a:stretch>
            <a:fillRect/>
          </a:stretch>
        </p:blipFill>
        <p:spPr>
          <a:xfrm>
            <a:off x="7733450" y="3659113"/>
            <a:ext cx="1238250" cy="571500"/>
          </a:xfrm>
          <a:prstGeom prst="rect">
            <a:avLst/>
          </a:prstGeom>
          <a:noFill/>
          <a:ln>
            <a:noFill/>
          </a:ln>
        </p:spPr>
      </p:pic>
      <p:sp>
        <p:nvSpPr>
          <p:cNvPr id="237" name="Google Shape;237;p24"/>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Insights &amp; Recomendaciones</a:t>
            </a:r>
            <a:endParaRPr b="1">
              <a:solidFill>
                <a:schemeClr val="lt2"/>
              </a:solidFill>
            </a:endParaRPr>
          </a:p>
        </p:txBody>
      </p:sp>
      <p:sp>
        <p:nvSpPr>
          <p:cNvPr id="243" name="Google Shape;243;p25"/>
          <p:cNvSpPr txBox="1"/>
          <p:nvPr/>
        </p:nvSpPr>
        <p:spPr>
          <a:xfrm>
            <a:off x="2521500" y="865750"/>
            <a:ext cx="6622500" cy="2878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Nos encontramos con que “Male” fue el género que más participó de la encuesta.</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La edad promedio dentro de los encuestados es de 35 años.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¿Qué tanto afecta nuestro trabajo? La mayoría de las personas que contestaron la pregunta respondió “Often”.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Las personas con algún padecimiento mental que interfiere con su trabajo no tiene conocimiento de ningún tipo de programa de ayuda, y  el rango de edad  de los que respondieron se encuentra de los 25 a los 35 años.</a:t>
            </a:r>
            <a:endParaRPr sz="9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Las personas que padecen alguna condición mental, la cual interfiere con su trabajo, regularmente se encuentran en el ramo tecnológico y en su mayoría no cuentan con un programa de bienestar para el tratamiento de la salud mental.</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Visualizamos que United States fue el país más frecuente y que se encuentran más en tratamiento por una condición de salud mental.</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44" name="Google Shape;244;p25"/>
          <p:cNvSpPr txBox="1"/>
          <p:nvPr/>
        </p:nvSpPr>
        <p:spPr>
          <a:xfrm>
            <a:off x="2554350" y="3531975"/>
            <a:ext cx="65568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Dentro de su trabajo, es una buena opción consultar a sus superiores sobre programas de bienestar para la salud mental, tenga o no una condición mental.</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Es importante realizarse estudios médicos cada año para el control de la salud.</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Es necesario poder hablar con su empleador sobre la salud mental y los programas / ayudas / recursos que poseen para un mejor ambiente laboral y saludable.</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s" sz="1200">
                <a:solidFill>
                  <a:schemeClr val="lt1"/>
                </a:solidFill>
                <a:latin typeface="Lato"/>
                <a:ea typeface="Lato"/>
                <a:cs typeface="Lato"/>
                <a:sym typeface="Lato"/>
              </a:rPr>
              <a:t>Su empleador debería tomarse en serio la salud mental.</a:t>
            </a:r>
            <a:endParaRPr sz="1200">
              <a:solidFill>
                <a:schemeClr val="lt1"/>
              </a:solidFill>
              <a:latin typeface="Lato"/>
              <a:ea typeface="Lato"/>
              <a:cs typeface="Lato"/>
              <a:sym typeface="Lato"/>
            </a:endParaRPr>
          </a:p>
        </p:txBody>
      </p:sp>
      <p:sp>
        <p:nvSpPr>
          <p:cNvPr id="245" name="Google Shape;245;p25"/>
          <p:cNvSpPr/>
          <p:nvPr/>
        </p:nvSpPr>
        <p:spPr>
          <a:xfrm>
            <a:off x="2433450" y="1060925"/>
            <a:ext cx="120900" cy="2215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2433450" y="3670275"/>
            <a:ext cx="120900" cy="1155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txBox="1"/>
          <p:nvPr/>
        </p:nvSpPr>
        <p:spPr>
          <a:xfrm>
            <a:off x="1412850" y="1937975"/>
            <a:ext cx="10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lt1"/>
                </a:solidFill>
                <a:latin typeface="Lato"/>
                <a:ea typeface="Lato"/>
                <a:cs typeface="Lato"/>
                <a:sym typeface="Lato"/>
              </a:rPr>
              <a:t>Insights</a:t>
            </a:r>
            <a:endParaRPr b="1" sz="1800">
              <a:solidFill>
                <a:schemeClr val="lt1"/>
              </a:solidFill>
              <a:latin typeface="Lato"/>
              <a:ea typeface="Lato"/>
              <a:cs typeface="Lato"/>
              <a:sym typeface="Lato"/>
            </a:endParaRPr>
          </a:p>
        </p:txBody>
      </p:sp>
      <p:sp>
        <p:nvSpPr>
          <p:cNvPr id="248" name="Google Shape;248;p25"/>
          <p:cNvSpPr txBox="1"/>
          <p:nvPr/>
        </p:nvSpPr>
        <p:spPr>
          <a:xfrm>
            <a:off x="343950" y="4016925"/>
            <a:ext cx="208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lt1"/>
                </a:solidFill>
                <a:latin typeface="Lato"/>
                <a:ea typeface="Lato"/>
                <a:cs typeface="Lato"/>
                <a:sym typeface="Lato"/>
              </a:rPr>
              <a:t>Recomendaciones</a:t>
            </a:r>
            <a:endParaRPr b="1" sz="1800">
              <a:solidFill>
                <a:schemeClr val="lt1"/>
              </a:solidFill>
              <a:latin typeface="Lato"/>
              <a:ea typeface="Lato"/>
              <a:cs typeface="Lato"/>
              <a:sym typeface="Lato"/>
            </a:endParaRPr>
          </a:p>
        </p:txBody>
      </p:sp>
      <p:sp>
        <p:nvSpPr>
          <p:cNvPr id="249" name="Google Shape;249;p25"/>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06</a:t>
            </a:r>
            <a:endParaRPr b="1" sz="2700">
              <a:solidFill>
                <a:schemeClr val="l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765500" y="304138"/>
            <a:ext cx="4587000" cy="76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a:t>Tabla de contenido</a:t>
            </a:r>
            <a:endParaRPr b="1"/>
          </a:p>
        </p:txBody>
      </p:sp>
      <p:sp>
        <p:nvSpPr>
          <p:cNvPr id="141" name="Google Shape;141;p14"/>
          <p:cNvSpPr txBox="1"/>
          <p:nvPr/>
        </p:nvSpPr>
        <p:spPr>
          <a:xfrm>
            <a:off x="1284075" y="1259463"/>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01</a:t>
            </a:r>
            <a:endParaRPr b="1" sz="2700">
              <a:solidFill>
                <a:schemeClr val="lt2"/>
              </a:solidFill>
              <a:latin typeface="Montserrat"/>
              <a:ea typeface="Montserrat"/>
              <a:cs typeface="Montserrat"/>
              <a:sym typeface="Montserrat"/>
            </a:endParaRPr>
          </a:p>
        </p:txBody>
      </p:sp>
      <p:sp>
        <p:nvSpPr>
          <p:cNvPr id="142" name="Google Shape;142;p14"/>
          <p:cNvSpPr txBox="1"/>
          <p:nvPr/>
        </p:nvSpPr>
        <p:spPr>
          <a:xfrm>
            <a:off x="2190075" y="1259463"/>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introducción</a:t>
            </a:r>
            <a:endParaRPr sz="2100">
              <a:solidFill>
                <a:schemeClr val="lt1"/>
              </a:solidFill>
              <a:latin typeface="Montserrat"/>
              <a:ea typeface="Montserrat"/>
              <a:cs typeface="Montserrat"/>
              <a:sym typeface="Montserrat"/>
            </a:endParaRPr>
          </a:p>
        </p:txBody>
      </p:sp>
      <p:sp>
        <p:nvSpPr>
          <p:cNvPr id="143" name="Google Shape;143;p14"/>
          <p:cNvSpPr txBox="1"/>
          <p:nvPr/>
        </p:nvSpPr>
        <p:spPr>
          <a:xfrm>
            <a:off x="1284075" y="1859763"/>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02</a:t>
            </a:r>
            <a:endParaRPr b="1" sz="2700">
              <a:solidFill>
                <a:schemeClr val="lt2"/>
              </a:solidFill>
              <a:latin typeface="Montserrat"/>
              <a:ea typeface="Montserrat"/>
              <a:cs typeface="Montserrat"/>
              <a:sym typeface="Montserrat"/>
            </a:endParaRPr>
          </a:p>
        </p:txBody>
      </p:sp>
      <p:sp>
        <p:nvSpPr>
          <p:cNvPr id="144" name="Google Shape;144;p14"/>
          <p:cNvSpPr txBox="1"/>
          <p:nvPr/>
        </p:nvSpPr>
        <p:spPr>
          <a:xfrm>
            <a:off x="2190075" y="1859763"/>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contexto comercial</a:t>
            </a:r>
            <a:endParaRPr sz="2100">
              <a:solidFill>
                <a:schemeClr val="lt1"/>
              </a:solidFill>
              <a:latin typeface="Montserrat"/>
              <a:ea typeface="Montserrat"/>
              <a:cs typeface="Montserrat"/>
              <a:sym typeface="Montserrat"/>
            </a:endParaRPr>
          </a:p>
        </p:txBody>
      </p:sp>
      <p:sp>
        <p:nvSpPr>
          <p:cNvPr id="145" name="Google Shape;145;p14"/>
          <p:cNvSpPr txBox="1"/>
          <p:nvPr/>
        </p:nvSpPr>
        <p:spPr>
          <a:xfrm>
            <a:off x="1284075" y="3638763"/>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
        <p:nvSpPr>
          <p:cNvPr id="146" name="Google Shape;146;p14"/>
          <p:cNvSpPr txBox="1"/>
          <p:nvPr/>
        </p:nvSpPr>
        <p:spPr>
          <a:xfrm>
            <a:off x="2190075" y="3638763"/>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análisis previo</a:t>
            </a:r>
            <a:endParaRPr sz="2100">
              <a:solidFill>
                <a:schemeClr val="lt1"/>
              </a:solidFill>
              <a:latin typeface="Montserrat"/>
              <a:ea typeface="Montserrat"/>
              <a:cs typeface="Montserrat"/>
              <a:sym typeface="Montserrat"/>
            </a:endParaRPr>
          </a:p>
        </p:txBody>
      </p:sp>
      <p:sp>
        <p:nvSpPr>
          <p:cNvPr id="147" name="Google Shape;147;p14"/>
          <p:cNvSpPr txBox="1"/>
          <p:nvPr/>
        </p:nvSpPr>
        <p:spPr>
          <a:xfrm>
            <a:off x="1284075" y="4239063"/>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06</a:t>
            </a:r>
            <a:endParaRPr b="1" sz="2700">
              <a:solidFill>
                <a:schemeClr val="lt2"/>
              </a:solidFill>
              <a:latin typeface="Montserrat"/>
              <a:ea typeface="Montserrat"/>
              <a:cs typeface="Montserrat"/>
              <a:sym typeface="Montserrat"/>
            </a:endParaRPr>
          </a:p>
        </p:txBody>
      </p:sp>
      <p:sp>
        <p:nvSpPr>
          <p:cNvPr id="148" name="Google Shape;148;p14"/>
          <p:cNvSpPr txBox="1"/>
          <p:nvPr/>
        </p:nvSpPr>
        <p:spPr>
          <a:xfrm>
            <a:off x="2190075" y="4239063"/>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insights </a:t>
            </a:r>
            <a:r>
              <a:rPr lang="es" sz="2100">
                <a:solidFill>
                  <a:schemeClr val="lt1"/>
                </a:solidFill>
                <a:latin typeface="Montserrat"/>
                <a:ea typeface="Montserrat"/>
                <a:cs typeface="Montserrat"/>
                <a:sym typeface="Montserrat"/>
              </a:rPr>
              <a:t>&amp; recomendaciones</a:t>
            </a:r>
            <a:endParaRPr sz="2100">
              <a:solidFill>
                <a:schemeClr val="lt1"/>
              </a:solidFill>
              <a:latin typeface="Montserrat"/>
              <a:ea typeface="Montserrat"/>
              <a:cs typeface="Montserrat"/>
              <a:sym typeface="Montserrat"/>
            </a:endParaRPr>
          </a:p>
        </p:txBody>
      </p:sp>
      <p:sp>
        <p:nvSpPr>
          <p:cNvPr id="149" name="Google Shape;149;p14"/>
          <p:cNvSpPr txBox="1"/>
          <p:nvPr/>
        </p:nvSpPr>
        <p:spPr>
          <a:xfrm>
            <a:off x="1284075" y="2449088"/>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03</a:t>
            </a:r>
            <a:endParaRPr b="1" sz="2700">
              <a:solidFill>
                <a:schemeClr val="lt2"/>
              </a:solidFill>
              <a:latin typeface="Montserrat"/>
              <a:ea typeface="Montserrat"/>
              <a:cs typeface="Montserrat"/>
              <a:sym typeface="Montserrat"/>
            </a:endParaRPr>
          </a:p>
        </p:txBody>
      </p:sp>
      <p:sp>
        <p:nvSpPr>
          <p:cNvPr id="150" name="Google Shape;150;p14"/>
          <p:cNvSpPr txBox="1"/>
          <p:nvPr/>
        </p:nvSpPr>
        <p:spPr>
          <a:xfrm>
            <a:off x="2190075" y="2449100"/>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preguntas de interés</a:t>
            </a:r>
            <a:endParaRPr sz="2100">
              <a:solidFill>
                <a:schemeClr val="lt1"/>
              </a:solidFill>
              <a:latin typeface="Montserrat"/>
              <a:ea typeface="Montserrat"/>
              <a:cs typeface="Montserrat"/>
              <a:sym typeface="Montserrat"/>
            </a:endParaRPr>
          </a:p>
        </p:txBody>
      </p:sp>
      <p:sp>
        <p:nvSpPr>
          <p:cNvPr id="151" name="Google Shape;151;p14"/>
          <p:cNvSpPr txBox="1"/>
          <p:nvPr/>
        </p:nvSpPr>
        <p:spPr>
          <a:xfrm>
            <a:off x="1284075" y="3049400"/>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04</a:t>
            </a:r>
            <a:endParaRPr b="1" sz="2700">
              <a:solidFill>
                <a:schemeClr val="lt2"/>
              </a:solidFill>
              <a:latin typeface="Montserrat"/>
              <a:ea typeface="Montserrat"/>
              <a:cs typeface="Montserrat"/>
              <a:sym typeface="Montserrat"/>
            </a:endParaRPr>
          </a:p>
        </p:txBody>
      </p:sp>
      <p:sp>
        <p:nvSpPr>
          <p:cNvPr id="152" name="Google Shape;152;p14"/>
          <p:cNvSpPr txBox="1"/>
          <p:nvPr/>
        </p:nvSpPr>
        <p:spPr>
          <a:xfrm>
            <a:off x="2190075" y="3049413"/>
            <a:ext cx="5343300" cy="6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2100">
                <a:solidFill>
                  <a:schemeClr val="lt1"/>
                </a:solidFill>
                <a:latin typeface="Montserrat"/>
                <a:ea typeface="Montserrat"/>
                <a:cs typeface="Montserrat"/>
                <a:sym typeface="Montserrat"/>
              </a:rPr>
              <a:t>contexto analítico / metadata</a:t>
            </a:r>
            <a:endParaRPr sz="21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Introducción</a:t>
            </a:r>
            <a:endParaRPr b="1">
              <a:solidFill>
                <a:schemeClr val="lt2"/>
              </a:solidFill>
            </a:endParaRPr>
          </a:p>
        </p:txBody>
      </p:sp>
      <p:sp>
        <p:nvSpPr>
          <p:cNvPr id="158" name="Google Shape;158;p15"/>
          <p:cNvSpPr txBox="1"/>
          <p:nvPr>
            <p:ph idx="1" type="body"/>
          </p:nvPr>
        </p:nvSpPr>
        <p:spPr>
          <a:xfrm>
            <a:off x="1297500" y="1567550"/>
            <a:ext cx="7038900" cy="31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Cuando hablamos de mantenernos saludables, siempre lo hacemos desde un punto de vista físico pero, ¿Qué hay de la salud mental?, ¿Qué tanto nos preocupamos por tener una buena salud mental?</a:t>
            </a:r>
            <a:endParaRPr/>
          </a:p>
          <a:p>
            <a:pPr indent="0" lvl="0" marL="0" rtl="0" algn="l">
              <a:spcBef>
                <a:spcPts val="1200"/>
              </a:spcBef>
              <a:spcAft>
                <a:spcPts val="0"/>
              </a:spcAft>
              <a:buNone/>
            </a:pPr>
            <a:r>
              <a:rPr b="1" lang="es" sz="1400"/>
              <a:t>¿Qué es la salud mental?</a:t>
            </a:r>
            <a:endParaRPr b="1" sz="1400"/>
          </a:p>
          <a:p>
            <a:pPr indent="0" lvl="0" marL="0" rtl="0" algn="l">
              <a:spcBef>
                <a:spcPts val="1200"/>
              </a:spcBef>
              <a:spcAft>
                <a:spcPts val="1200"/>
              </a:spcAft>
              <a:buNone/>
            </a:pPr>
            <a:r>
              <a:rPr lang="es"/>
              <a:t>De manera resumida, no es </a:t>
            </a:r>
            <a:r>
              <a:rPr lang="es"/>
              <a:t>más</a:t>
            </a:r>
            <a:r>
              <a:rPr lang="es"/>
              <a:t> que la ausencia de trastornos mentales, y en un sentido </a:t>
            </a:r>
            <a:r>
              <a:rPr lang="es"/>
              <a:t>más</a:t>
            </a:r>
            <a:r>
              <a:rPr lang="es"/>
              <a:t> amplio es un estado de bienestar por medio del cual los individuos reconocen sus habilidades, son capaces de hacer frente al estrés normal de la vida, trabajar de forma productiva y fructífera, y contribuir a sus comunidades. Salud mental se refiere a la posibilidad de acrecentar la competencia de los individuos y comunidades y permitirles alcanzar sus propios objetivos.</a:t>
            </a:r>
            <a:endParaRPr/>
          </a:p>
        </p:txBody>
      </p:sp>
      <p:sp>
        <p:nvSpPr>
          <p:cNvPr id="159" name="Google Shape;159;p15"/>
          <p:cNvSpPr txBox="1"/>
          <p:nvPr/>
        </p:nvSpPr>
        <p:spPr>
          <a:xfrm>
            <a:off x="0" y="0"/>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01</a:t>
            </a:r>
            <a:endParaRPr b="1" sz="2700">
              <a:solidFill>
                <a:schemeClr val="lt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Contexto comercial</a:t>
            </a:r>
            <a:endParaRPr b="1">
              <a:solidFill>
                <a:schemeClr val="lt2"/>
              </a:solidFill>
            </a:endParaRPr>
          </a:p>
        </p:txBody>
      </p:sp>
      <p:sp>
        <p:nvSpPr>
          <p:cNvPr id="165" name="Google Shape;165;p16"/>
          <p:cNvSpPr txBox="1"/>
          <p:nvPr>
            <p:ph idx="1" type="body"/>
          </p:nvPr>
        </p:nvSpPr>
        <p:spPr>
          <a:xfrm>
            <a:off x="1297500" y="1567550"/>
            <a:ext cx="7038900" cy="31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1800"/>
              <a:t>"La salud mental incluye nuestro bienestar emocional, psicológico y social. Afecta la forma en que pensamos, sentimos y actuamos cuando enfrentamos la vida. También ayuda a determinar cómo manejamos el estrés, nos relacionamos con los demás y tomamos decisiones. La salud mental es importante en todas las etapas de la vida, desde la niñez y la adolescencia hasta la adultez y la vejez."</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s" sz="1800"/>
              <a:t>En los últimos años, se ha vuelto relevante la importancia de la salud mental en el entorno laboral, tanto por parte de los trabajadores como de los empleadores, ya que ahora al trabajador no </a:t>
            </a:r>
            <a:r>
              <a:rPr lang="es" sz="1800"/>
              <a:t>sólo</a:t>
            </a:r>
            <a:r>
              <a:rPr lang="es" sz="1800"/>
              <a:t> le es importante el factor económico en un empleo, sino también desempeñar sus actividades en un ambiente donde se sienta a gusto y por consecuencia no se vea afectada su salud mental.</a:t>
            </a:r>
            <a:endParaRPr sz="1800"/>
          </a:p>
          <a:p>
            <a:pPr indent="0" lvl="0" marL="0" rtl="0" algn="l">
              <a:spcBef>
                <a:spcPts val="1200"/>
              </a:spcBef>
              <a:spcAft>
                <a:spcPts val="1200"/>
              </a:spcAft>
              <a:buNone/>
            </a:pPr>
            <a:r>
              <a:t/>
            </a:r>
            <a:endParaRPr/>
          </a:p>
        </p:txBody>
      </p:sp>
      <p:sp>
        <p:nvSpPr>
          <p:cNvPr id="166" name="Google Shape;166;p16"/>
          <p:cNvSpPr txBox="1"/>
          <p:nvPr/>
        </p:nvSpPr>
        <p:spPr>
          <a:xfrm>
            <a:off x="0" y="0"/>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02</a:t>
            </a:r>
            <a:endParaRPr b="1" sz="2700">
              <a:solidFill>
                <a:schemeClr val="lt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Preguntas de Interés</a:t>
            </a:r>
            <a:endParaRPr b="1">
              <a:solidFill>
                <a:schemeClr val="lt2"/>
              </a:solidFill>
            </a:endParaRPr>
          </a:p>
        </p:txBody>
      </p:sp>
      <p:sp>
        <p:nvSpPr>
          <p:cNvPr id="172" name="Google Shape;172;p17"/>
          <p:cNvSpPr txBox="1"/>
          <p:nvPr>
            <p:ph idx="1" type="body"/>
          </p:nvPr>
        </p:nvSpPr>
        <p:spPr>
          <a:xfrm>
            <a:off x="1297500" y="1530975"/>
            <a:ext cx="7038900" cy="2565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lt1"/>
              </a:buClr>
              <a:buSzPct val="100000"/>
              <a:buFont typeface="Lato"/>
              <a:buChar char="●"/>
            </a:pPr>
            <a:r>
              <a:rPr lang="es" sz="1800"/>
              <a:t>Al tener familiares con antecedentes, qué porcentaje de probabilidad hay que la persona que realizó la encuesta los tenga?</a:t>
            </a:r>
            <a:endParaRPr sz="1800"/>
          </a:p>
          <a:p>
            <a:pPr indent="-334327" lvl="0" marL="457200" rtl="0" algn="l">
              <a:spcBef>
                <a:spcPts val="0"/>
              </a:spcBef>
              <a:spcAft>
                <a:spcPts val="0"/>
              </a:spcAft>
              <a:buClr>
                <a:schemeClr val="lt1"/>
              </a:buClr>
              <a:buSzPct val="100000"/>
              <a:buFont typeface="Lato"/>
              <a:buChar char="●"/>
            </a:pPr>
            <a:r>
              <a:rPr lang="es" sz="1800"/>
              <a:t>¿Varía según el género esa probabilidad?</a:t>
            </a:r>
            <a:endParaRPr sz="1800"/>
          </a:p>
          <a:p>
            <a:pPr indent="-334327" lvl="0" marL="457200" rtl="0" algn="l">
              <a:spcBef>
                <a:spcPts val="0"/>
              </a:spcBef>
              <a:spcAft>
                <a:spcPts val="0"/>
              </a:spcAft>
              <a:buClr>
                <a:schemeClr val="lt1"/>
              </a:buClr>
              <a:buSzPct val="100000"/>
              <a:buFont typeface="Lato"/>
              <a:buChar char="●"/>
            </a:pPr>
            <a:r>
              <a:rPr lang="es" sz="1800"/>
              <a:t>¿La edad es un factor?</a:t>
            </a:r>
            <a:endParaRPr sz="1800"/>
          </a:p>
          <a:p>
            <a:pPr indent="-334327" lvl="0" marL="457200" rtl="0" algn="l">
              <a:spcBef>
                <a:spcPts val="0"/>
              </a:spcBef>
              <a:spcAft>
                <a:spcPts val="0"/>
              </a:spcAft>
              <a:buClr>
                <a:schemeClr val="lt1"/>
              </a:buClr>
              <a:buSzPct val="100000"/>
              <a:buFont typeface="Lato"/>
              <a:buChar char="●"/>
            </a:pPr>
            <a:r>
              <a:rPr lang="es" sz="1800"/>
              <a:t>Si tenemos un padecimiento mental, ¿que tanto afecta nuestro trabajo?</a:t>
            </a:r>
            <a:endParaRPr sz="1800"/>
          </a:p>
          <a:p>
            <a:pPr indent="-334327" lvl="0" marL="457200" rtl="0" algn="l">
              <a:spcBef>
                <a:spcPts val="0"/>
              </a:spcBef>
              <a:spcAft>
                <a:spcPts val="0"/>
              </a:spcAft>
              <a:buClr>
                <a:schemeClr val="lt1"/>
              </a:buClr>
              <a:buSzPct val="100000"/>
              <a:buFont typeface="Lato"/>
              <a:buChar char="●"/>
            </a:pPr>
            <a:r>
              <a:rPr lang="es" sz="1800"/>
              <a:t>¿Se cuenta con ayuda por parte del empleador?</a:t>
            </a:r>
            <a:endParaRPr sz="1800"/>
          </a:p>
          <a:p>
            <a:pPr indent="-334327" lvl="0" marL="457200" rtl="0" algn="l">
              <a:spcBef>
                <a:spcPts val="0"/>
              </a:spcBef>
              <a:spcAft>
                <a:spcPts val="0"/>
              </a:spcAft>
              <a:buClr>
                <a:schemeClr val="lt1"/>
              </a:buClr>
              <a:buSzPct val="100000"/>
              <a:buFont typeface="Lato"/>
              <a:buChar char="●"/>
            </a:pPr>
            <a:r>
              <a:rPr lang="es" sz="1800"/>
              <a:t>¿Cuando sus trabajos son remoto, es más probable?</a:t>
            </a:r>
            <a:endParaRPr sz="1800"/>
          </a:p>
          <a:p>
            <a:pPr indent="0" lvl="0" marL="0" rtl="0" algn="l">
              <a:spcBef>
                <a:spcPts val="500"/>
              </a:spcBef>
              <a:spcAft>
                <a:spcPts val="1200"/>
              </a:spcAft>
              <a:buNone/>
            </a:pPr>
            <a:r>
              <a:t/>
            </a:r>
            <a:endParaRPr sz="1800"/>
          </a:p>
        </p:txBody>
      </p:sp>
      <p:sp>
        <p:nvSpPr>
          <p:cNvPr id="173" name="Google Shape;173;p17"/>
          <p:cNvSpPr txBox="1"/>
          <p:nvPr/>
        </p:nvSpPr>
        <p:spPr>
          <a:xfrm>
            <a:off x="0" y="0"/>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03</a:t>
            </a:r>
            <a:endParaRPr b="1" sz="2700">
              <a:solidFill>
                <a:schemeClr val="lt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Contexto analítico / Metadata</a:t>
            </a:r>
            <a:endParaRPr b="1">
              <a:solidFill>
                <a:schemeClr val="lt2"/>
              </a:solidFill>
            </a:endParaRPr>
          </a:p>
        </p:txBody>
      </p:sp>
      <p:sp>
        <p:nvSpPr>
          <p:cNvPr id="179" name="Google Shape;179;p18"/>
          <p:cNvSpPr txBox="1"/>
          <p:nvPr>
            <p:ph idx="1" type="body"/>
          </p:nvPr>
        </p:nvSpPr>
        <p:spPr>
          <a:xfrm>
            <a:off x="1297500" y="1030375"/>
            <a:ext cx="3274500" cy="4247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sz="1800"/>
              <a:t>Los datos de la encuesta se concentran en un archivo excel, en donde se detalla información como la edad, el género, zona geográfica, antecedentes familiares, sector laboral, libertad para externar un padecimiento mental, importancia que el empleador le presta a la salud mental.</a:t>
            </a:r>
            <a:endParaRPr sz="1800"/>
          </a:p>
          <a:p>
            <a:pPr indent="0" lvl="0" marL="0" rtl="0" algn="l">
              <a:spcBef>
                <a:spcPts val="1200"/>
              </a:spcBef>
              <a:spcAft>
                <a:spcPts val="0"/>
              </a:spcAft>
              <a:buNone/>
            </a:pPr>
            <a:r>
              <a:rPr lang="es" sz="1800"/>
              <a:t>En base a estos datos se busca encontrar la relación que existe entre tener un padecimiento mental y el entorno laboral a </a:t>
            </a:r>
            <a:r>
              <a:rPr lang="es" sz="1800"/>
              <a:t>través</a:t>
            </a:r>
            <a:r>
              <a:rPr lang="es" sz="1800"/>
              <a:t> de las variables de </a:t>
            </a:r>
            <a:r>
              <a:rPr lang="es" sz="1800"/>
              <a:t>los</a:t>
            </a:r>
            <a:r>
              <a:rPr lang="es" sz="1800"/>
              <a:t> distintos datos de los encuestados.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a:p>
        </p:txBody>
      </p:sp>
      <p:pic>
        <p:nvPicPr>
          <p:cNvPr id="180" name="Google Shape;180;p18"/>
          <p:cNvPicPr preferRelativeResize="0"/>
          <p:nvPr/>
        </p:nvPicPr>
        <p:blipFill>
          <a:blip r:embed="rId3">
            <a:alphaModFix/>
          </a:blip>
          <a:stretch>
            <a:fillRect/>
          </a:stretch>
        </p:blipFill>
        <p:spPr>
          <a:xfrm>
            <a:off x="5537795" y="1399675"/>
            <a:ext cx="3350980" cy="923400"/>
          </a:xfrm>
          <a:prstGeom prst="rect">
            <a:avLst/>
          </a:prstGeom>
          <a:noFill/>
          <a:ln>
            <a:noFill/>
          </a:ln>
        </p:spPr>
      </p:pic>
      <p:sp>
        <p:nvSpPr>
          <p:cNvPr id="181" name="Google Shape;181;p18"/>
          <p:cNvSpPr txBox="1"/>
          <p:nvPr/>
        </p:nvSpPr>
        <p:spPr>
          <a:xfrm>
            <a:off x="5457225" y="1030375"/>
            <a:ext cx="371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chemeClr val="lt1"/>
                </a:solidFill>
                <a:latin typeface="Lato"/>
                <a:ea typeface="Lato"/>
                <a:cs typeface="Lato"/>
                <a:sym typeface="Lato"/>
              </a:rPr>
              <a:t>Nuestro Data Set posee 29 columnas y 2007 filas</a:t>
            </a:r>
            <a:endParaRPr b="1" sz="800">
              <a:latin typeface="Lato"/>
              <a:ea typeface="Lato"/>
              <a:cs typeface="Lato"/>
              <a:sym typeface="Lato"/>
            </a:endParaRPr>
          </a:p>
        </p:txBody>
      </p:sp>
      <p:pic>
        <p:nvPicPr>
          <p:cNvPr id="182" name="Google Shape;182;p18"/>
          <p:cNvPicPr preferRelativeResize="0"/>
          <p:nvPr/>
        </p:nvPicPr>
        <p:blipFill rotWithShape="1">
          <a:blip r:embed="rId4">
            <a:alphaModFix/>
          </a:blip>
          <a:srcRect b="0" l="0" r="0" t="0"/>
          <a:stretch/>
        </p:blipFill>
        <p:spPr>
          <a:xfrm>
            <a:off x="5537800" y="2900775"/>
            <a:ext cx="2713350" cy="1797900"/>
          </a:xfrm>
          <a:prstGeom prst="rect">
            <a:avLst/>
          </a:prstGeom>
          <a:noFill/>
          <a:ln>
            <a:noFill/>
          </a:ln>
        </p:spPr>
      </p:pic>
      <p:sp>
        <p:nvSpPr>
          <p:cNvPr id="183" name="Google Shape;183;p18"/>
          <p:cNvSpPr txBox="1"/>
          <p:nvPr/>
        </p:nvSpPr>
        <p:spPr>
          <a:xfrm>
            <a:off x="5457225" y="2531475"/>
            <a:ext cx="371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chemeClr val="lt1"/>
                </a:solidFill>
                <a:latin typeface="Lato"/>
                <a:ea typeface="Lato"/>
                <a:cs typeface="Lato"/>
                <a:sym typeface="Lato"/>
              </a:rPr>
              <a:t>Países que más participaron en la encuesta</a:t>
            </a:r>
            <a:endParaRPr b="1" sz="800">
              <a:latin typeface="Lato"/>
              <a:ea typeface="Lato"/>
              <a:cs typeface="Lato"/>
              <a:sym typeface="Lato"/>
            </a:endParaRPr>
          </a:p>
        </p:txBody>
      </p:sp>
      <p:sp>
        <p:nvSpPr>
          <p:cNvPr id="184" name="Google Shape;184;p18"/>
          <p:cNvSpPr txBox="1"/>
          <p:nvPr/>
        </p:nvSpPr>
        <p:spPr>
          <a:xfrm>
            <a:off x="0" y="0"/>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04</a:t>
            </a:r>
            <a:endParaRPr b="1" sz="2700">
              <a:solidFill>
                <a:schemeClr val="l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previo</a:t>
            </a:r>
            <a:endParaRPr b="1">
              <a:solidFill>
                <a:schemeClr val="lt2"/>
              </a:solidFill>
            </a:endParaRPr>
          </a:p>
        </p:txBody>
      </p:sp>
      <p:sp>
        <p:nvSpPr>
          <p:cNvPr id="190" name="Google Shape;190;p19"/>
          <p:cNvSpPr txBox="1"/>
          <p:nvPr>
            <p:ph idx="1" type="body"/>
          </p:nvPr>
        </p:nvSpPr>
        <p:spPr>
          <a:xfrm>
            <a:off x="1297500" y="1567550"/>
            <a:ext cx="4212900" cy="31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t>¿Es una cuestión de género?</a:t>
            </a:r>
            <a:endParaRPr b="1" sz="1800"/>
          </a:p>
          <a:p>
            <a:pPr indent="0" lvl="0" marL="0" rtl="0" algn="l">
              <a:spcBef>
                <a:spcPts val="1200"/>
              </a:spcBef>
              <a:spcAft>
                <a:spcPts val="0"/>
              </a:spcAft>
              <a:buNone/>
            </a:pPr>
            <a:r>
              <a:rPr lang="es"/>
              <a:t>De la muestra obtenida en las encuestas, segmentamos en un gráfico la variable “gender” para conocer el género de la población, en donde podemos apreciar que en su mayoría se identifican con el género “male”.</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rPr lang="es" sz="1000"/>
              <a:t>IMPORTANTE</a:t>
            </a:r>
            <a:endParaRPr sz="1000"/>
          </a:p>
          <a:p>
            <a:pPr indent="0" lvl="0" marL="0" rtl="0" algn="l">
              <a:spcBef>
                <a:spcPts val="1200"/>
              </a:spcBef>
              <a:spcAft>
                <a:spcPts val="1200"/>
              </a:spcAft>
              <a:buNone/>
            </a:pPr>
            <a:r>
              <a:rPr lang="es" sz="1000"/>
              <a:t>Esta apreciación </a:t>
            </a:r>
            <a:r>
              <a:rPr lang="es" sz="1000"/>
              <a:t>sólo</a:t>
            </a:r>
            <a:r>
              <a:rPr lang="es" sz="1000"/>
              <a:t> podemos aplicarla en este análisis y no de manera universal, pues los datos de la encuesta pueden estar sesgados desde el orígen por el </a:t>
            </a:r>
            <a:r>
              <a:rPr lang="es" sz="1000"/>
              <a:t>género</a:t>
            </a:r>
            <a:r>
              <a:rPr lang="es" sz="1000"/>
              <a:t> de las personas que se tomaron el tiempo de </a:t>
            </a:r>
            <a:r>
              <a:rPr lang="es" sz="1000"/>
              <a:t>responder</a:t>
            </a:r>
            <a:r>
              <a:rPr lang="es" sz="1000"/>
              <a:t>.</a:t>
            </a:r>
            <a:endParaRPr sz="1000"/>
          </a:p>
        </p:txBody>
      </p:sp>
      <p:pic>
        <p:nvPicPr>
          <p:cNvPr id="191" name="Google Shape;191;p19"/>
          <p:cNvPicPr preferRelativeResize="0"/>
          <p:nvPr/>
        </p:nvPicPr>
        <p:blipFill>
          <a:blip r:embed="rId3">
            <a:alphaModFix/>
          </a:blip>
          <a:stretch>
            <a:fillRect/>
          </a:stretch>
        </p:blipFill>
        <p:spPr>
          <a:xfrm>
            <a:off x="5600200" y="1894500"/>
            <a:ext cx="3436325" cy="2343750"/>
          </a:xfrm>
          <a:prstGeom prst="rect">
            <a:avLst/>
          </a:prstGeom>
          <a:noFill/>
          <a:ln>
            <a:noFill/>
          </a:ln>
        </p:spPr>
      </p:pic>
      <p:sp>
        <p:nvSpPr>
          <p:cNvPr id="192" name="Google Shape;192;p19"/>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previo</a:t>
            </a:r>
            <a:endParaRPr b="1">
              <a:solidFill>
                <a:schemeClr val="lt2"/>
              </a:solidFill>
            </a:endParaRPr>
          </a:p>
        </p:txBody>
      </p:sp>
      <p:sp>
        <p:nvSpPr>
          <p:cNvPr id="198" name="Google Shape;198;p20"/>
          <p:cNvSpPr txBox="1"/>
          <p:nvPr>
            <p:ph idx="1" type="body"/>
          </p:nvPr>
        </p:nvSpPr>
        <p:spPr>
          <a:xfrm>
            <a:off x="1297500" y="1567550"/>
            <a:ext cx="4212900" cy="31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t>¿La edad es un factor?</a:t>
            </a:r>
            <a:endParaRPr b="1" sz="1800"/>
          </a:p>
          <a:p>
            <a:pPr indent="0" lvl="0" marL="0" rtl="0" algn="l">
              <a:spcBef>
                <a:spcPts val="1200"/>
              </a:spcBef>
              <a:spcAft>
                <a:spcPts val="0"/>
              </a:spcAft>
              <a:buNone/>
            </a:pPr>
            <a:r>
              <a:rPr lang="es"/>
              <a:t>Generamos la estadística descriptiva de la variable “age” para conocer los datos de la población, y el resultado que obtenemos es que en promedio los encuestados tienen una edad de 35 años, lo cual podríamos explorar más a detalle en un futuro análisis para compararlo con la edad promedio de la fuerza laboral en la actualidad.</a:t>
            </a:r>
            <a:endParaRPr/>
          </a:p>
          <a:p>
            <a:pPr indent="0" lvl="0" marL="0" rtl="0" algn="l">
              <a:spcBef>
                <a:spcPts val="1200"/>
              </a:spcBef>
              <a:spcAft>
                <a:spcPts val="1200"/>
              </a:spcAft>
              <a:buNone/>
            </a:pPr>
            <a:r>
              <a:t/>
            </a:r>
            <a:endParaRPr sz="1000"/>
          </a:p>
        </p:txBody>
      </p:sp>
      <p:pic>
        <p:nvPicPr>
          <p:cNvPr id="199" name="Google Shape;199;p20"/>
          <p:cNvPicPr preferRelativeResize="0"/>
          <p:nvPr/>
        </p:nvPicPr>
        <p:blipFill>
          <a:blip r:embed="rId3">
            <a:alphaModFix/>
          </a:blip>
          <a:stretch>
            <a:fillRect/>
          </a:stretch>
        </p:blipFill>
        <p:spPr>
          <a:xfrm>
            <a:off x="5924850" y="1984325"/>
            <a:ext cx="2143125" cy="1733550"/>
          </a:xfrm>
          <a:prstGeom prst="rect">
            <a:avLst/>
          </a:prstGeom>
          <a:noFill/>
          <a:ln>
            <a:noFill/>
          </a:ln>
        </p:spPr>
      </p:pic>
      <p:sp>
        <p:nvSpPr>
          <p:cNvPr id="200" name="Google Shape;200;p20"/>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previo</a:t>
            </a:r>
            <a:endParaRPr b="1">
              <a:solidFill>
                <a:schemeClr val="lt2"/>
              </a:solidFill>
            </a:endParaRPr>
          </a:p>
        </p:txBody>
      </p:sp>
      <p:sp>
        <p:nvSpPr>
          <p:cNvPr id="206" name="Google Shape;206;p21"/>
          <p:cNvSpPr txBox="1"/>
          <p:nvPr>
            <p:ph idx="1" type="body"/>
          </p:nvPr>
        </p:nvSpPr>
        <p:spPr>
          <a:xfrm>
            <a:off x="1297500" y="1567550"/>
            <a:ext cx="4212900" cy="31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t>Si tenemos un padecimiento mental, ¿que tanto afecta nuestro trabajo?</a:t>
            </a:r>
            <a:endParaRPr b="1" sz="1800"/>
          </a:p>
          <a:p>
            <a:pPr indent="0" lvl="0" marL="0" rtl="0" algn="l">
              <a:spcBef>
                <a:spcPts val="1200"/>
              </a:spcBef>
              <a:spcAft>
                <a:spcPts val="0"/>
              </a:spcAft>
              <a:buNone/>
            </a:pPr>
            <a:r>
              <a:rPr lang="es"/>
              <a:t>Continuando con la exploración de los datos, ahora queremos saber si al padecer de alguna condición mental, esta interfiere con nuestras actividades laborales.</a:t>
            </a:r>
            <a:endParaRPr/>
          </a:p>
          <a:p>
            <a:pPr indent="0" lvl="0" marL="0" rtl="0" algn="l">
              <a:spcBef>
                <a:spcPts val="1200"/>
              </a:spcBef>
              <a:spcAft>
                <a:spcPts val="0"/>
              </a:spcAft>
              <a:buNone/>
            </a:pPr>
            <a:r>
              <a:rPr lang="es"/>
              <a:t>Del resultado obtenido, nos enfocaremos en la población que respondió “Often”.</a:t>
            </a:r>
            <a:endParaRPr/>
          </a:p>
          <a:p>
            <a:pPr indent="0" lvl="0" marL="0" rtl="0" algn="l">
              <a:spcBef>
                <a:spcPts val="1200"/>
              </a:spcBef>
              <a:spcAft>
                <a:spcPts val="1200"/>
              </a:spcAft>
              <a:buNone/>
            </a:pPr>
            <a:r>
              <a:t/>
            </a:r>
            <a:endParaRPr sz="1000"/>
          </a:p>
        </p:txBody>
      </p:sp>
      <p:pic>
        <p:nvPicPr>
          <p:cNvPr id="207" name="Google Shape;207;p21"/>
          <p:cNvPicPr preferRelativeResize="0"/>
          <p:nvPr/>
        </p:nvPicPr>
        <p:blipFill>
          <a:blip r:embed="rId3">
            <a:alphaModFix/>
          </a:blip>
          <a:stretch>
            <a:fillRect/>
          </a:stretch>
        </p:blipFill>
        <p:spPr>
          <a:xfrm>
            <a:off x="5610400" y="1887000"/>
            <a:ext cx="3328800" cy="2315307"/>
          </a:xfrm>
          <a:prstGeom prst="rect">
            <a:avLst/>
          </a:prstGeom>
          <a:noFill/>
          <a:ln>
            <a:noFill/>
          </a:ln>
        </p:spPr>
      </p:pic>
      <p:sp>
        <p:nvSpPr>
          <p:cNvPr id="208" name="Google Shape;208;p21"/>
          <p:cNvSpPr txBox="1"/>
          <p:nvPr/>
        </p:nvSpPr>
        <p:spPr>
          <a:xfrm>
            <a:off x="0" y="-12"/>
            <a:ext cx="9060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700">
                <a:solidFill>
                  <a:schemeClr val="lt2"/>
                </a:solidFill>
                <a:latin typeface="Montserrat"/>
                <a:ea typeface="Montserrat"/>
                <a:cs typeface="Montserrat"/>
                <a:sym typeface="Montserrat"/>
              </a:rPr>
              <a:t>05</a:t>
            </a:r>
            <a:endParaRPr b="1" sz="2700">
              <a:solidFill>
                <a:schemeClr val="lt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