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7"/>
  </p:notesMasterIdLst>
  <p:sldIdLst>
    <p:sldId id="272" r:id="rId3"/>
    <p:sldId id="300" r:id="rId4"/>
    <p:sldId id="273" r:id="rId5"/>
    <p:sldId id="282" r:id="rId6"/>
    <p:sldId id="283" r:id="rId7"/>
    <p:sldId id="284" r:id="rId8"/>
    <p:sldId id="285" r:id="rId9"/>
    <p:sldId id="286" r:id="rId10"/>
    <p:sldId id="312" r:id="rId11"/>
    <p:sldId id="313" r:id="rId12"/>
    <p:sldId id="287" r:id="rId13"/>
    <p:sldId id="307" r:id="rId14"/>
    <p:sldId id="288" r:id="rId15"/>
    <p:sldId id="274" r:id="rId16"/>
    <p:sldId id="289" r:id="rId17"/>
    <p:sldId id="290" r:id="rId18"/>
    <p:sldId id="314" r:id="rId19"/>
    <p:sldId id="275" r:id="rId20"/>
    <p:sldId id="293" r:id="rId21"/>
    <p:sldId id="315" r:id="rId22"/>
    <p:sldId id="294" r:id="rId23"/>
    <p:sldId id="295" r:id="rId24"/>
    <p:sldId id="296" r:id="rId25"/>
    <p:sldId id="297" r:id="rId26"/>
    <p:sldId id="298" r:id="rId27"/>
    <p:sldId id="301" r:id="rId28"/>
    <p:sldId id="302" r:id="rId29"/>
    <p:sldId id="304" r:id="rId30"/>
    <p:sldId id="305" r:id="rId31"/>
    <p:sldId id="306" r:id="rId32"/>
    <p:sldId id="308" r:id="rId33"/>
    <p:sldId id="310" r:id="rId34"/>
    <p:sldId id="309" r:id="rId35"/>
    <p:sldId id="311" r:id="rId36"/>
  </p:sldIdLst>
  <p:sldSz cx="9144000" cy="6858000" type="screen4x3"/>
  <p:notesSz cx="6858000" cy="9144000"/>
  <p:defaultTextStyle>
    <a:defPPr>
      <a:defRPr lang="es-V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ffi" initials="L" lastIdx="1" clrIdx="0">
    <p:extLst>
      <p:ext uri="{19B8F6BF-5375-455C-9EA6-DF929625EA0E}">
        <p15:presenceInfo xmlns:p15="http://schemas.microsoft.com/office/powerpoint/2012/main" userId="Luff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8A6"/>
    <a:srgbClr val="FFFF66"/>
    <a:srgbClr val="CCFF33"/>
    <a:srgbClr val="FFD44B"/>
    <a:srgbClr val="FF66FF"/>
    <a:srgbClr val="FF9900"/>
    <a:srgbClr val="FF3300"/>
    <a:srgbClr val="007A37"/>
    <a:srgbClr val="CC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5" autoAdjust="0"/>
    <p:restoredTop sz="94061" autoAdjust="0"/>
  </p:normalViewPr>
  <p:slideViewPr>
    <p:cSldViewPr>
      <p:cViewPr varScale="1">
        <p:scale>
          <a:sx n="65" d="100"/>
          <a:sy n="65" d="100"/>
        </p:scale>
        <p:origin x="672" y="78"/>
      </p:cViewPr>
      <p:guideLst>
        <p:guide orient="horz" pos="2160"/>
        <p:guide pos="2880"/>
      </p:guideLst>
    </p:cSldViewPr>
  </p:slideViewPr>
  <p:notesTextViewPr>
    <p:cViewPr>
      <p:scale>
        <a:sx n="1" d="1"/>
        <a:sy n="1" d="1"/>
      </p:scale>
      <p:origin x="0" y="0"/>
    </p:cViewPr>
  </p:notesTextViewPr>
  <p:sorterViewPr>
    <p:cViewPr>
      <p:scale>
        <a:sx n="66" d="100"/>
        <a:sy n="66" d="100"/>
      </p:scale>
      <p:origin x="0" y="4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alpha val="50000"/>
                </a:schemeClr>
              </a:solidFill>
              <a:prstDash val="lgDash"/>
              <a:round/>
            </a:ln>
            <a:effectLst/>
          </c:spPr>
          <c:marker>
            <c:symbol val="none"/>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Hoja1!$C$69:$C$94</c:f>
              <c:numCache>
                <c:formatCode>General</c:formatCode>
                <c:ptCount val="26"/>
                <c:pt idx="0">
                  <c:v>4.7386028714426674E-2</c:v>
                </c:pt>
                <c:pt idx="1">
                  <c:v>0.10214133045018781</c:v>
                </c:pt>
                <c:pt idx="2">
                  <c:v>0.17925030501665026</c:v>
                </c:pt>
                <c:pt idx="3">
                  <c:v>0.28082437145658889</c:v>
                </c:pt>
                <c:pt idx="4">
                  <c:v>0.41017808692420749</c:v>
                </c:pt>
                <c:pt idx="5">
                  <c:v>0.57252964613040025</c:v>
                </c:pt>
                <c:pt idx="6">
                  <c:v>0.77627412054082168</c:v>
                </c:pt>
                <c:pt idx="7">
                  <c:v>1.0354357146268323</c:v>
                </c:pt>
                <c:pt idx="8">
                  <c:v>1.3747830344595311</c:v>
                </c:pt>
                <c:pt idx="9">
                  <c:v>1.8417082734140138</c:v>
                </c:pt>
                <c:pt idx="10">
                  <c:v>2.5382409441849054</c:v>
                </c:pt>
                <c:pt idx="11">
                  <c:v>3.728683747777302</c:v>
                </c:pt>
                <c:pt idx="12">
                  <c:v>6.3666419132258749</c:v>
                </c:pt>
                <c:pt idx="13">
                  <c:v>18.479863602103681</c:v>
                </c:pt>
                <c:pt idx="14">
                  <c:v>-21.69212380001423</c:v>
                </c:pt>
                <c:pt idx="15">
                  <c:v>-6.7273506028817573</c:v>
                </c:pt>
                <c:pt idx="16">
                  <c:v>-3.8624874822559727</c:v>
                </c:pt>
                <c:pt idx="17">
                  <c:v>-2.6093507187361742</c:v>
                </c:pt>
                <c:pt idx="18">
                  <c:v>-1.886781887142378</c:v>
                </c:pt>
                <c:pt idx="19">
                  <c:v>-1.4064225896635361</c:v>
                </c:pt>
                <c:pt idx="20">
                  <c:v>-1.0590848223803258</c:v>
                </c:pt>
                <c:pt idx="21">
                  <c:v>-0.79464147183444667</c:v>
                </c:pt>
                <c:pt idx="22">
                  <c:v>-0.5870970004614553</c:v>
                </c:pt>
                <c:pt idx="23">
                  <c:v>-0.42181120612434608</c:v>
                </c:pt>
                <c:pt idx="24">
                  <c:v>-0.29005279185013716</c:v>
                </c:pt>
                <c:pt idx="25">
                  <c:v>-0.18640764442028493</c:v>
                </c:pt>
              </c:numCache>
            </c:numRef>
          </c:yVal>
          <c:smooth val="0"/>
          <c:extLst>
            <c:ext xmlns:c16="http://schemas.microsoft.com/office/drawing/2014/chart" uri="{C3380CC4-5D6E-409C-BE32-E72D297353CC}">
              <c16:uniqueId val="{00000000-9CF1-437E-9CF0-8F4A9EE48A4A}"/>
            </c:ext>
          </c:extLst>
        </c:ser>
        <c:dLbls>
          <c:showLegendKey val="0"/>
          <c:showVal val="0"/>
          <c:showCatName val="0"/>
          <c:showSerName val="0"/>
          <c:showPercent val="0"/>
          <c:showBubbleSize val="0"/>
        </c:dLbls>
        <c:axId val="-1968477248"/>
        <c:axId val="-1560088688"/>
      </c:scatterChart>
      <c:valAx>
        <c:axId val="-1968477248"/>
        <c:scaling>
          <c:orientation val="minMax"/>
          <c:min val="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88688"/>
        <c:crossesAt val="-25"/>
        <c:crossBetween val="midCat"/>
      </c:valAx>
      <c:valAx>
        <c:axId val="-1560088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968477248"/>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alpha val="50000"/>
                </a:schemeClr>
              </a:solidFill>
              <a:prstDash val="lgDash"/>
              <a:round/>
            </a:ln>
            <a:effectLst/>
          </c:spPr>
          <c:marker>
            <c:symbol val="none"/>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Hoja1!$C$69:$C$94</c:f>
              <c:numCache>
                <c:formatCode>General</c:formatCode>
                <c:ptCount val="26"/>
                <c:pt idx="0">
                  <c:v>4.7386028714426674E-2</c:v>
                </c:pt>
                <c:pt idx="1">
                  <c:v>0.10214133045018781</c:v>
                </c:pt>
                <c:pt idx="2">
                  <c:v>0.17925030501665026</c:v>
                </c:pt>
                <c:pt idx="3">
                  <c:v>0.28082437145658889</c:v>
                </c:pt>
                <c:pt idx="4">
                  <c:v>0.41017808692420749</c:v>
                </c:pt>
                <c:pt idx="5">
                  <c:v>0.57252964613040025</c:v>
                </c:pt>
                <c:pt idx="6">
                  <c:v>0.77627412054082168</c:v>
                </c:pt>
                <c:pt idx="7">
                  <c:v>1.0354357146268323</c:v>
                </c:pt>
                <c:pt idx="8">
                  <c:v>1.3747830344595311</c:v>
                </c:pt>
                <c:pt idx="9">
                  <c:v>1.8417082734140138</c:v>
                </c:pt>
                <c:pt idx="10">
                  <c:v>2.5382409441849054</c:v>
                </c:pt>
                <c:pt idx="11">
                  <c:v>3.728683747777302</c:v>
                </c:pt>
                <c:pt idx="12">
                  <c:v>6.3666419132258749</c:v>
                </c:pt>
                <c:pt idx="13">
                  <c:v>18.479863602103681</c:v>
                </c:pt>
                <c:pt idx="14">
                  <c:v>-21.69212380001423</c:v>
                </c:pt>
                <c:pt idx="15">
                  <c:v>-6.7273506028817573</c:v>
                </c:pt>
                <c:pt idx="16">
                  <c:v>-3.8624874822559727</c:v>
                </c:pt>
                <c:pt idx="17">
                  <c:v>-2.6093507187361742</c:v>
                </c:pt>
                <c:pt idx="18">
                  <c:v>-1.886781887142378</c:v>
                </c:pt>
                <c:pt idx="19">
                  <c:v>-1.4064225896635361</c:v>
                </c:pt>
                <c:pt idx="20">
                  <c:v>-1.0590848223803258</c:v>
                </c:pt>
                <c:pt idx="21">
                  <c:v>-0.79464147183444667</c:v>
                </c:pt>
                <c:pt idx="22">
                  <c:v>-0.5870970004614553</c:v>
                </c:pt>
                <c:pt idx="23">
                  <c:v>-0.42181120612434608</c:v>
                </c:pt>
                <c:pt idx="24">
                  <c:v>-0.29005279185013716</c:v>
                </c:pt>
                <c:pt idx="25">
                  <c:v>-0.18640764442028493</c:v>
                </c:pt>
              </c:numCache>
            </c:numRef>
          </c:yVal>
          <c:smooth val="0"/>
          <c:extLst>
            <c:ext xmlns:c16="http://schemas.microsoft.com/office/drawing/2014/chart" uri="{C3380CC4-5D6E-409C-BE32-E72D297353CC}">
              <c16:uniqueId val="{00000000-4475-40E7-9155-0DCCF2E86BC4}"/>
            </c:ext>
          </c:extLst>
        </c:ser>
        <c:ser>
          <c:idx val="1"/>
          <c:order val="1"/>
          <c:spPr>
            <a:ln w="19050" cap="rnd">
              <a:noFill/>
              <a:round/>
            </a:ln>
            <a:effectLst/>
          </c:spPr>
          <c:marker>
            <c:symbol val="circle"/>
            <c:size val="5"/>
            <c:spPr>
              <a:solidFill>
                <a:schemeClr val="accent2"/>
              </a:solidFill>
              <a:ln w="9525">
                <a:solidFill>
                  <a:schemeClr val="accent2"/>
                </a:solidFill>
              </a:ln>
              <a:effectLst/>
            </c:spPr>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Hoja1!$D$69:$D$94</c:f>
              <c:numCache>
                <c:formatCode>General</c:formatCode>
                <c:ptCount val="26"/>
                <c:pt idx="0">
                  <c:v>4.7386028714426674E-2</c:v>
                </c:pt>
                <c:pt idx="5">
                  <c:v>0.57252964613040025</c:v>
                </c:pt>
                <c:pt idx="10">
                  <c:v>2.5382409441849054</c:v>
                </c:pt>
                <c:pt idx="15">
                  <c:v>-6.7273506028817573</c:v>
                </c:pt>
                <c:pt idx="20">
                  <c:v>-1.0590848223803258</c:v>
                </c:pt>
                <c:pt idx="25">
                  <c:v>-0.18640764442028493</c:v>
                </c:pt>
              </c:numCache>
            </c:numRef>
          </c:yVal>
          <c:smooth val="0"/>
          <c:extLst>
            <c:ext xmlns:c16="http://schemas.microsoft.com/office/drawing/2014/chart" uri="{C3380CC4-5D6E-409C-BE32-E72D297353CC}">
              <c16:uniqueId val="{00000001-4475-40E7-9155-0DCCF2E86BC4}"/>
            </c:ext>
          </c:extLst>
        </c:ser>
        <c:dLbls>
          <c:showLegendKey val="0"/>
          <c:showVal val="0"/>
          <c:showCatName val="0"/>
          <c:showSerName val="0"/>
          <c:showPercent val="0"/>
          <c:showBubbleSize val="0"/>
        </c:dLbls>
        <c:axId val="-1560100656"/>
        <c:axId val="-1560087600"/>
      </c:scatterChart>
      <c:valAx>
        <c:axId val="-1560100656"/>
        <c:scaling>
          <c:orientation val="minMax"/>
          <c:min val="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87600"/>
        <c:crossesAt val="-25"/>
        <c:crossBetween val="midCat"/>
      </c:valAx>
      <c:valAx>
        <c:axId val="-156008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100656"/>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alpha val="50000"/>
                </a:schemeClr>
              </a:solidFill>
              <a:prstDash val="lgDash"/>
              <a:round/>
            </a:ln>
            <a:effectLst/>
          </c:spPr>
          <c:marker>
            <c:symbol val="none"/>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Hoja1!$C$69:$C$94</c:f>
              <c:numCache>
                <c:formatCode>General</c:formatCode>
                <c:ptCount val="26"/>
                <c:pt idx="0">
                  <c:v>4.7386028714426674E-2</c:v>
                </c:pt>
                <c:pt idx="1">
                  <c:v>0.10214133045018781</c:v>
                </c:pt>
                <c:pt idx="2">
                  <c:v>0.17925030501665026</c:v>
                </c:pt>
                <c:pt idx="3">
                  <c:v>0.28082437145658889</c:v>
                </c:pt>
                <c:pt idx="4">
                  <c:v>0.41017808692420749</c:v>
                </c:pt>
                <c:pt idx="5">
                  <c:v>0.57252964613040025</c:v>
                </c:pt>
                <c:pt idx="6">
                  <c:v>0.77627412054082168</c:v>
                </c:pt>
                <c:pt idx="7">
                  <c:v>1.0354357146268323</c:v>
                </c:pt>
                <c:pt idx="8">
                  <c:v>1.3747830344595311</c:v>
                </c:pt>
                <c:pt idx="9">
                  <c:v>1.8417082734140138</c:v>
                </c:pt>
                <c:pt idx="10">
                  <c:v>2.5382409441849054</c:v>
                </c:pt>
                <c:pt idx="11">
                  <c:v>3.728683747777302</c:v>
                </c:pt>
                <c:pt idx="12">
                  <c:v>6.3666419132258749</c:v>
                </c:pt>
                <c:pt idx="13">
                  <c:v>18.479863602103681</c:v>
                </c:pt>
                <c:pt idx="14">
                  <c:v>-21.69212380001423</c:v>
                </c:pt>
                <c:pt idx="15">
                  <c:v>-6.7273506028817573</c:v>
                </c:pt>
                <c:pt idx="16">
                  <c:v>-3.8624874822559727</c:v>
                </c:pt>
                <c:pt idx="17">
                  <c:v>-2.6093507187361742</c:v>
                </c:pt>
                <c:pt idx="18">
                  <c:v>-1.886781887142378</c:v>
                </c:pt>
                <c:pt idx="19">
                  <c:v>-1.4064225896635361</c:v>
                </c:pt>
                <c:pt idx="20">
                  <c:v>-1.0590848223803258</c:v>
                </c:pt>
                <c:pt idx="21">
                  <c:v>-0.79464147183444667</c:v>
                </c:pt>
                <c:pt idx="22">
                  <c:v>-0.5870970004614553</c:v>
                </c:pt>
                <c:pt idx="23">
                  <c:v>-0.42181120612434608</c:v>
                </c:pt>
                <c:pt idx="24">
                  <c:v>-0.29005279185013716</c:v>
                </c:pt>
                <c:pt idx="25">
                  <c:v>-0.18640764442028493</c:v>
                </c:pt>
              </c:numCache>
            </c:numRef>
          </c:yVal>
          <c:smooth val="0"/>
          <c:extLst>
            <c:ext xmlns:c16="http://schemas.microsoft.com/office/drawing/2014/chart" uri="{C3380CC4-5D6E-409C-BE32-E72D297353CC}">
              <c16:uniqueId val="{00000000-39D3-40E1-A6F7-289564587BFF}"/>
            </c:ext>
          </c:extLst>
        </c:ser>
        <c:ser>
          <c:idx val="1"/>
          <c:order val="1"/>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5"/>
            <c:dispRSqr val="0"/>
            <c:dispEq val="0"/>
          </c:trendline>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Hoja1!$D$69:$D$94</c:f>
              <c:numCache>
                <c:formatCode>General</c:formatCode>
                <c:ptCount val="26"/>
                <c:pt idx="0">
                  <c:v>4.7386028714426674E-2</c:v>
                </c:pt>
                <c:pt idx="5">
                  <c:v>0.57252964613040025</c:v>
                </c:pt>
                <c:pt idx="10">
                  <c:v>2.5382409441849054</c:v>
                </c:pt>
                <c:pt idx="15">
                  <c:v>-6.7273506028817573</c:v>
                </c:pt>
                <c:pt idx="20">
                  <c:v>-1.0590848223803258</c:v>
                </c:pt>
                <c:pt idx="25">
                  <c:v>-0.18640764442028493</c:v>
                </c:pt>
              </c:numCache>
            </c:numRef>
          </c:yVal>
          <c:smooth val="0"/>
          <c:extLst>
            <c:ext xmlns:c16="http://schemas.microsoft.com/office/drawing/2014/chart" uri="{C3380CC4-5D6E-409C-BE32-E72D297353CC}">
              <c16:uniqueId val="{00000001-39D3-40E1-A6F7-289564587BFF}"/>
            </c:ext>
          </c:extLst>
        </c:ser>
        <c:dLbls>
          <c:showLegendKey val="0"/>
          <c:showVal val="0"/>
          <c:showCatName val="0"/>
          <c:showSerName val="0"/>
          <c:showPercent val="0"/>
          <c:showBubbleSize val="0"/>
        </c:dLbls>
        <c:axId val="-1560095216"/>
        <c:axId val="-1560101200"/>
      </c:scatterChart>
      <c:valAx>
        <c:axId val="-1560095216"/>
        <c:scaling>
          <c:orientation val="minMax"/>
          <c:min val="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101200"/>
        <c:crossesAt val="-25"/>
        <c:crossBetween val="midCat"/>
      </c:valAx>
      <c:valAx>
        <c:axId val="-1560101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5216"/>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5.75748031496063E-2"/>
                  <c:y val="0.39348388743073781"/>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trendlineLbl>
          </c:trendline>
          <c:xVal>
            <c:numRef>
              <c:f>Hoja1!$D$2:$D$3</c:f>
              <c:numCache>
                <c:formatCode>General</c:formatCode>
                <c:ptCount val="2"/>
                <c:pt idx="0">
                  <c:v>0</c:v>
                </c:pt>
                <c:pt idx="1">
                  <c:v>2</c:v>
                </c:pt>
              </c:numCache>
            </c:numRef>
          </c:xVal>
          <c:yVal>
            <c:numRef>
              <c:f>Hoja1!$E$2:$E$3</c:f>
              <c:numCache>
                <c:formatCode>General</c:formatCode>
                <c:ptCount val="2"/>
                <c:pt idx="0">
                  <c:v>2</c:v>
                </c:pt>
                <c:pt idx="1">
                  <c:v>1</c:v>
                </c:pt>
              </c:numCache>
            </c:numRef>
          </c:yVal>
          <c:smooth val="0"/>
          <c:extLst>
            <c:ext xmlns:c16="http://schemas.microsoft.com/office/drawing/2014/chart" uri="{C3380CC4-5D6E-409C-BE32-E72D297353CC}">
              <c16:uniqueId val="{00000000-4EB5-461B-BDAC-96108EA4D90F}"/>
            </c:ext>
          </c:extLst>
        </c:ser>
        <c:dLbls>
          <c:showLegendKey val="0"/>
          <c:showVal val="0"/>
          <c:showCatName val="0"/>
          <c:showSerName val="0"/>
          <c:showPercent val="0"/>
          <c:showBubbleSize val="0"/>
        </c:dLbls>
        <c:axId val="-1560090864"/>
        <c:axId val="-1560099568"/>
      </c:scatterChart>
      <c:valAx>
        <c:axId val="-1560090864"/>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9568"/>
        <c:crosses val="autoZero"/>
        <c:crossBetween val="midCat"/>
      </c:valAx>
      <c:valAx>
        <c:axId val="-1560099568"/>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0864"/>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748617054971604E-2"/>
          <c:y val="3.1182249197732291E-2"/>
          <c:w val="0.917826179830732"/>
          <c:h val="0.92377672418332102"/>
        </c:manualLayout>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4.1628608923884515E-2"/>
                  <c:y val="0.692866724992709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trendlineLbl>
          </c:trendline>
          <c:xVal>
            <c:numRef>
              <c:f>Hoja1!$D$19:$D$21</c:f>
              <c:numCache>
                <c:formatCode>General</c:formatCode>
                <c:ptCount val="3"/>
                <c:pt idx="0">
                  <c:v>0</c:v>
                </c:pt>
                <c:pt idx="1">
                  <c:v>2</c:v>
                </c:pt>
                <c:pt idx="2">
                  <c:v>5</c:v>
                </c:pt>
              </c:numCache>
            </c:numRef>
          </c:xVal>
          <c:yVal>
            <c:numRef>
              <c:f>Hoja1!$E$19:$E$21</c:f>
              <c:numCache>
                <c:formatCode>General</c:formatCode>
                <c:ptCount val="3"/>
                <c:pt idx="0">
                  <c:v>2</c:v>
                </c:pt>
                <c:pt idx="1">
                  <c:v>1</c:v>
                </c:pt>
                <c:pt idx="2">
                  <c:v>7</c:v>
                </c:pt>
              </c:numCache>
            </c:numRef>
          </c:yVal>
          <c:smooth val="0"/>
          <c:extLst>
            <c:ext xmlns:c16="http://schemas.microsoft.com/office/drawing/2014/chart" uri="{C3380CC4-5D6E-409C-BE32-E72D297353CC}">
              <c16:uniqueId val="{00000000-C07B-46BD-80A0-7086F7D32FF9}"/>
            </c:ext>
          </c:extLst>
        </c:ser>
        <c:dLbls>
          <c:showLegendKey val="0"/>
          <c:showVal val="0"/>
          <c:showCatName val="0"/>
          <c:showSerName val="0"/>
          <c:showPercent val="0"/>
          <c:showBubbleSize val="0"/>
        </c:dLbls>
        <c:axId val="-1560099024"/>
        <c:axId val="-1560090320"/>
      </c:scatterChart>
      <c:valAx>
        <c:axId val="-1560099024"/>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0320"/>
        <c:crosses val="autoZero"/>
        <c:crossBetween val="midCat"/>
      </c:valAx>
      <c:valAx>
        <c:axId val="-1560090320"/>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9024"/>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1.7846019247594051E-2"/>
                  <c:y val="0.6429695246427530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trendlineLbl>
          </c:trendline>
          <c:xVal>
            <c:numRef>
              <c:f>Hoja1!$D$35:$D$38</c:f>
              <c:numCache>
                <c:formatCode>General</c:formatCode>
                <c:ptCount val="4"/>
                <c:pt idx="0">
                  <c:v>0</c:v>
                </c:pt>
                <c:pt idx="1">
                  <c:v>2</c:v>
                </c:pt>
                <c:pt idx="2">
                  <c:v>5</c:v>
                </c:pt>
                <c:pt idx="3">
                  <c:v>8</c:v>
                </c:pt>
              </c:numCache>
            </c:numRef>
          </c:xVal>
          <c:yVal>
            <c:numRef>
              <c:f>Hoja1!$E$35:$E$38</c:f>
              <c:numCache>
                <c:formatCode>General</c:formatCode>
                <c:ptCount val="4"/>
                <c:pt idx="0">
                  <c:v>2</c:v>
                </c:pt>
                <c:pt idx="1">
                  <c:v>1</c:v>
                </c:pt>
                <c:pt idx="2">
                  <c:v>7</c:v>
                </c:pt>
                <c:pt idx="3">
                  <c:v>6</c:v>
                </c:pt>
              </c:numCache>
            </c:numRef>
          </c:yVal>
          <c:smooth val="0"/>
          <c:extLst>
            <c:ext xmlns:c16="http://schemas.microsoft.com/office/drawing/2014/chart" uri="{C3380CC4-5D6E-409C-BE32-E72D297353CC}">
              <c16:uniqueId val="{00000000-2DC1-4B79-8599-BD5976F3A81F}"/>
            </c:ext>
          </c:extLst>
        </c:ser>
        <c:dLbls>
          <c:showLegendKey val="0"/>
          <c:showVal val="0"/>
          <c:showCatName val="0"/>
          <c:showSerName val="0"/>
          <c:showPercent val="0"/>
          <c:showBubbleSize val="0"/>
        </c:dLbls>
        <c:axId val="-1560089232"/>
        <c:axId val="-1560094672"/>
      </c:scatterChart>
      <c:valAx>
        <c:axId val="-1560089232"/>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4672"/>
        <c:crosses val="autoZero"/>
        <c:crossBetween val="midCat"/>
      </c:valAx>
      <c:valAx>
        <c:axId val="-1560094672"/>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89232"/>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1.4002624671916011E-2"/>
                  <c:y val="0.4932782881306503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trendlineLbl>
          </c:trendline>
          <c:xVal>
            <c:numRef>
              <c:f>Hoja1!$D$52:$D$56</c:f>
              <c:numCache>
                <c:formatCode>General</c:formatCode>
                <c:ptCount val="5"/>
                <c:pt idx="0">
                  <c:v>0</c:v>
                </c:pt>
                <c:pt idx="1">
                  <c:v>2</c:v>
                </c:pt>
                <c:pt idx="2">
                  <c:v>5</c:v>
                </c:pt>
                <c:pt idx="3">
                  <c:v>8</c:v>
                </c:pt>
                <c:pt idx="4">
                  <c:v>9</c:v>
                </c:pt>
              </c:numCache>
            </c:numRef>
          </c:xVal>
          <c:yVal>
            <c:numRef>
              <c:f>Hoja1!$E$52:$E$56</c:f>
              <c:numCache>
                <c:formatCode>General</c:formatCode>
                <c:ptCount val="5"/>
                <c:pt idx="0">
                  <c:v>2</c:v>
                </c:pt>
                <c:pt idx="1">
                  <c:v>1</c:v>
                </c:pt>
                <c:pt idx="2">
                  <c:v>7</c:v>
                </c:pt>
                <c:pt idx="3">
                  <c:v>6</c:v>
                </c:pt>
                <c:pt idx="4">
                  <c:v>3</c:v>
                </c:pt>
              </c:numCache>
            </c:numRef>
          </c:yVal>
          <c:smooth val="0"/>
          <c:extLst>
            <c:ext xmlns:c16="http://schemas.microsoft.com/office/drawing/2014/chart" uri="{C3380CC4-5D6E-409C-BE32-E72D297353CC}">
              <c16:uniqueId val="{00000000-5C4A-4489-9512-F59336489C40}"/>
            </c:ext>
          </c:extLst>
        </c:ser>
        <c:dLbls>
          <c:showLegendKey val="0"/>
          <c:showVal val="0"/>
          <c:showCatName val="0"/>
          <c:showSerName val="0"/>
          <c:showPercent val="0"/>
          <c:showBubbleSize val="0"/>
        </c:dLbls>
        <c:axId val="-1560097392"/>
        <c:axId val="-1560096848"/>
      </c:scatterChart>
      <c:valAx>
        <c:axId val="-1560097392"/>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6848"/>
        <c:crosses val="autoZero"/>
        <c:crossBetween val="midCat"/>
      </c:valAx>
      <c:valAx>
        <c:axId val="-1560096848"/>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60097392"/>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0.14526706036745407"/>
                  <c:y val="0.692866724992709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trendlineLbl>
          </c:trendline>
          <c:xVal>
            <c:numRef>
              <c:f>Hoja1!$D$69:$D$74</c:f>
              <c:numCache>
                <c:formatCode>General</c:formatCode>
                <c:ptCount val="6"/>
                <c:pt idx="0">
                  <c:v>0</c:v>
                </c:pt>
                <c:pt idx="1">
                  <c:v>2</c:v>
                </c:pt>
                <c:pt idx="2">
                  <c:v>5</c:v>
                </c:pt>
                <c:pt idx="3">
                  <c:v>8</c:v>
                </c:pt>
                <c:pt idx="4">
                  <c:v>9</c:v>
                </c:pt>
                <c:pt idx="5">
                  <c:v>14</c:v>
                </c:pt>
              </c:numCache>
            </c:numRef>
          </c:xVal>
          <c:yVal>
            <c:numRef>
              <c:f>Hoja1!$E$69:$E$74</c:f>
              <c:numCache>
                <c:formatCode>General</c:formatCode>
                <c:ptCount val="6"/>
                <c:pt idx="0">
                  <c:v>2</c:v>
                </c:pt>
                <c:pt idx="1">
                  <c:v>1</c:v>
                </c:pt>
                <c:pt idx="2">
                  <c:v>7</c:v>
                </c:pt>
                <c:pt idx="3">
                  <c:v>6</c:v>
                </c:pt>
                <c:pt idx="4">
                  <c:v>3</c:v>
                </c:pt>
                <c:pt idx="5">
                  <c:v>7</c:v>
                </c:pt>
              </c:numCache>
            </c:numRef>
          </c:yVal>
          <c:smooth val="0"/>
          <c:extLst>
            <c:ext xmlns:c16="http://schemas.microsoft.com/office/drawing/2014/chart" uri="{C3380CC4-5D6E-409C-BE32-E72D297353CC}">
              <c16:uniqueId val="{00000000-AD00-44BB-83E4-9D57C9C276A7}"/>
            </c:ext>
          </c:extLst>
        </c:ser>
        <c:dLbls>
          <c:showLegendKey val="0"/>
          <c:showVal val="0"/>
          <c:showCatName val="0"/>
          <c:showSerName val="0"/>
          <c:showPercent val="0"/>
          <c:showBubbleSize val="0"/>
        </c:dLbls>
        <c:axId val="-1797698416"/>
        <c:axId val="-1797702768"/>
      </c:scatterChart>
      <c:valAx>
        <c:axId val="-1797698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797702768"/>
        <c:crosses val="autoZero"/>
        <c:crossBetween val="midCat"/>
      </c:valAx>
      <c:valAx>
        <c:axId val="-1797702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797698416"/>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9-26T12:38:23.558" idx="1">
    <p:pos x="10" y="10"/>
    <p:text/>
    <p:extLst>
      <p:ext uri="{C676402C-5697-4E1C-873F-D02D1690AC5C}">
        <p15:threadingInfo xmlns:p15="http://schemas.microsoft.com/office/powerpoint/2012/main" timeZoneBias="180"/>
      </p:ext>
    </p:extLst>
  </p:cm>
</p:cmLst>
</file>

<file path=ppt/diagrams/_rels/data6.xml.rels><?xml version="1.0" encoding="UTF-8" standalone="yes"?>
<Relationships xmlns="http://schemas.openxmlformats.org/package/2006/relationships"><Relationship Id="rId1"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0A843-1C6A-418D-933E-A002A42E8BD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ES"/>
        </a:p>
      </dgm:t>
    </dgm:pt>
    <dgm:pt modelId="{EEBACE5D-CE98-45A1-998F-64662A73C1CE}">
      <dgm:prSet phldrT="[Texto]"/>
      <dgm:spPr/>
      <dgm:t>
        <a:bodyPr/>
        <a:lstStyle/>
        <a:p>
          <a:r>
            <a:rPr lang="es-ES" dirty="0"/>
            <a:t>Aplicación</a:t>
          </a:r>
        </a:p>
      </dgm:t>
    </dgm:pt>
    <dgm:pt modelId="{1631287C-F0BD-4414-840C-33D13F18CC93}" type="parTrans" cxnId="{63252486-1E9D-492E-9FBB-1CFC6F86E5EF}">
      <dgm:prSet/>
      <dgm:spPr/>
      <dgm:t>
        <a:bodyPr/>
        <a:lstStyle/>
        <a:p>
          <a:endParaRPr lang="es-ES"/>
        </a:p>
      </dgm:t>
    </dgm:pt>
    <dgm:pt modelId="{BC5DA1F7-85AB-47AF-B527-D3B41D02F9EC}" type="sibTrans" cxnId="{63252486-1E9D-492E-9FBB-1CFC6F86E5EF}">
      <dgm:prSet/>
      <dgm:spPr/>
      <dgm:t>
        <a:bodyPr/>
        <a:lstStyle/>
        <a:p>
          <a:endParaRPr lang="es-ES"/>
        </a:p>
      </dgm:t>
    </dgm:pt>
    <dgm:pt modelId="{69894B10-2850-4875-8F7C-1AFCABA94375}">
      <dgm:prSet phldrT="[Texto]"/>
      <dgm:spPr/>
      <dgm:t>
        <a:bodyPr/>
        <a:lstStyle/>
        <a:p>
          <a:r>
            <a:rPr lang="es-ES" dirty="0"/>
            <a:t>Abscisas equidistantes</a:t>
          </a:r>
        </a:p>
      </dgm:t>
    </dgm:pt>
    <dgm:pt modelId="{BFAC64FA-E396-466A-8791-9F57C9583B24}" type="parTrans" cxnId="{D91338E9-3661-4A80-9C94-61160D8B05A1}">
      <dgm:prSet/>
      <dgm:spPr/>
      <dgm:t>
        <a:bodyPr/>
        <a:lstStyle/>
        <a:p>
          <a:endParaRPr lang="es-ES"/>
        </a:p>
      </dgm:t>
    </dgm:pt>
    <dgm:pt modelId="{BFB03222-5DC7-438B-B4DF-36A16E779C67}" type="sibTrans" cxnId="{D91338E9-3661-4A80-9C94-61160D8B05A1}">
      <dgm:prSet/>
      <dgm:spPr/>
      <dgm:t>
        <a:bodyPr/>
        <a:lstStyle/>
        <a:p>
          <a:endParaRPr lang="es-ES"/>
        </a:p>
      </dgm:t>
    </dgm:pt>
    <dgm:pt modelId="{B5497A00-2E51-4D2D-872B-5186E3B33A98}">
      <dgm:prSet phldrT="[Texto]"/>
      <dgm:spPr/>
      <dgm:t>
        <a:bodyPr/>
        <a:lstStyle/>
        <a:p>
          <a:r>
            <a:rPr lang="es-ES" dirty="0"/>
            <a:t>Abscisas no equidistantes</a:t>
          </a:r>
        </a:p>
      </dgm:t>
    </dgm:pt>
    <dgm:pt modelId="{BF07FA95-BAE4-4BD2-B795-07DAFCBBA367}" type="parTrans" cxnId="{B4681CDE-71D2-452C-A2A1-EE2CB6863326}">
      <dgm:prSet/>
      <dgm:spPr/>
      <dgm:t>
        <a:bodyPr/>
        <a:lstStyle/>
        <a:p>
          <a:endParaRPr lang="es-ES"/>
        </a:p>
      </dgm:t>
    </dgm:pt>
    <dgm:pt modelId="{F0F2BD79-C929-4888-BB03-327D5AEC8086}" type="sibTrans" cxnId="{B4681CDE-71D2-452C-A2A1-EE2CB6863326}">
      <dgm:prSet/>
      <dgm:spPr/>
      <dgm:t>
        <a:bodyPr/>
        <a:lstStyle/>
        <a:p>
          <a:endParaRPr lang="es-ES"/>
        </a:p>
      </dgm:t>
    </dgm:pt>
    <dgm:pt modelId="{402C994E-900F-4CEF-959B-93BCA09FF74F}">
      <dgm:prSet phldrT="[Texto]"/>
      <dgm:spPr/>
      <dgm:t>
        <a:bodyPr/>
        <a:lstStyle/>
        <a:p>
          <a:r>
            <a:rPr lang="es-ES" dirty="0"/>
            <a:t>Ventaja</a:t>
          </a:r>
        </a:p>
      </dgm:t>
    </dgm:pt>
    <dgm:pt modelId="{4C5CAC4B-FB52-402F-927C-E6E2B8268F9E}" type="parTrans" cxnId="{080092D5-769E-4B98-835C-A2E30A38F0F0}">
      <dgm:prSet/>
      <dgm:spPr/>
      <dgm:t>
        <a:bodyPr/>
        <a:lstStyle/>
        <a:p>
          <a:endParaRPr lang="es-ES"/>
        </a:p>
      </dgm:t>
    </dgm:pt>
    <dgm:pt modelId="{8E5A0789-0E8E-4DA8-A3F8-9A72C35894B2}" type="sibTrans" cxnId="{080092D5-769E-4B98-835C-A2E30A38F0F0}">
      <dgm:prSet/>
      <dgm:spPr/>
      <dgm:t>
        <a:bodyPr/>
        <a:lstStyle/>
        <a:p>
          <a:endParaRPr lang="es-ES"/>
        </a:p>
      </dgm:t>
    </dgm:pt>
    <dgm:pt modelId="{CF643DAE-19ED-46EF-B9FF-DB5F19ADE6AE}">
      <dgm:prSet phldrT="[Texto]"/>
      <dgm:spPr/>
      <dgm:t>
        <a:bodyPr/>
        <a:lstStyle/>
        <a:p>
          <a:r>
            <a:rPr lang="es-ES" dirty="0"/>
            <a:t>Para conjuntos de datos con iguales abscisas, los </a:t>
          </a:r>
          <a:r>
            <a:rPr lang="es-ES" dirty="0" err="1"/>
            <a:t>Lagrangianos</a:t>
          </a:r>
          <a:r>
            <a:rPr lang="es-ES" dirty="0"/>
            <a:t> se calculan una sola vez</a:t>
          </a:r>
        </a:p>
      </dgm:t>
    </dgm:pt>
    <dgm:pt modelId="{0932346F-1087-4FB2-AFCC-97BB5CAD7BF9}" type="parTrans" cxnId="{51865384-86AE-47DD-82C8-94DCFD23B3EB}">
      <dgm:prSet/>
      <dgm:spPr/>
      <dgm:t>
        <a:bodyPr/>
        <a:lstStyle/>
        <a:p>
          <a:endParaRPr lang="es-ES"/>
        </a:p>
      </dgm:t>
    </dgm:pt>
    <dgm:pt modelId="{046597F5-9B51-4F3A-B501-C0B6A0339815}" type="sibTrans" cxnId="{51865384-86AE-47DD-82C8-94DCFD23B3EB}">
      <dgm:prSet/>
      <dgm:spPr/>
      <dgm:t>
        <a:bodyPr/>
        <a:lstStyle/>
        <a:p>
          <a:endParaRPr lang="es-ES"/>
        </a:p>
      </dgm:t>
    </dgm:pt>
    <dgm:pt modelId="{7A129F61-A94F-49EB-8536-2790BF1DDEC5}">
      <dgm:prSet phldrT="[Texto]"/>
      <dgm:spPr/>
      <dgm:t>
        <a:bodyPr/>
        <a:lstStyle/>
        <a:p>
          <a:r>
            <a:rPr lang="es-ES" dirty="0"/>
            <a:t>Desventaja</a:t>
          </a:r>
        </a:p>
      </dgm:t>
    </dgm:pt>
    <dgm:pt modelId="{397545E1-1D67-4711-BDFA-52A0A148118E}" type="parTrans" cxnId="{C725851A-1CC4-4424-92C9-5F28621DFCE7}">
      <dgm:prSet/>
      <dgm:spPr/>
      <dgm:t>
        <a:bodyPr/>
        <a:lstStyle/>
        <a:p>
          <a:endParaRPr lang="es-ES"/>
        </a:p>
      </dgm:t>
    </dgm:pt>
    <dgm:pt modelId="{28CDBC1E-34D5-4ABF-A8C6-078D77C03C93}" type="sibTrans" cxnId="{C725851A-1CC4-4424-92C9-5F28621DFCE7}">
      <dgm:prSet/>
      <dgm:spPr/>
      <dgm:t>
        <a:bodyPr/>
        <a:lstStyle/>
        <a:p>
          <a:endParaRPr lang="es-ES"/>
        </a:p>
      </dgm:t>
    </dgm:pt>
    <dgm:pt modelId="{7905050E-6BAD-4A8E-8FB2-501DB20BEE8A}">
      <dgm:prSet phldrT="[Texto]"/>
      <dgm:spPr/>
      <dgm:t>
        <a:bodyPr/>
        <a:lstStyle/>
        <a:p>
          <a:r>
            <a:rPr lang="es-ES" dirty="0"/>
            <a:t>Si se agrega una nueva abscisa a los datos, se deben calcular nuevamente  todos los </a:t>
          </a:r>
          <a:r>
            <a:rPr lang="es-ES" dirty="0" err="1"/>
            <a:t>Lagrangianos</a:t>
          </a:r>
          <a:endParaRPr lang="es-ES" dirty="0"/>
        </a:p>
      </dgm:t>
    </dgm:pt>
    <dgm:pt modelId="{8D848FA5-402B-496D-A938-E66AF56CC3F6}" type="parTrans" cxnId="{64D53C7C-98B2-4924-AF86-214FA40FB70D}">
      <dgm:prSet/>
      <dgm:spPr/>
      <dgm:t>
        <a:bodyPr/>
        <a:lstStyle/>
        <a:p>
          <a:endParaRPr lang="es-ES"/>
        </a:p>
      </dgm:t>
    </dgm:pt>
    <dgm:pt modelId="{68BC7494-E11F-44DC-A785-6591CB63D8F4}" type="sibTrans" cxnId="{64D53C7C-98B2-4924-AF86-214FA40FB70D}">
      <dgm:prSet/>
      <dgm:spPr/>
      <dgm:t>
        <a:bodyPr/>
        <a:lstStyle/>
        <a:p>
          <a:endParaRPr lang="es-ES"/>
        </a:p>
      </dgm:t>
    </dgm:pt>
    <dgm:pt modelId="{011520F5-449A-4F9E-BD98-F9141BF59331}" type="pres">
      <dgm:prSet presAssocID="{8800A843-1C6A-418D-933E-A002A42E8BDD}" presName="theList" presStyleCnt="0">
        <dgm:presLayoutVars>
          <dgm:dir/>
          <dgm:animLvl val="lvl"/>
          <dgm:resizeHandles val="exact"/>
        </dgm:presLayoutVars>
      </dgm:prSet>
      <dgm:spPr/>
    </dgm:pt>
    <dgm:pt modelId="{75661EB8-338A-467F-9F99-0D8CF496213F}" type="pres">
      <dgm:prSet presAssocID="{EEBACE5D-CE98-45A1-998F-64662A73C1CE}" presName="compNode" presStyleCnt="0"/>
      <dgm:spPr/>
    </dgm:pt>
    <dgm:pt modelId="{F0370216-B5B1-4514-9255-A4F7CB943C27}" type="pres">
      <dgm:prSet presAssocID="{EEBACE5D-CE98-45A1-998F-64662A73C1CE}" presName="aNode" presStyleLbl="bgShp" presStyleIdx="0" presStyleCnt="3"/>
      <dgm:spPr/>
    </dgm:pt>
    <dgm:pt modelId="{1C6489C0-886A-4A75-AE0A-E55C3870B4BF}" type="pres">
      <dgm:prSet presAssocID="{EEBACE5D-CE98-45A1-998F-64662A73C1CE}" presName="textNode" presStyleLbl="bgShp" presStyleIdx="0" presStyleCnt="3"/>
      <dgm:spPr/>
    </dgm:pt>
    <dgm:pt modelId="{FC8DDE53-40EB-45FC-BFDF-DC789D2E089C}" type="pres">
      <dgm:prSet presAssocID="{EEBACE5D-CE98-45A1-998F-64662A73C1CE}" presName="compChildNode" presStyleCnt="0"/>
      <dgm:spPr/>
    </dgm:pt>
    <dgm:pt modelId="{87CBF911-9399-4871-9EF1-1652DB07A8E4}" type="pres">
      <dgm:prSet presAssocID="{EEBACE5D-CE98-45A1-998F-64662A73C1CE}" presName="theInnerList" presStyleCnt="0"/>
      <dgm:spPr/>
    </dgm:pt>
    <dgm:pt modelId="{F028B004-8820-403E-BFBB-76AC9205E370}" type="pres">
      <dgm:prSet presAssocID="{69894B10-2850-4875-8F7C-1AFCABA94375}" presName="childNode" presStyleLbl="node1" presStyleIdx="0" presStyleCnt="4">
        <dgm:presLayoutVars>
          <dgm:bulletEnabled val="1"/>
        </dgm:presLayoutVars>
      </dgm:prSet>
      <dgm:spPr/>
    </dgm:pt>
    <dgm:pt modelId="{03AA6622-7E82-45FE-9A53-F852B7CC03B7}" type="pres">
      <dgm:prSet presAssocID="{69894B10-2850-4875-8F7C-1AFCABA94375}" presName="aSpace2" presStyleCnt="0"/>
      <dgm:spPr/>
    </dgm:pt>
    <dgm:pt modelId="{59AD8581-B15A-4152-AC6A-41563E9A417D}" type="pres">
      <dgm:prSet presAssocID="{B5497A00-2E51-4D2D-872B-5186E3B33A98}" presName="childNode" presStyleLbl="node1" presStyleIdx="1" presStyleCnt="4">
        <dgm:presLayoutVars>
          <dgm:bulletEnabled val="1"/>
        </dgm:presLayoutVars>
      </dgm:prSet>
      <dgm:spPr/>
    </dgm:pt>
    <dgm:pt modelId="{45D47B56-7FD2-4535-9DA0-BBE8B45BC023}" type="pres">
      <dgm:prSet presAssocID="{EEBACE5D-CE98-45A1-998F-64662A73C1CE}" presName="aSpace" presStyleCnt="0"/>
      <dgm:spPr/>
    </dgm:pt>
    <dgm:pt modelId="{75CF8520-0B26-48BF-AD55-1F2DEEF2CC6C}" type="pres">
      <dgm:prSet presAssocID="{402C994E-900F-4CEF-959B-93BCA09FF74F}" presName="compNode" presStyleCnt="0"/>
      <dgm:spPr/>
    </dgm:pt>
    <dgm:pt modelId="{2331DC2F-7CC6-4F99-863E-6CB7AFE19757}" type="pres">
      <dgm:prSet presAssocID="{402C994E-900F-4CEF-959B-93BCA09FF74F}" presName="aNode" presStyleLbl="bgShp" presStyleIdx="1" presStyleCnt="3"/>
      <dgm:spPr/>
    </dgm:pt>
    <dgm:pt modelId="{631A115F-ADAD-4B35-8D91-3CC92D3D783D}" type="pres">
      <dgm:prSet presAssocID="{402C994E-900F-4CEF-959B-93BCA09FF74F}" presName="textNode" presStyleLbl="bgShp" presStyleIdx="1" presStyleCnt="3"/>
      <dgm:spPr/>
    </dgm:pt>
    <dgm:pt modelId="{A1CE0164-9123-48D2-837E-7DD2756E2F80}" type="pres">
      <dgm:prSet presAssocID="{402C994E-900F-4CEF-959B-93BCA09FF74F}" presName="compChildNode" presStyleCnt="0"/>
      <dgm:spPr/>
    </dgm:pt>
    <dgm:pt modelId="{498A02C2-35BC-46C5-BC0D-67089C216873}" type="pres">
      <dgm:prSet presAssocID="{402C994E-900F-4CEF-959B-93BCA09FF74F}" presName="theInnerList" presStyleCnt="0"/>
      <dgm:spPr/>
    </dgm:pt>
    <dgm:pt modelId="{47BD71EF-8505-4F9B-BE2E-4232B11730B1}" type="pres">
      <dgm:prSet presAssocID="{CF643DAE-19ED-46EF-B9FF-DB5F19ADE6AE}" presName="childNode" presStyleLbl="node1" presStyleIdx="2" presStyleCnt="4">
        <dgm:presLayoutVars>
          <dgm:bulletEnabled val="1"/>
        </dgm:presLayoutVars>
      </dgm:prSet>
      <dgm:spPr/>
    </dgm:pt>
    <dgm:pt modelId="{3C1EFDDE-3F3F-465F-A90C-C188E26A44E3}" type="pres">
      <dgm:prSet presAssocID="{402C994E-900F-4CEF-959B-93BCA09FF74F}" presName="aSpace" presStyleCnt="0"/>
      <dgm:spPr/>
    </dgm:pt>
    <dgm:pt modelId="{747732FE-53E5-433F-8DD2-16951477E3F2}" type="pres">
      <dgm:prSet presAssocID="{7A129F61-A94F-49EB-8536-2790BF1DDEC5}" presName="compNode" presStyleCnt="0"/>
      <dgm:spPr/>
    </dgm:pt>
    <dgm:pt modelId="{4A38614F-8FC3-43CA-97D1-682AEA39C26D}" type="pres">
      <dgm:prSet presAssocID="{7A129F61-A94F-49EB-8536-2790BF1DDEC5}" presName="aNode" presStyleLbl="bgShp" presStyleIdx="2" presStyleCnt="3"/>
      <dgm:spPr/>
    </dgm:pt>
    <dgm:pt modelId="{6756DA67-40DC-4671-9842-1230794C03A0}" type="pres">
      <dgm:prSet presAssocID="{7A129F61-A94F-49EB-8536-2790BF1DDEC5}" presName="textNode" presStyleLbl="bgShp" presStyleIdx="2" presStyleCnt="3"/>
      <dgm:spPr/>
    </dgm:pt>
    <dgm:pt modelId="{1189657C-F076-4EFB-B991-3580716E43AF}" type="pres">
      <dgm:prSet presAssocID="{7A129F61-A94F-49EB-8536-2790BF1DDEC5}" presName="compChildNode" presStyleCnt="0"/>
      <dgm:spPr/>
    </dgm:pt>
    <dgm:pt modelId="{57439FA2-2E67-4C8F-80C8-EA5CCF6B2B34}" type="pres">
      <dgm:prSet presAssocID="{7A129F61-A94F-49EB-8536-2790BF1DDEC5}" presName="theInnerList" presStyleCnt="0"/>
      <dgm:spPr/>
    </dgm:pt>
    <dgm:pt modelId="{C6C69575-DF0E-4226-B966-119F4DE59293}" type="pres">
      <dgm:prSet presAssocID="{7905050E-6BAD-4A8E-8FB2-501DB20BEE8A}" presName="childNode" presStyleLbl="node1" presStyleIdx="3" presStyleCnt="4">
        <dgm:presLayoutVars>
          <dgm:bulletEnabled val="1"/>
        </dgm:presLayoutVars>
      </dgm:prSet>
      <dgm:spPr/>
    </dgm:pt>
  </dgm:ptLst>
  <dgm:cxnLst>
    <dgm:cxn modelId="{C725851A-1CC4-4424-92C9-5F28621DFCE7}" srcId="{8800A843-1C6A-418D-933E-A002A42E8BDD}" destId="{7A129F61-A94F-49EB-8536-2790BF1DDEC5}" srcOrd="2" destOrd="0" parTransId="{397545E1-1D67-4711-BDFA-52A0A148118E}" sibTransId="{28CDBC1E-34D5-4ABF-A8C6-078D77C03C93}"/>
    <dgm:cxn modelId="{AA08F55B-0EE6-4CCD-AA53-C66B40A9DBA3}" type="presOf" srcId="{B5497A00-2E51-4D2D-872B-5186E3B33A98}" destId="{59AD8581-B15A-4152-AC6A-41563E9A417D}" srcOrd="0" destOrd="0" presId="urn:microsoft.com/office/officeart/2005/8/layout/lProcess2"/>
    <dgm:cxn modelId="{831CCB63-AF5C-4B61-A435-96A9FCDD6AF9}" type="presOf" srcId="{EEBACE5D-CE98-45A1-998F-64662A73C1CE}" destId="{F0370216-B5B1-4514-9255-A4F7CB943C27}" srcOrd="0" destOrd="0" presId="urn:microsoft.com/office/officeart/2005/8/layout/lProcess2"/>
    <dgm:cxn modelId="{64D53C7C-98B2-4924-AF86-214FA40FB70D}" srcId="{7A129F61-A94F-49EB-8536-2790BF1DDEC5}" destId="{7905050E-6BAD-4A8E-8FB2-501DB20BEE8A}" srcOrd="0" destOrd="0" parTransId="{8D848FA5-402B-496D-A938-E66AF56CC3F6}" sibTransId="{68BC7494-E11F-44DC-A785-6591CB63D8F4}"/>
    <dgm:cxn modelId="{D92DEE7D-C363-40B5-BC9B-309DC7366A8E}" type="presOf" srcId="{7A129F61-A94F-49EB-8536-2790BF1DDEC5}" destId="{4A38614F-8FC3-43CA-97D1-682AEA39C26D}" srcOrd="0" destOrd="0" presId="urn:microsoft.com/office/officeart/2005/8/layout/lProcess2"/>
    <dgm:cxn modelId="{2AD9227E-56E0-4338-8EF8-964CEFE5501F}" type="presOf" srcId="{7A129F61-A94F-49EB-8536-2790BF1DDEC5}" destId="{6756DA67-40DC-4671-9842-1230794C03A0}" srcOrd="1" destOrd="0" presId="urn:microsoft.com/office/officeart/2005/8/layout/lProcess2"/>
    <dgm:cxn modelId="{B71EF283-402E-43A2-A4F4-0E5F28B22A1B}" type="presOf" srcId="{8800A843-1C6A-418D-933E-A002A42E8BDD}" destId="{011520F5-449A-4F9E-BD98-F9141BF59331}" srcOrd="0" destOrd="0" presId="urn:microsoft.com/office/officeart/2005/8/layout/lProcess2"/>
    <dgm:cxn modelId="{51865384-86AE-47DD-82C8-94DCFD23B3EB}" srcId="{402C994E-900F-4CEF-959B-93BCA09FF74F}" destId="{CF643DAE-19ED-46EF-B9FF-DB5F19ADE6AE}" srcOrd="0" destOrd="0" parTransId="{0932346F-1087-4FB2-AFCC-97BB5CAD7BF9}" sibTransId="{046597F5-9B51-4F3A-B501-C0B6A0339815}"/>
    <dgm:cxn modelId="{63252486-1E9D-492E-9FBB-1CFC6F86E5EF}" srcId="{8800A843-1C6A-418D-933E-A002A42E8BDD}" destId="{EEBACE5D-CE98-45A1-998F-64662A73C1CE}" srcOrd="0" destOrd="0" parTransId="{1631287C-F0BD-4414-840C-33D13F18CC93}" sibTransId="{BC5DA1F7-85AB-47AF-B527-D3B41D02F9EC}"/>
    <dgm:cxn modelId="{43C118AF-2582-49E1-84CB-F186D9FA1910}" type="presOf" srcId="{402C994E-900F-4CEF-959B-93BCA09FF74F}" destId="{2331DC2F-7CC6-4F99-863E-6CB7AFE19757}" srcOrd="0" destOrd="0" presId="urn:microsoft.com/office/officeart/2005/8/layout/lProcess2"/>
    <dgm:cxn modelId="{C17886C6-6940-4505-A555-AB7D06A53118}" type="presOf" srcId="{402C994E-900F-4CEF-959B-93BCA09FF74F}" destId="{631A115F-ADAD-4B35-8D91-3CC92D3D783D}" srcOrd="1" destOrd="0" presId="urn:microsoft.com/office/officeart/2005/8/layout/lProcess2"/>
    <dgm:cxn modelId="{85CA20CD-07CC-4D69-9122-C9C01EC782F1}" type="presOf" srcId="{7905050E-6BAD-4A8E-8FB2-501DB20BEE8A}" destId="{C6C69575-DF0E-4226-B966-119F4DE59293}" srcOrd="0" destOrd="0" presId="urn:microsoft.com/office/officeart/2005/8/layout/lProcess2"/>
    <dgm:cxn modelId="{C08A75D1-74C1-4312-BE3E-F700C29448BD}" type="presOf" srcId="{69894B10-2850-4875-8F7C-1AFCABA94375}" destId="{F028B004-8820-403E-BFBB-76AC9205E370}" srcOrd="0" destOrd="0" presId="urn:microsoft.com/office/officeart/2005/8/layout/lProcess2"/>
    <dgm:cxn modelId="{080092D5-769E-4B98-835C-A2E30A38F0F0}" srcId="{8800A843-1C6A-418D-933E-A002A42E8BDD}" destId="{402C994E-900F-4CEF-959B-93BCA09FF74F}" srcOrd="1" destOrd="0" parTransId="{4C5CAC4B-FB52-402F-927C-E6E2B8268F9E}" sibTransId="{8E5A0789-0E8E-4DA8-A3F8-9A72C35894B2}"/>
    <dgm:cxn modelId="{B4681CDE-71D2-452C-A2A1-EE2CB6863326}" srcId="{EEBACE5D-CE98-45A1-998F-64662A73C1CE}" destId="{B5497A00-2E51-4D2D-872B-5186E3B33A98}" srcOrd="1" destOrd="0" parTransId="{BF07FA95-BAE4-4BD2-B795-07DAFCBBA367}" sibTransId="{F0F2BD79-C929-4888-BB03-327D5AEC8086}"/>
    <dgm:cxn modelId="{D91338E9-3661-4A80-9C94-61160D8B05A1}" srcId="{EEBACE5D-CE98-45A1-998F-64662A73C1CE}" destId="{69894B10-2850-4875-8F7C-1AFCABA94375}" srcOrd="0" destOrd="0" parTransId="{BFAC64FA-E396-466A-8791-9F57C9583B24}" sibTransId="{BFB03222-5DC7-438B-B4DF-36A16E779C67}"/>
    <dgm:cxn modelId="{119208EB-2A78-4EBA-A525-C1505081366D}" type="presOf" srcId="{CF643DAE-19ED-46EF-B9FF-DB5F19ADE6AE}" destId="{47BD71EF-8505-4F9B-BE2E-4232B11730B1}" srcOrd="0" destOrd="0" presId="urn:microsoft.com/office/officeart/2005/8/layout/lProcess2"/>
    <dgm:cxn modelId="{2C21C4ED-666B-46C6-B2C6-DCBABAFC22B3}" type="presOf" srcId="{EEBACE5D-CE98-45A1-998F-64662A73C1CE}" destId="{1C6489C0-886A-4A75-AE0A-E55C3870B4BF}" srcOrd="1" destOrd="0" presId="urn:microsoft.com/office/officeart/2005/8/layout/lProcess2"/>
    <dgm:cxn modelId="{15387B97-A37A-447B-AB95-2757445A5260}" type="presParOf" srcId="{011520F5-449A-4F9E-BD98-F9141BF59331}" destId="{75661EB8-338A-467F-9F99-0D8CF496213F}" srcOrd="0" destOrd="0" presId="urn:microsoft.com/office/officeart/2005/8/layout/lProcess2"/>
    <dgm:cxn modelId="{35B759F7-1AB5-4EF2-B15D-881CAF3754E1}" type="presParOf" srcId="{75661EB8-338A-467F-9F99-0D8CF496213F}" destId="{F0370216-B5B1-4514-9255-A4F7CB943C27}" srcOrd="0" destOrd="0" presId="urn:microsoft.com/office/officeart/2005/8/layout/lProcess2"/>
    <dgm:cxn modelId="{812B3DDB-F677-402B-85E3-50044FDB3DEF}" type="presParOf" srcId="{75661EB8-338A-467F-9F99-0D8CF496213F}" destId="{1C6489C0-886A-4A75-AE0A-E55C3870B4BF}" srcOrd="1" destOrd="0" presId="urn:microsoft.com/office/officeart/2005/8/layout/lProcess2"/>
    <dgm:cxn modelId="{377CF593-6952-4C0B-A122-F8CE0BA2E290}" type="presParOf" srcId="{75661EB8-338A-467F-9F99-0D8CF496213F}" destId="{FC8DDE53-40EB-45FC-BFDF-DC789D2E089C}" srcOrd="2" destOrd="0" presId="urn:microsoft.com/office/officeart/2005/8/layout/lProcess2"/>
    <dgm:cxn modelId="{0156A374-5952-48F7-8FB0-D473E441F73E}" type="presParOf" srcId="{FC8DDE53-40EB-45FC-BFDF-DC789D2E089C}" destId="{87CBF911-9399-4871-9EF1-1652DB07A8E4}" srcOrd="0" destOrd="0" presId="urn:microsoft.com/office/officeart/2005/8/layout/lProcess2"/>
    <dgm:cxn modelId="{F5EA60A4-E74E-4ABD-B71E-3C7601AC92DD}" type="presParOf" srcId="{87CBF911-9399-4871-9EF1-1652DB07A8E4}" destId="{F028B004-8820-403E-BFBB-76AC9205E370}" srcOrd="0" destOrd="0" presId="urn:microsoft.com/office/officeart/2005/8/layout/lProcess2"/>
    <dgm:cxn modelId="{49BA08CA-C3C7-4AC2-B7DF-2B25BD2C186B}" type="presParOf" srcId="{87CBF911-9399-4871-9EF1-1652DB07A8E4}" destId="{03AA6622-7E82-45FE-9A53-F852B7CC03B7}" srcOrd="1" destOrd="0" presId="urn:microsoft.com/office/officeart/2005/8/layout/lProcess2"/>
    <dgm:cxn modelId="{5449D03A-9D1E-49F4-AF39-9B724394C0D5}" type="presParOf" srcId="{87CBF911-9399-4871-9EF1-1652DB07A8E4}" destId="{59AD8581-B15A-4152-AC6A-41563E9A417D}" srcOrd="2" destOrd="0" presId="urn:microsoft.com/office/officeart/2005/8/layout/lProcess2"/>
    <dgm:cxn modelId="{EDED7D9A-F29C-46F1-9B7B-D26D9D8B5E1D}" type="presParOf" srcId="{011520F5-449A-4F9E-BD98-F9141BF59331}" destId="{45D47B56-7FD2-4535-9DA0-BBE8B45BC023}" srcOrd="1" destOrd="0" presId="urn:microsoft.com/office/officeart/2005/8/layout/lProcess2"/>
    <dgm:cxn modelId="{6B38F349-E552-49BF-AB35-4C284BAF674D}" type="presParOf" srcId="{011520F5-449A-4F9E-BD98-F9141BF59331}" destId="{75CF8520-0B26-48BF-AD55-1F2DEEF2CC6C}" srcOrd="2" destOrd="0" presId="urn:microsoft.com/office/officeart/2005/8/layout/lProcess2"/>
    <dgm:cxn modelId="{A23C4713-929C-4F6E-AB7F-2ED6E796924D}" type="presParOf" srcId="{75CF8520-0B26-48BF-AD55-1F2DEEF2CC6C}" destId="{2331DC2F-7CC6-4F99-863E-6CB7AFE19757}" srcOrd="0" destOrd="0" presId="urn:microsoft.com/office/officeart/2005/8/layout/lProcess2"/>
    <dgm:cxn modelId="{7D0432FB-E9E6-4551-9735-1536427C8408}" type="presParOf" srcId="{75CF8520-0B26-48BF-AD55-1F2DEEF2CC6C}" destId="{631A115F-ADAD-4B35-8D91-3CC92D3D783D}" srcOrd="1" destOrd="0" presId="urn:microsoft.com/office/officeart/2005/8/layout/lProcess2"/>
    <dgm:cxn modelId="{9AFDA6CB-DAFE-4372-B3E9-E41F38AC1501}" type="presParOf" srcId="{75CF8520-0B26-48BF-AD55-1F2DEEF2CC6C}" destId="{A1CE0164-9123-48D2-837E-7DD2756E2F80}" srcOrd="2" destOrd="0" presId="urn:microsoft.com/office/officeart/2005/8/layout/lProcess2"/>
    <dgm:cxn modelId="{53CC9B27-AE3A-4596-9C72-DC1AE2C62C38}" type="presParOf" srcId="{A1CE0164-9123-48D2-837E-7DD2756E2F80}" destId="{498A02C2-35BC-46C5-BC0D-67089C216873}" srcOrd="0" destOrd="0" presId="urn:microsoft.com/office/officeart/2005/8/layout/lProcess2"/>
    <dgm:cxn modelId="{C507A1E7-794D-4EBF-9B6F-D7EB070933E6}" type="presParOf" srcId="{498A02C2-35BC-46C5-BC0D-67089C216873}" destId="{47BD71EF-8505-4F9B-BE2E-4232B11730B1}" srcOrd="0" destOrd="0" presId="urn:microsoft.com/office/officeart/2005/8/layout/lProcess2"/>
    <dgm:cxn modelId="{FA826F0B-C1E3-4B3E-8248-ACB7DFC3A135}" type="presParOf" srcId="{011520F5-449A-4F9E-BD98-F9141BF59331}" destId="{3C1EFDDE-3F3F-465F-A90C-C188E26A44E3}" srcOrd="3" destOrd="0" presId="urn:microsoft.com/office/officeart/2005/8/layout/lProcess2"/>
    <dgm:cxn modelId="{E507331D-E8B6-4108-99D3-0BA400BC1229}" type="presParOf" srcId="{011520F5-449A-4F9E-BD98-F9141BF59331}" destId="{747732FE-53E5-433F-8DD2-16951477E3F2}" srcOrd="4" destOrd="0" presId="urn:microsoft.com/office/officeart/2005/8/layout/lProcess2"/>
    <dgm:cxn modelId="{25B65E8E-4D25-46F2-971C-538F13622CC0}" type="presParOf" srcId="{747732FE-53E5-433F-8DD2-16951477E3F2}" destId="{4A38614F-8FC3-43CA-97D1-682AEA39C26D}" srcOrd="0" destOrd="0" presId="urn:microsoft.com/office/officeart/2005/8/layout/lProcess2"/>
    <dgm:cxn modelId="{CA6F87E9-F05C-4F64-8E70-B7101BAD11A8}" type="presParOf" srcId="{747732FE-53E5-433F-8DD2-16951477E3F2}" destId="{6756DA67-40DC-4671-9842-1230794C03A0}" srcOrd="1" destOrd="0" presId="urn:microsoft.com/office/officeart/2005/8/layout/lProcess2"/>
    <dgm:cxn modelId="{9DF57942-4E7C-4049-B6EC-40CB05EE18BA}" type="presParOf" srcId="{747732FE-53E5-433F-8DD2-16951477E3F2}" destId="{1189657C-F076-4EFB-B991-3580716E43AF}" srcOrd="2" destOrd="0" presId="urn:microsoft.com/office/officeart/2005/8/layout/lProcess2"/>
    <dgm:cxn modelId="{9877AFC8-E05C-4F4F-AA4C-7E620C64DD9B}" type="presParOf" srcId="{1189657C-F076-4EFB-B991-3580716E43AF}" destId="{57439FA2-2E67-4C8F-80C8-EA5CCF6B2B34}" srcOrd="0" destOrd="0" presId="urn:microsoft.com/office/officeart/2005/8/layout/lProcess2"/>
    <dgm:cxn modelId="{1093B355-22B9-4496-9A4B-75DF2E748CD3}" type="presParOf" srcId="{57439FA2-2E67-4C8F-80C8-EA5CCF6B2B34}" destId="{C6C69575-DF0E-4226-B966-119F4DE59293}" srcOrd="0"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00A843-1C6A-418D-933E-A002A42E8BD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ES"/>
        </a:p>
      </dgm:t>
    </dgm:pt>
    <dgm:pt modelId="{EEBACE5D-CE98-45A1-998F-64662A73C1CE}">
      <dgm:prSet phldrT="[Texto]"/>
      <dgm:spPr/>
      <dgm:t>
        <a:bodyPr/>
        <a:lstStyle/>
        <a:p>
          <a:r>
            <a:rPr lang="es-ES" dirty="0"/>
            <a:t>Aplicación</a:t>
          </a:r>
        </a:p>
      </dgm:t>
    </dgm:pt>
    <dgm:pt modelId="{1631287C-F0BD-4414-840C-33D13F18CC93}" type="parTrans" cxnId="{63252486-1E9D-492E-9FBB-1CFC6F86E5EF}">
      <dgm:prSet/>
      <dgm:spPr/>
      <dgm:t>
        <a:bodyPr/>
        <a:lstStyle/>
        <a:p>
          <a:endParaRPr lang="es-ES"/>
        </a:p>
      </dgm:t>
    </dgm:pt>
    <dgm:pt modelId="{BC5DA1F7-85AB-47AF-B527-D3B41D02F9EC}" type="sibTrans" cxnId="{63252486-1E9D-492E-9FBB-1CFC6F86E5EF}">
      <dgm:prSet/>
      <dgm:spPr/>
      <dgm:t>
        <a:bodyPr/>
        <a:lstStyle/>
        <a:p>
          <a:endParaRPr lang="es-ES"/>
        </a:p>
      </dgm:t>
    </dgm:pt>
    <dgm:pt modelId="{69894B10-2850-4875-8F7C-1AFCABA94375}">
      <dgm:prSet phldrT="[Texto]"/>
      <dgm:spPr/>
      <dgm:t>
        <a:bodyPr/>
        <a:lstStyle/>
        <a:p>
          <a:r>
            <a:rPr lang="es-ES" dirty="0"/>
            <a:t>Abscisas equidistantes</a:t>
          </a:r>
        </a:p>
      </dgm:t>
    </dgm:pt>
    <dgm:pt modelId="{BFAC64FA-E396-466A-8791-9F57C9583B24}" type="parTrans" cxnId="{D91338E9-3661-4A80-9C94-61160D8B05A1}">
      <dgm:prSet/>
      <dgm:spPr/>
      <dgm:t>
        <a:bodyPr/>
        <a:lstStyle/>
        <a:p>
          <a:endParaRPr lang="es-ES"/>
        </a:p>
      </dgm:t>
    </dgm:pt>
    <dgm:pt modelId="{BFB03222-5DC7-438B-B4DF-36A16E779C67}" type="sibTrans" cxnId="{D91338E9-3661-4A80-9C94-61160D8B05A1}">
      <dgm:prSet/>
      <dgm:spPr/>
      <dgm:t>
        <a:bodyPr/>
        <a:lstStyle/>
        <a:p>
          <a:endParaRPr lang="es-ES"/>
        </a:p>
      </dgm:t>
    </dgm:pt>
    <dgm:pt modelId="{B5497A00-2E51-4D2D-872B-5186E3B33A98}">
      <dgm:prSet phldrT="[Texto]"/>
      <dgm:spPr/>
      <dgm:t>
        <a:bodyPr/>
        <a:lstStyle/>
        <a:p>
          <a:r>
            <a:rPr lang="es-ES" dirty="0"/>
            <a:t>Abscisas no equidistantes</a:t>
          </a:r>
        </a:p>
      </dgm:t>
    </dgm:pt>
    <dgm:pt modelId="{BF07FA95-BAE4-4BD2-B795-07DAFCBBA367}" type="parTrans" cxnId="{B4681CDE-71D2-452C-A2A1-EE2CB6863326}">
      <dgm:prSet/>
      <dgm:spPr/>
      <dgm:t>
        <a:bodyPr/>
        <a:lstStyle/>
        <a:p>
          <a:endParaRPr lang="es-ES"/>
        </a:p>
      </dgm:t>
    </dgm:pt>
    <dgm:pt modelId="{F0F2BD79-C929-4888-BB03-327D5AEC8086}" type="sibTrans" cxnId="{B4681CDE-71D2-452C-A2A1-EE2CB6863326}">
      <dgm:prSet/>
      <dgm:spPr/>
      <dgm:t>
        <a:bodyPr/>
        <a:lstStyle/>
        <a:p>
          <a:endParaRPr lang="es-ES"/>
        </a:p>
      </dgm:t>
    </dgm:pt>
    <dgm:pt modelId="{402C994E-900F-4CEF-959B-93BCA09FF74F}">
      <dgm:prSet phldrT="[Texto]"/>
      <dgm:spPr/>
      <dgm:t>
        <a:bodyPr/>
        <a:lstStyle/>
        <a:p>
          <a:r>
            <a:rPr lang="es-ES" dirty="0"/>
            <a:t>Ventaja</a:t>
          </a:r>
        </a:p>
      </dgm:t>
    </dgm:pt>
    <dgm:pt modelId="{4C5CAC4B-FB52-402F-927C-E6E2B8268F9E}" type="parTrans" cxnId="{080092D5-769E-4B98-835C-A2E30A38F0F0}">
      <dgm:prSet/>
      <dgm:spPr/>
      <dgm:t>
        <a:bodyPr/>
        <a:lstStyle/>
        <a:p>
          <a:endParaRPr lang="es-ES"/>
        </a:p>
      </dgm:t>
    </dgm:pt>
    <dgm:pt modelId="{8E5A0789-0E8E-4DA8-A3F8-9A72C35894B2}" type="sibTrans" cxnId="{080092D5-769E-4B98-835C-A2E30A38F0F0}">
      <dgm:prSet/>
      <dgm:spPr/>
      <dgm:t>
        <a:bodyPr/>
        <a:lstStyle/>
        <a:p>
          <a:endParaRPr lang="es-ES"/>
        </a:p>
      </dgm:t>
    </dgm:pt>
    <dgm:pt modelId="{CF643DAE-19ED-46EF-B9FF-DB5F19ADE6AE}">
      <dgm:prSet phldrT="[Texto]"/>
      <dgm:spPr/>
      <dgm:t>
        <a:bodyPr/>
        <a:lstStyle/>
        <a:p>
          <a:r>
            <a:rPr lang="es-ES" dirty="0"/>
            <a:t>Es más fácil construir varios polinomios </a:t>
          </a:r>
          <a:r>
            <a:rPr lang="es-ES" dirty="0" err="1"/>
            <a:t>aproximantes</a:t>
          </a:r>
          <a:r>
            <a:rPr lang="es-ES" dirty="0"/>
            <a:t> (de distinto grado) y después  elegir el más adecuado</a:t>
          </a:r>
        </a:p>
      </dgm:t>
    </dgm:pt>
    <dgm:pt modelId="{0932346F-1087-4FB2-AFCC-97BB5CAD7BF9}" type="parTrans" cxnId="{51865384-86AE-47DD-82C8-94DCFD23B3EB}">
      <dgm:prSet/>
      <dgm:spPr/>
      <dgm:t>
        <a:bodyPr/>
        <a:lstStyle/>
        <a:p>
          <a:endParaRPr lang="es-ES"/>
        </a:p>
      </dgm:t>
    </dgm:pt>
    <dgm:pt modelId="{046597F5-9B51-4F3A-B501-C0B6A0339815}" type="sibTrans" cxnId="{51865384-86AE-47DD-82C8-94DCFD23B3EB}">
      <dgm:prSet/>
      <dgm:spPr/>
      <dgm:t>
        <a:bodyPr/>
        <a:lstStyle/>
        <a:p>
          <a:endParaRPr lang="es-ES"/>
        </a:p>
      </dgm:t>
    </dgm:pt>
    <dgm:pt modelId="{7A129F61-A94F-49EB-8536-2790BF1DDEC5}">
      <dgm:prSet phldrT="[Texto]"/>
      <dgm:spPr/>
      <dgm:t>
        <a:bodyPr/>
        <a:lstStyle/>
        <a:p>
          <a:r>
            <a:rPr lang="es-ES" dirty="0"/>
            <a:t>Desventaja</a:t>
          </a:r>
        </a:p>
      </dgm:t>
    </dgm:pt>
    <dgm:pt modelId="{397545E1-1D67-4711-BDFA-52A0A148118E}" type="parTrans" cxnId="{C725851A-1CC4-4424-92C9-5F28621DFCE7}">
      <dgm:prSet/>
      <dgm:spPr/>
      <dgm:t>
        <a:bodyPr/>
        <a:lstStyle/>
        <a:p>
          <a:endParaRPr lang="es-ES"/>
        </a:p>
      </dgm:t>
    </dgm:pt>
    <dgm:pt modelId="{28CDBC1E-34D5-4ABF-A8C6-078D77C03C93}" type="sibTrans" cxnId="{C725851A-1CC4-4424-92C9-5F28621DFCE7}">
      <dgm:prSet/>
      <dgm:spPr/>
      <dgm:t>
        <a:bodyPr/>
        <a:lstStyle/>
        <a:p>
          <a:endParaRPr lang="es-ES"/>
        </a:p>
      </dgm:t>
    </dgm:pt>
    <dgm:pt modelId="{7905050E-6BAD-4A8E-8FB2-501DB20BEE8A}">
      <dgm:prSet phldrT="[Texto]"/>
      <dgm:spPr/>
      <dgm:t>
        <a:bodyPr/>
        <a:lstStyle/>
        <a:p>
          <a:r>
            <a:rPr lang="es-ES" dirty="0"/>
            <a:t>Para distintos conjunto de datos de las mismas abscisas, hay que recalcular toda la tabla de diferencias divididas</a:t>
          </a:r>
        </a:p>
      </dgm:t>
    </dgm:pt>
    <dgm:pt modelId="{8D848FA5-402B-496D-A938-E66AF56CC3F6}" type="parTrans" cxnId="{64D53C7C-98B2-4924-AF86-214FA40FB70D}">
      <dgm:prSet/>
      <dgm:spPr/>
      <dgm:t>
        <a:bodyPr/>
        <a:lstStyle/>
        <a:p>
          <a:endParaRPr lang="es-ES"/>
        </a:p>
      </dgm:t>
    </dgm:pt>
    <dgm:pt modelId="{68BC7494-E11F-44DC-A785-6591CB63D8F4}" type="sibTrans" cxnId="{64D53C7C-98B2-4924-AF86-214FA40FB70D}">
      <dgm:prSet/>
      <dgm:spPr/>
      <dgm:t>
        <a:bodyPr/>
        <a:lstStyle/>
        <a:p>
          <a:endParaRPr lang="es-ES"/>
        </a:p>
      </dgm:t>
    </dgm:pt>
    <dgm:pt modelId="{011520F5-449A-4F9E-BD98-F9141BF59331}" type="pres">
      <dgm:prSet presAssocID="{8800A843-1C6A-418D-933E-A002A42E8BDD}" presName="theList" presStyleCnt="0">
        <dgm:presLayoutVars>
          <dgm:dir/>
          <dgm:animLvl val="lvl"/>
          <dgm:resizeHandles val="exact"/>
        </dgm:presLayoutVars>
      </dgm:prSet>
      <dgm:spPr/>
    </dgm:pt>
    <dgm:pt modelId="{75661EB8-338A-467F-9F99-0D8CF496213F}" type="pres">
      <dgm:prSet presAssocID="{EEBACE5D-CE98-45A1-998F-64662A73C1CE}" presName="compNode" presStyleCnt="0"/>
      <dgm:spPr/>
    </dgm:pt>
    <dgm:pt modelId="{F0370216-B5B1-4514-9255-A4F7CB943C27}" type="pres">
      <dgm:prSet presAssocID="{EEBACE5D-CE98-45A1-998F-64662A73C1CE}" presName="aNode" presStyleLbl="bgShp" presStyleIdx="0" presStyleCnt="3"/>
      <dgm:spPr/>
    </dgm:pt>
    <dgm:pt modelId="{1C6489C0-886A-4A75-AE0A-E55C3870B4BF}" type="pres">
      <dgm:prSet presAssocID="{EEBACE5D-CE98-45A1-998F-64662A73C1CE}" presName="textNode" presStyleLbl="bgShp" presStyleIdx="0" presStyleCnt="3"/>
      <dgm:spPr/>
    </dgm:pt>
    <dgm:pt modelId="{FC8DDE53-40EB-45FC-BFDF-DC789D2E089C}" type="pres">
      <dgm:prSet presAssocID="{EEBACE5D-CE98-45A1-998F-64662A73C1CE}" presName="compChildNode" presStyleCnt="0"/>
      <dgm:spPr/>
    </dgm:pt>
    <dgm:pt modelId="{87CBF911-9399-4871-9EF1-1652DB07A8E4}" type="pres">
      <dgm:prSet presAssocID="{EEBACE5D-CE98-45A1-998F-64662A73C1CE}" presName="theInnerList" presStyleCnt="0"/>
      <dgm:spPr/>
    </dgm:pt>
    <dgm:pt modelId="{F028B004-8820-403E-BFBB-76AC9205E370}" type="pres">
      <dgm:prSet presAssocID="{69894B10-2850-4875-8F7C-1AFCABA94375}" presName="childNode" presStyleLbl="node1" presStyleIdx="0" presStyleCnt="4">
        <dgm:presLayoutVars>
          <dgm:bulletEnabled val="1"/>
        </dgm:presLayoutVars>
      </dgm:prSet>
      <dgm:spPr/>
    </dgm:pt>
    <dgm:pt modelId="{03AA6622-7E82-45FE-9A53-F852B7CC03B7}" type="pres">
      <dgm:prSet presAssocID="{69894B10-2850-4875-8F7C-1AFCABA94375}" presName="aSpace2" presStyleCnt="0"/>
      <dgm:spPr/>
    </dgm:pt>
    <dgm:pt modelId="{59AD8581-B15A-4152-AC6A-41563E9A417D}" type="pres">
      <dgm:prSet presAssocID="{B5497A00-2E51-4D2D-872B-5186E3B33A98}" presName="childNode" presStyleLbl="node1" presStyleIdx="1" presStyleCnt="4">
        <dgm:presLayoutVars>
          <dgm:bulletEnabled val="1"/>
        </dgm:presLayoutVars>
      </dgm:prSet>
      <dgm:spPr/>
    </dgm:pt>
    <dgm:pt modelId="{45D47B56-7FD2-4535-9DA0-BBE8B45BC023}" type="pres">
      <dgm:prSet presAssocID="{EEBACE5D-CE98-45A1-998F-64662A73C1CE}" presName="aSpace" presStyleCnt="0"/>
      <dgm:spPr/>
    </dgm:pt>
    <dgm:pt modelId="{75CF8520-0B26-48BF-AD55-1F2DEEF2CC6C}" type="pres">
      <dgm:prSet presAssocID="{402C994E-900F-4CEF-959B-93BCA09FF74F}" presName="compNode" presStyleCnt="0"/>
      <dgm:spPr/>
    </dgm:pt>
    <dgm:pt modelId="{2331DC2F-7CC6-4F99-863E-6CB7AFE19757}" type="pres">
      <dgm:prSet presAssocID="{402C994E-900F-4CEF-959B-93BCA09FF74F}" presName="aNode" presStyleLbl="bgShp" presStyleIdx="1" presStyleCnt="3" custLinFactNeighborY="2083"/>
      <dgm:spPr/>
    </dgm:pt>
    <dgm:pt modelId="{631A115F-ADAD-4B35-8D91-3CC92D3D783D}" type="pres">
      <dgm:prSet presAssocID="{402C994E-900F-4CEF-959B-93BCA09FF74F}" presName="textNode" presStyleLbl="bgShp" presStyleIdx="1" presStyleCnt="3"/>
      <dgm:spPr/>
    </dgm:pt>
    <dgm:pt modelId="{A1CE0164-9123-48D2-837E-7DD2756E2F80}" type="pres">
      <dgm:prSet presAssocID="{402C994E-900F-4CEF-959B-93BCA09FF74F}" presName="compChildNode" presStyleCnt="0"/>
      <dgm:spPr/>
    </dgm:pt>
    <dgm:pt modelId="{498A02C2-35BC-46C5-BC0D-67089C216873}" type="pres">
      <dgm:prSet presAssocID="{402C994E-900F-4CEF-959B-93BCA09FF74F}" presName="theInnerList" presStyleCnt="0"/>
      <dgm:spPr/>
    </dgm:pt>
    <dgm:pt modelId="{47BD71EF-8505-4F9B-BE2E-4232B11730B1}" type="pres">
      <dgm:prSet presAssocID="{CF643DAE-19ED-46EF-B9FF-DB5F19ADE6AE}" presName="childNode" presStyleLbl="node1" presStyleIdx="2" presStyleCnt="4">
        <dgm:presLayoutVars>
          <dgm:bulletEnabled val="1"/>
        </dgm:presLayoutVars>
      </dgm:prSet>
      <dgm:spPr/>
    </dgm:pt>
    <dgm:pt modelId="{3C1EFDDE-3F3F-465F-A90C-C188E26A44E3}" type="pres">
      <dgm:prSet presAssocID="{402C994E-900F-4CEF-959B-93BCA09FF74F}" presName="aSpace" presStyleCnt="0"/>
      <dgm:spPr/>
    </dgm:pt>
    <dgm:pt modelId="{747732FE-53E5-433F-8DD2-16951477E3F2}" type="pres">
      <dgm:prSet presAssocID="{7A129F61-A94F-49EB-8536-2790BF1DDEC5}" presName="compNode" presStyleCnt="0"/>
      <dgm:spPr/>
    </dgm:pt>
    <dgm:pt modelId="{4A38614F-8FC3-43CA-97D1-682AEA39C26D}" type="pres">
      <dgm:prSet presAssocID="{7A129F61-A94F-49EB-8536-2790BF1DDEC5}" presName="aNode" presStyleLbl="bgShp" presStyleIdx="2" presStyleCnt="3"/>
      <dgm:spPr/>
    </dgm:pt>
    <dgm:pt modelId="{6756DA67-40DC-4671-9842-1230794C03A0}" type="pres">
      <dgm:prSet presAssocID="{7A129F61-A94F-49EB-8536-2790BF1DDEC5}" presName="textNode" presStyleLbl="bgShp" presStyleIdx="2" presStyleCnt="3"/>
      <dgm:spPr/>
    </dgm:pt>
    <dgm:pt modelId="{1189657C-F076-4EFB-B991-3580716E43AF}" type="pres">
      <dgm:prSet presAssocID="{7A129F61-A94F-49EB-8536-2790BF1DDEC5}" presName="compChildNode" presStyleCnt="0"/>
      <dgm:spPr/>
    </dgm:pt>
    <dgm:pt modelId="{57439FA2-2E67-4C8F-80C8-EA5CCF6B2B34}" type="pres">
      <dgm:prSet presAssocID="{7A129F61-A94F-49EB-8536-2790BF1DDEC5}" presName="theInnerList" presStyleCnt="0"/>
      <dgm:spPr/>
    </dgm:pt>
    <dgm:pt modelId="{C6C69575-DF0E-4226-B966-119F4DE59293}" type="pres">
      <dgm:prSet presAssocID="{7905050E-6BAD-4A8E-8FB2-501DB20BEE8A}" presName="childNode" presStyleLbl="node1" presStyleIdx="3" presStyleCnt="4">
        <dgm:presLayoutVars>
          <dgm:bulletEnabled val="1"/>
        </dgm:presLayoutVars>
      </dgm:prSet>
      <dgm:spPr/>
    </dgm:pt>
  </dgm:ptLst>
  <dgm:cxnLst>
    <dgm:cxn modelId="{8E690104-75E8-4496-B05A-D47CCCE291D2}" type="presOf" srcId="{EEBACE5D-CE98-45A1-998F-64662A73C1CE}" destId="{1C6489C0-886A-4A75-AE0A-E55C3870B4BF}" srcOrd="1" destOrd="0" presId="urn:microsoft.com/office/officeart/2005/8/layout/lProcess2"/>
    <dgm:cxn modelId="{C725851A-1CC4-4424-92C9-5F28621DFCE7}" srcId="{8800A843-1C6A-418D-933E-A002A42E8BDD}" destId="{7A129F61-A94F-49EB-8536-2790BF1DDEC5}" srcOrd="2" destOrd="0" parTransId="{397545E1-1D67-4711-BDFA-52A0A148118E}" sibTransId="{28CDBC1E-34D5-4ABF-A8C6-078D77C03C93}"/>
    <dgm:cxn modelId="{32025723-47B4-421E-8255-1C3C8DCE0EFC}" type="presOf" srcId="{7A129F61-A94F-49EB-8536-2790BF1DDEC5}" destId="{6756DA67-40DC-4671-9842-1230794C03A0}" srcOrd="1" destOrd="0" presId="urn:microsoft.com/office/officeart/2005/8/layout/lProcess2"/>
    <dgm:cxn modelId="{2D76262A-DE30-4740-85F2-68CD315BECDA}" type="presOf" srcId="{402C994E-900F-4CEF-959B-93BCA09FF74F}" destId="{631A115F-ADAD-4B35-8D91-3CC92D3D783D}" srcOrd="1" destOrd="0" presId="urn:microsoft.com/office/officeart/2005/8/layout/lProcess2"/>
    <dgm:cxn modelId="{BD8A3F65-E516-47E7-B5ED-EDF4ADC92498}" type="presOf" srcId="{402C994E-900F-4CEF-959B-93BCA09FF74F}" destId="{2331DC2F-7CC6-4F99-863E-6CB7AFE19757}" srcOrd="0" destOrd="0" presId="urn:microsoft.com/office/officeart/2005/8/layout/lProcess2"/>
    <dgm:cxn modelId="{A498126C-A6B1-442F-9BF8-8350CFAA683C}" type="presOf" srcId="{B5497A00-2E51-4D2D-872B-5186E3B33A98}" destId="{59AD8581-B15A-4152-AC6A-41563E9A417D}" srcOrd="0" destOrd="0" presId="urn:microsoft.com/office/officeart/2005/8/layout/lProcess2"/>
    <dgm:cxn modelId="{C4C41954-3C38-4B74-BFC9-92A73CAD39B1}" type="presOf" srcId="{7905050E-6BAD-4A8E-8FB2-501DB20BEE8A}" destId="{C6C69575-DF0E-4226-B966-119F4DE59293}" srcOrd="0" destOrd="0" presId="urn:microsoft.com/office/officeart/2005/8/layout/lProcess2"/>
    <dgm:cxn modelId="{64D53C7C-98B2-4924-AF86-214FA40FB70D}" srcId="{7A129F61-A94F-49EB-8536-2790BF1DDEC5}" destId="{7905050E-6BAD-4A8E-8FB2-501DB20BEE8A}" srcOrd="0" destOrd="0" parTransId="{8D848FA5-402B-496D-A938-E66AF56CC3F6}" sibTransId="{68BC7494-E11F-44DC-A785-6591CB63D8F4}"/>
    <dgm:cxn modelId="{51865384-86AE-47DD-82C8-94DCFD23B3EB}" srcId="{402C994E-900F-4CEF-959B-93BCA09FF74F}" destId="{CF643DAE-19ED-46EF-B9FF-DB5F19ADE6AE}" srcOrd="0" destOrd="0" parTransId="{0932346F-1087-4FB2-AFCC-97BB5CAD7BF9}" sibTransId="{046597F5-9B51-4F3A-B501-C0B6A0339815}"/>
    <dgm:cxn modelId="{63252486-1E9D-492E-9FBB-1CFC6F86E5EF}" srcId="{8800A843-1C6A-418D-933E-A002A42E8BDD}" destId="{EEBACE5D-CE98-45A1-998F-64662A73C1CE}" srcOrd="0" destOrd="0" parTransId="{1631287C-F0BD-4414-840C-33D13F18CC93}" sibTransId="{BC5DA1F7-85AB-47AF-B527-D3B41D02F9EC}"/>
    <dgm:cxn modelId="{AB437D90-F0E7-4DFE-8C5C-071E27A47154}" type="presOf" srcId="{EEBACE5D-CE98-45A1-998F-64662A73C1CE}" destId="{F0370216-B5B1-4514-9255-A4F7CB943C27}" srcOrd="0" destOrd="0" presId="urn:microsoft.com/office/officeart/2005/8/layout/lProcess2"/>
    <dgm:cxn modelId="{20ED8098-E247-4AC3-AE47-CEBC9A221D88}" type="presOf" srcId="{69894B10-2850-4875-8F7C-1AFCABA94375}" destId="{F028B004-8820-403E-BFBB-76AC9205E370}" srcOrd="0" destOrd="0" presId="urn:microsoft.com/office/officeart/2005/8/layout/lProcess2"/>
    <dgm:cxn modelId="{F3C8CBB9-6E92-46A5-A70C-39B18F6490A8}" type="presOf" srcId="{7A129F61-A94F-49EB-8536-2790BF1DDEC5}" destId="{4A38614F-8FC3-43CA-97D1-682AEA39C26D}" srcOrd="0" destOrd="0" presId="urn:microsoft.com/office/officeart/2005/8/layout/lProcess2"/>
    <dgm:cxn modelId="{080092D5-769E-4B98-835C-A2E30A38F0F0}" srcId="{8800A843-1C6A-418D-933E-A002A42E8BDD}" destId="{402C994E-900F-4CEF-959B-93BCA09FF74F}" srcOrd="1" destOrd="0" parTransId="{4C5CAC4B-FB52-402F-927C-E6E2B8268F9E}" sibTransId="{8E5A0789-0E8E-4DA8-A3F8-9A72C35894B2}"/>
    <dgm:cxn modelId="{B4681CDE-71D2-452C-A2A1-EE2CB6863326}" srcId="{EEBACE5D-CE98-45A1-998F-64662A73C1CE}" destId="{B5497A00-2E51-4D2D-872B-5186E3B33A98}" srcOrd="1" destOrd="0" parTransId="{BF07FA95-BAE4-4BD2-B795-07DAFCBBA367}" sibTransId="{F0F2BD79-C929-4888-BB03-327D5AEC8086}"/>
    <dgm:cxn modelId="{D91338E9-3661-4A80-9C94-61160D8B05A1}" srcId="{EEBACE5D-CE98-45A1-998F-64662A73C1CE}" destId="{69894B10-2850-4875-8F7C-1AFCABA94375}" srcOrd="0" destOrd="0" parTransId="{BFAC64FA-E396-466A-8791-9F57C9583B24}" sibTransId="{BFB03222-5DC7-438B-B4DF-36A16E779C67}"/>
    <dgm:cxn modelId="{1DBD67F6-43FB-4669-8BC4-3FA8C0883B87}" type="presOf" srcId="{CF643DAE-19ED-46EF-B9FF-DB5F19ADE6AE}" destId="{47BD71EF-8505-4F9B-BE2E-4232B11730B1}" srcOrd="0" destOrd="0" presId="urn:microsoft.com/office/officeart/2005/8/layout/lProcess2"/>
    <dgm:cxn modelId="{868835F8-9EC7-44A0-8690-0B4F23D5FF42}" type="presOf" srcId="{8800A843-1C6A-418D-933E-A002A42E8BDD}" destId="{011520F5-449A-4F9E-BD98-F9141BF59331}" srcOrd="0" destOrd="0" presId="urn:microsoft.com/office/officeart/2005/8/layout/lProcess2"/>
    <dgm:cxn modelId="{ED6A4542-F13C-4839-9D6C-4C704254B07B}" type="presParOf" srcId="{011520F5-449A-4F9E-BD98-F9141BF59331}" destId="{75661EB8-338A-467F-9F99-0D8CF496213F}" srcOrd="0" destOrd="0" presId="urn:microsoft.com/office/officeart/2005/8/layout/lProcess2"/>
    <dgm:cxn modelId="{0AA1D6B5-50AF-40DC-82B9-0A0D07D642DE}" type="presParOf" srcId="{75661EB8-338A-467F-9F99-0D8CF496213F}" destId="{F0370216-B5B1-4514-9255-A4F7CB943C27}" srcOrd="0" destOrd="0" presId="urn:microsoft.com/office/officeart/2005/8/layout/lProcess2"/>
    <dgm:cxn modelId="{A30F0ECF-E3CC-4645-B537-2BE39D2D02D4}" type="presParOf" srcId="{75661EB8-338A-467F-9F99-0D8CF496213F}" destId="{1C6489C0-886A-4A75-AE0A-E55C3870B4BF}" srcOrd="1" destOrd="0" presId="urn:microsoft.com/office/officeart/2005/8/layout/lProcess2"/>
    <dgm:cxn modelId="{9BDF7230-C8D9-4800-BC68-94DCCE6E538B}" type="presParOf" srcId="{75661EB8-338A-467F-9F99-0D8CF496213F}" destId="{FC8DDE53-40EB-45FC-BFDF-DC789D2E089C}" srcOrd="2" destOrd="0" presId="urn:microsoft.com/office/officeart/2005/8/layout/lProcess2"/>
    <dgm:cxn modelId="{C180195F-EB8A-40B0-9045-AC21BB7A540E}" type="presParOf" srcId="{FC8DDE53-40EB-45FC-BFDF-DC789D2E089C}" destId="{87CBF911-9399-4871-9EF1-1652DB07A8E4}" srcOrd="0" destOrd="0" presId="urn:microsoft.com/office/officeart/2005/8/layout/lProcess2"/>
    <dgm:cxn modelId="{D03C9937-2548-41F7-84C4-640FF6790828}" type="presParOf" srcId="{87CBF911-9399-4871-9EF1-1652DB07A8E4}" destId="{F028B004-8820-403E-BFBB-76AC9205E370}" srcOrd="0" destOrd="0" presId="urn:microsoft.com/office/officeart/2005/8/layout/lProcess2"/>
    <dgm:cxn modelId="{0CE506B9-3E14-4112-9C16-D39FEBBA4A32}" type="presParOf" srcId="{87CBF911-9399-4871-9EF1-1652DB07A8E4}" destId="{03AA6622-7E82-45FE-9A53-F852B7CC03B7}" srcOrd="1" destOrd="0" presId="urn:microsoft.com/office/officeart/2005/8/layout/lProcess2"/>
    <dgm:cxn modelId="{88DE2AC1-82CF-4650-B459-803DA5D17D83}" type="presParOf" srcId="{87CBF911-9399-4871-9EF1-1652DB07A8E4}" destId="{59AD8581-B15A-4152-AC6A-41563E9A417D}" srcOrd="2" destOrd="0" presId="urn:microsoft.com/office/officeart/2005/8/layout/lProcess2"/>
    <dgm:cxn modelId="{B49960C5-25B5-4D8C-8ADE-54A32A3238BC}" type="presParOf" srcId="{011520F5-449A-4F9E-BD98-F9141BF59331}" destId="{45D47B56-7FD2-4535-9DA0-BBE8B45BC023}" srcOrd="1" destOrd="0" presId="urn:microsoft.com/office/officeart/2005/8/layout/lProcess2"/>
    <dgm:cxn modelId="{44E77B69-F64F-42A7-B683-78E63DB78A92}" type="presParOf" srcId="{011520F5-449A-4F9E-BD98-F9141BF59331}" destId="{75CF8520-0B26-48BF-AD55-1F2DEEF2CC6C}" srcOrd="2" destOrd="0" presId="urn:microsoft.com/office/officeart/2005/8/layout/lProcess2"/>
    <dgm:cxn modelId="{68499602-3B28-4C8A-A5F6-927F96680C58}" type="presParOf" srcId="{75CF8520-0B26-48BF-AD55-1F2DEEF2CC6C}" destId="{2331DC2F-7CC6-4F99-863E-6CB7AFE19757}" srcOrd="0" destOrd="0" presId="urn:microsoft.com/office/officeart/2005/8/layout/lProcess2"/>
    <dgm:cxn modelId="{355862A5-A37E-455D-BC6C-0525975BF9B4}" type="presParOf" srcId="{75CF8520-0B26-48BF-AD55-1F2DEEF2CC6C}" destId="{631A115F-ADAD-4B35-8D91-3CC92D3D783D}" srcOrd="1" destOrd="0" presId="urn:microsoft.com/office/officeart/2005/8/layout/lProcess2"/>
    <dgm:cxn modelId="{9D9B76AF-9CF5-47E6-8A86-015B5DCD92A3}" type="presParOf" srcId="{75CF8520-0B26-48BF-AD55-1F2DEEF2CC6C}" destId="{A1CE0164-9123-48D2-837E-7DD2756E2F80}" srcOrd="2" destOrd="0" presId="urn:microsoft.com/office/officeart/2005/8/layout/lProcess2"/>
    <dgm:cxn modelId="{D30141CC-25D4-423E-B570-EAEDBFB4DE9F}" type="presParOf" srcId="{A1CE0164-9123-48D2-837E-7DD2756E2F80}" destId="{498A02C2-35BC-46C5-BC0D-67089C216873}" srcOrd="0" destOrd="0" presId="urn:microsoft.com/office/officeart/2005/8/layout/lProcess2"/>
    <dgm:cxn modelId="{503C48F0-8F87-44EF-9B56-30D02AD10F4D}" type="presParOf" srcId="{498A02C2-35BC-46C5-BC0D-67089C216873}" destId="{47BD71EF-8505-4F9B-BE2E-4232B11730B1}" srcOrd="0" destOrd="0" presId="urn:microsoft.com/office/officeart/2005/8/layout/lProcess2"/>
    <dgm:cxn modelId="{89A96937-0AD0-431A-AC8B-44C04E1A3B57}" type="presParOf" srcId="{011520F5-449A-4F9E-BD98-F9141BF59331}" destId="{3C1EFDDE-3F3F-465F-A90C-C188E26A44E3}" srcOrd="3" destOrd="0" presId="urn:microsoft.com/office/officeart/2005/8/layout/lProcess2"/>
    <dgm:cxn modelId="{D7B164FC-55E8-477E-BDA6-69AB012BC874}" type="presParOf" srcId="{011520F5-449A-4F9E-BD98-F9141BF59331}" destId="{747732FE-53E5-433F-8DD2-16951477E3F2}" srcOrd="4" destOrd="0" presId="urn:microsoft.com/office/officeart/2005/8/layout/lProcess2"/>
    <dgm:cxn modelId="{425713BC-3A8E-4819-9A8F-C1D3B8680802}" type="presParOf" srcId="{747732FE-53E5-433F-8DD2-16951477E3F2}" destId="{4A38614F-8FC3-43CA-97D1-682AEA39C26D}" srcOrd="0" destOrd="0" presId="urn:microsoft.com/office/officeart/2005/8/layout/lProcess2"/>
    <dgm:cxn modelId="{0D5DF67F-FC43-44A7-A5ED-C8B6233E7733}" type="presParOf" srcId="{747732FE-53E5-433F-8DD2-16951477E3F2}" destId="{6756DA67-40DC-4671-9842-1230794C03A0}" srcOrd="1" destOrd="0" presId="urn:microsoft.com/office/officeart/2005/8/layout/lProcess2"/>
    <dgm:cxn modelId="{7AF41FAD-7845-4D5D-82C8-C4F87F738A78}" type="presParOf" srcId="{747732FE-53E5-433F-8DD2-16951477E3F2}" destId="{1189657C-F076-4EFB-B991-3580716E43AF}" srcOrd="2" destOrd="0" presId="urn:microsoft.com/office/officeart/2005/8/layout/lProcess2"/>
    <dgm:cxn modelId="{12EF5D26-7CAC-4B68-A0E5-D38D8BA40B1A}" type="presParOf" srcId="{1189657C-F076-4EFB-B991-3580716E43AF}" destId="{57439FA2-2E67-4C8F-80C8-EA5CCF6B2B34}" srcOrd="0" destOrd="0" presId="urn:microsoft.com/office/officeart/2005/8/layout/lProcess2"/>
    <dgm:cxn modelId="{FC3885DB-7C00-407A-ABA4-17AB273C5E64}" type="presParOf" srcId="{57439FA2-2E67-4C8F-80C8-EA5CCF6B2B34}" destId="{C6C69575-DF0E-4226-B966-119F4DE59293}" srcOrd="0"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36876-56D6-495B-A2AB-62A66E371A22}" type="doc">
      <dgm:prSet loTypeId="urn:microsoft.com/office/officeart/2005/8/layout/hProcess7" loCatId="list" qsTypeId="urn:microsoft.com/office/officeart/2005/8/quickstyle/3d2" qsCatId="3D" csTypeId="urn:microsoft.com/office/officeart/2005/8/colors/colorful2" csCatId="colorful" phldr="1"/>
      <dgm:spPr/>
      <dgm:t>
        <a:bodyPr/>
        <a:lstStyle/>
        <a:p>
          <a:endParaRPr lang="es-ES"/>
        </a:p>
      </dgm:t>
    </dgm:pt>
    <dgm:pt modelId="{A8F2CEA7-139A-45F4-B20B-E393BD38A6E5}">
      <dgm:prSet phldrT="[Texto]"/>
      <dgm:spPr/>
      <dgm:t>
        <a:bodyPr/>
        <a:lstStyle/>
        <a:p>
          <a:r>
            <a:rPr lang="es-ES" dirty="0" err="1"/>
            <a:t>Splines</a:t>
          </a:r>
          <a:r>
            <a:rPr lang="es-ES" dirty="0"/>
            <a:t> cúbicas</a:t>
          </a:r>
        </a:p>
      </dgm:t>
    </dgm:pt>
    <dgm:pt modelId="{CD3EB1D2-3052-4615-BAF6-48FC51793642}" type="parTrans" cxnId="{F919B21A-6187-4FE9-ABCA-5070A46AC17B}">
      <dgm:prSet/>
      <dgm:spPr/>
      <dgm:t>
        <a:bodyPr/>
        <a:lstStyle/>
        <a:p>
          <a:endParaRPr lang="es-ES"/>
        </a:p>
      </dgm:t>
    </dgm:pt>
    <dgm:pt modelId="{7AB5845A-EA9D-438E-9049-99361CA4AE7B}" type="sibTrans" cxnId="{F919B21A-6187-4FE9-ABCA-5070A46AC17B}">
      <dgm:prSet/>
      <dgm:spPr/>
      <dgm:t>
        <a:bodyPr/>
        <a:lstStyle/>
        <a:p>
          <a:endParaRPr lang="es-ES"/>
        </a:p>
      </dgm:t>
    </dgm:pt>
    <dgm:pt modelId="{C617F05B-F495-46F7-9455-41E761ABAF1D}">
      <dgm:prSet phldrT="[Texto]"/>
      <dgm:spPr/>
      <dgm:t>
        <a:bodyPr/>
        <a:lstStyle/>
        <a:p>
          <a:r>
            <a:rPr lang="es-ES" dirty="0"/>
            <a:t>Curva más suave entre los puntos</a:t>
          </a:r>
        </a:p>
        <a:p>
          <a:endParaRPr lang="es-ES" dirty="0"/>
        </a:p>
        <a:p>
          <a:r>
            <a:rPr lang="es-ES" dirty="0"/>
            <a:t>Agradable a la vista</a:t>
          </a:r>
        </a:p>
      </dgm:t>
    </dgm:pt>
    <dgm:pt modelId="{35185952-7AD4-4FA5-AEC6-A677436F29BF}" type="parTrans" cxnId="{C4F12EF4-91BD-4A7C-938B-FB1912F921CB}">
      <dgm:prSet/>
      <dgm:spPr/>
      <dgm:t>
        <a:bodyPr/>
        <a:lstStyle/>
        <a:p>
          <a:endParaRPr lang="es-ES"/>
        </a:p>
      </dgm:t>
    </dgm:pt>
    <dgm:pt modelId="{EE94F617-4A65-41F4-88B6-9841BA67807A}" type="sibTrans" cxnId="{C4F12EF4-91BD-4A7C-938B-FB1912F921CB}">
      <dgm:prSet/>
      <dgm:spPr/>
      <dgm:t>
        <a:bodyPr/>
        <a:lstStyle/>
        <a:p>
          <a:endParaRPr lang="es-ES"/>
        </a:p>
      </dgm:t>
    </dgm:pt>
    <dgm:pt modelId="{381024B5-A03A-4F15-9B30-B67F131DAADB}">
      <dgm:prSet phldrT="[Texto]"/>
      <dgm:spPr/>
      <dgm:t>
        <a:bodyPr/>
        <a:lstStyle/>
        <a:p>
          <a:r>
            <a:rPr lang="es-ES" dirty="0" err="1"/>
            <a:t>Splines</a:t>
          </a:r>
          <a:r>
            <a:rPr lang="es-ES" dirty="0"/>
            <a:t> cúbicas USOS</a:t>
          </a:r>
        </a:p>
      </dgm:t>
    </dgm:pt>
    <dgm:pt modelId="{CA75A72C-A403-46BB-9A82-7408A3C6F06C}" type="parTrans" cxnId="{F76CE41E-F09F-4948-9164-15CFB50B97FB}">
      <dgm:prSet/>
      <dgm:spPr/>
      <dgm:t>
        <a:bodyPr/>
        <a:lstStyle/>
        <a:p>
          <a:endParaRPr lang="es-ES"/>
        </a:p>
      </dgm:t>
    </dgm:pt>
    <dgm:pt modelId="{FB87BD7D-CFF2-40E8-BABF-2F4EB3E8B8FA}" type="sibTrans" cxnId="{F76CE41E-F09F-4948-9164-15CFB50B97FB}">
      <dgm:prSet/>
      <dgm:spPr/>
      <dgm:t>
        <a:bodyPr/>
        <a:lstStyle/>
        <a:p>
          <a:endParaRPr lang="es-ES"/>
        </a:p>
      </dgm:t>
    </dgm:pt>
    <dgm:pt modelId="{5F0CCD50-909D-46B0-B311-2248257177A5}">
      <dgm:prSet phldrT="[Texto]"/>
      <dgm:spPr/>
      <dgm:t>
        <a:bodyPr/>
        <a:lstStyle/>
        <a:p>
          <a:endParaRPr lang="es-ES" dirty="0"/>
        </a:p>
      </dgm:t>
    </dgm:pt>
    <dgm:pt modelId="{3CE45E82-0622-4FB6-A6E5-D052934A8C03}" type="parTrans" cxnId="{251869A6-2B70-430F-9119-7B98806B1580}">
      <dgm:prSet/>
      <dgm:spPr/>
      <dgm:t>
        <a:bodyPr/>
        <a:lstStyle/>
        <a:p>
          <a:endParaRPr lang="es-ES"/>
        </a:p>
      </dgm:t>
    </dgm:pt>
    <dgm:pt modelId="{B577467F-3882-49CC-87B6-9029714F0C40}" type="sibTrans" cxnId="{251869A6-2B70-430F-9119-7B98806B1580}">
      <dgm:prSet/>
      <dgm:spPr/>
      <dgm:t>
        <a:bodyPr/>
        <a:lstStyle/>
        <a:p>
          <a:endParaRPr lang="es-ES"/>
        </a:p>
      </dgm:t>
    </dgm:pt>
    <dgm:pt modelId="{50ECFF1A-DB12-4F25-8FA2-CAF5C37D3535}">
      <dgm:prSet phldrT="[Texto]"/>
      <dgm:spPr/>
      <dgm:t>
        <a:bodyPr/>
        <a:lstStyle/>
        <a:p>
          <a:r>
            <a:rPr lang="es-ES" dirty="0" err="1"/>
            <a:t>Splines</a:t>
          </a:r>
          <a:r>
            <a:rPr lang="es-ES" dirty="0"/>
            <a:t> cúbicas USOS</a:t>
          </a:r>
        </a:p>
      </dgm:t>
    </dgm:pt>
    <dgm:pt modelId="{230E7615-425A-4107-9E52-4D56340D855C}" type="parTrans" cxnId="{31CBEDA5-80C4-47D5-9ACE-EAD65AF9991C}">
      <dgm:prSet/>
      <dgm:spPr/>
      <dgm:t>
        <a:bodyPr/>
        <a:lstStyle/>
        <a:p>
          <a:endParaRPr lang="es-ES"/>
        </a:p>
      </dgm:t>
    </dgm:pt>
    <dgm:pt modelId="{7ACBA32B-B03D-44DB-B4BD-49025F519B46}" type="sibTrans" cxnId="{31CBEDA5-80C4-47D5-9ACE-EAD65AF9991C}">
      <dgm:prSet/>
      <dgm:spPr/>
      <dgm:t>
        <a:bodyPr/>
        <a:lstStyle/>
        <a:p>
          <a:endParaRPr lang="es-ES"/>
        </a:p>
      </dgm:t>
    </dgm:pt>
    <dgm:pt modelId="{04C0B006-3D8A-4B7F-AC11-7579742D9FE0}">
      <dgm:prSet phldrT="[Texto]"/>
      <dgm:spPr/>
      <dgm:t>
        <a:bodyPr/>
        <a:lstStyle/>
        <a:p>
          <a:r>
            <a:rPr lang="es-ES_tradnl" altLang="es-AR" dirty="0"/>
            <a:t>Ingeniería y Diseño (CAD/CAM)</a:t>
          </a:r>
          <a:endParaRPr lang="es-ES" dirty="0"/>
        </a:p>
      </dgm:t>
    </dgm:pt>
    <dgm:pt modelId="{88E2ECD9-5540-423B-A8E1-606DD1A63533}" type="parTrans" cxnId="{7F1F9973-6F85-4E21-9BE4-02C73E9BA5A7}">
      <dgm:prSet/>
      <dgm:spPr/>
      <dgm:t>
        <a:bodyPr/>
        <a:lstStyle/>
        <a:p>
          <a:endParaRPr lang="es-ES"/>
        </a:p>
      </dgm:t>
    </dgm:pt>
    <dgm:pt modelId="{9BC31E43-1A27-4DFB-9543-98A8F21F4F00}" type="sibTrans" cxnId="{7F1F9973-6F85-4E21-9BE4-02C73E9BA5A7}">
      <dgm:prSet/>
      <dgm:spPr/>
      <dgm:t>
        <a:bodyPr/>
        <a:lstStyle/>
        <a:p>
          <a:endParaRPr lang="es-ES"/>
        </a:p>
      </dgm:t>
    </dgm:pt>
    <dgm:pt modelId="{14FFD49A-2FE1-4DD4-964C-AAEBDA1E2A90}">
      <dgm:prSet/>
      <dgm:spPr/>
      <dgm:t>
        <a:bodyPr/>
        <a:lstStyle/>
        <a:p>
          <a:r>
            <a:rPr lang="es-ES_tradnl" altLang="es-AR" dirty="0"/>
            <a:t>Aeronáutica</a:t>
          </a:r>
        </a:p>
      </dgm:t>
    </dgm:pt>
    <dgm:pt modelId="{9B01CA53-F96A-4394-A2D4-BED07394ABF1}" type="parTrans" cxnId="{22ABE36E-F565-48D5-B5B7-8F550629D5C4}">
      <dgm:prSet/>
      <dgm:spPr/>
      <dgm:t>
        <a:bodyPr/>
        <a:lstStyle/>
        <a:p>
          <a:endParaRPr lang="es-ES"/>
        </a:p>
      </dgm:t>
    </dgm:pt>
    <dgm:pt modelId="{668B58EC-957D-45EB-B832-5CEE4D9A1DE5}" type="sibTrans" cxnId="{22ABE36E-F565-48D5-B5B7-8F550629D5C4}">
      <dgm:prSet/>
      <dgm:spPr/>
      <dgm:t>
        <a:bodyPr/>
        <a:lstStyle/>
        <a:p>
          <a:endParaRPr lang="es-ES"/>
        </a:p>
      </dgm:t>
    </dgm:pt>
    <dgm:pt modelId="{4707FCAB-18E5-4E81-9D34-271463ABE1A0}">
      <dgm:prSet/>
      <dgm:spPr/>
      <dgm:t>
        <a:bodyPr/>
        <a:lstStyle/>
        <a:p>
          <a:r>
            <a:rPr lang="es-ES_tradnl" altLang="es-AR" dirty="0"/>
            <a:t> </a:t>
          </a:r>
        </a:p>
      </dgm:t>
    </dgm:pt>
    <dgm:pt modelId="{49BCD08C-33D9-4BBE-B3A1-3E3E0371DFB7}" type="parTrans" cxnId="{268DA768-25C6-400F-B4B1-FFBD6FF55F83}">
      <dgm:prSet/>
      <dgm:spPr/>
      <dgm:t>
        <a:bodyPr/>
        <a:lstStyle/>
        <a:p>
          <a:endParaRPr lang="es-ES"/>
        </a:p>
      </dgm:t>
    </dgm:pt>
    <dgm:pt modelId="{14884731-A5B5-4B4C-8F8E-3833089E49F9}" type="sibTrans" cxnId="{268DA768-25C6-400F-B4B1-FFBD6FF55F83}">
      <dgm:prSet/>
      <dgm:spPr/>
      <dgm:t>
        <a:bodyPr/>
        <a:lstStyle/>
        <a:p>
          <a:endParaRPr lang="es-ES"/>
        </a:p>
      </dgm:t>
    </dgm:pt>
    <dgm:pt modelId="{66B20686-67F8-48B2-9CE2-F567D64C6E1B}">
      <dgm:prSet phldrT="[Texto]"/>
      <dgm:spPr/>
      <dgm:t>
        <a:bodyPr/>
        <a:lstStyle/>
        <a:p>
          <a:r>
            <a:rPr lang="es-ES_tradnl" altLang="es-AR" dirty="0"/>
            <a:t>Meteorología (Mapas climáticos), isolíneas</a:t>
          </a:r>
        </a:p>
      </dgm:t>
    </dgm:pt>
    <dgm:pt modelId="{0E7B24D4-5922-4EF1-A45D-D4E4F2F0E4C4}" type="parTrans" cxnId="{E20A5B0C-18B6-41CD-9D7D-DF8E634A2656}">
      <dgm:prSet/>
      <dgm:spPr/>
      <dgm:t>
        <a:bodyPr/>
        <a:lstStyle/>
        <a:p>
          <a:endParaRPr lang="es-ES"/>
        </a:p>
      </dgm:t>
    </dgm:pt>
    <dgm:pt modelId="{2CFA79B3-3D86-4529-941E-BEC75C3DFB92}" type="sibTrans" cxnId="{E20A5B0C-18B6-41CD-9D7D-DF8E634A2656}">
      <dgm:prSet/>
      <dgm:spPr/>
      <dgm:t>
        <a:bodyPr/>
        <a:lstStyle/>
        <a:p>
          <a:endParaRPr lang="es-ES"/>
        </a:p>
      </dgm:t>
    </dgm:pt>
    <dgm:pt modelId="{3CCFCEAD-30EB-4862-82F1-E21140B2B41E}" type="pres">
      <dgm:prSet presAssocID="{2A236876-56D6-495B-A2AB-62A66E371A22}" presName="Name0" presStyleCnt="0">
        <dgm:presLayoutVars>
          <dgm:dir/>
          <dgm:animLvl val="lvl"/>
          <dgm:resizeHandles val="exact"/>
        </dgm:presLayoutVars>
      </dgm:prSet>
      <dgm:spPr/>
    </dgm:pt>
    <dgm:pt modelId="{5D172E2A-50F6-4F54-9262-62F7EC1CA65F}" type="pres">
      <dgm:prSet presAssocID="{A8F2CEA7-139A-45F4-B20B-E393BD38A6E5}" presName="compositeNode" presStyleCnt="0">
        <dgm:presLayoutVars>
          <dgm:bulletEnabled val="1"/>
        </dgm:presLayoutVars>
      </dgm:prSet>
      <dgm:spPr/>
    </dgm:pt>
    <dgm:pt modelId="{F4775D53-B815-4826-A0AB-9B1EA15FD3D0}" type="pres">
      <dgm:prSet presAssocID="{A8F2CEA7-139A-45F4-B20B-E393BD38A6E5}" presName="bgRect" presStyleLbl="node1" presStyleIdx="0" presStyleCnt="3"/>
      <dgm:spPr/>
    </dgm:pt>
    <dgm:pt modelId="{3C69D513-E0EA-4846-8FE0-CC344D08B963}" type="pres">
      <dgm:prSet presAssocID="{A8F2CEA7-139A-45F4-B20B-E393BD38A6E5}" presName="parentNode" presStyleLbl="node1" presStyleIdx="0" presStyleCnt="3">
        <dgm:presLayoutVars>
          <dgm:chMax val="0"/>
          <dgm:bulletEnabled val="1"/>
        </dgm:presLayoutVars>
      </dgm:prSet>
      <dgm:spPr/>
    </dgm:pt>
    <dgm:pt modelId="{B3A3A736-9AF3-49B6-85C9-5A2DFF57D341}" type="pres">
      <dgm:prSet presAssocID="{A8F2CEA7-139A-45F4-B20B-E393BD38A6E5}" presName="childNode" presStyleLbl="node1" presStyleIdx="0" presStyleCnt="3">
        <dgm:presLayoutVars>
          <dgm:bulletEnabled val="1"/>
        </dgm:presLayoutVars>
      </dgm:prSet>
      <dgm:spPr/>
    </dgm:pt>
    <dgm:pt modelId="{9A034E1D-0754-4434-9931-DE6B1A680A87}" type="pres">
      <dgm:prSet presAssocID="{7AB5845A-EA9D-438E-9049-99361CA4AE7B}" presName="hSp" presStyleCnt="0"/>
      <dgm:spPr/>
    </dgm:pt>
    <dgm:pt modelId="{3A2439FD-A656-4C9C-ACC0-1858F5CB53AB}" type="pres">
      <dgm:prSet presAssocID="{7AB5845A-EA9D-438E-9049-99361CA4AE7B}" presName="vProcSp" presStyleCnt="0"/>
      <dgm:spPr/>
    </dgm:pt>
    <dgm:pt modelId="{68AB611E-CCE8-40F2-BE0B-ABC71A3CCC34}" type="pres">
      <dgm:prSet presAssocID="{7AB5845A-EA9D-438E-9049-99361CA4AE7B}" presName="vSp1" presStyleCnt="0"/>
      <dgm:spPr/>
    </dgm:pt>
    <dgm:pt modelId="{0D1A0CC2-401D-423D-B08D-E1149BC0B2B9}" type="pres">
      <dgm:prSet presAssocID="{7AB5845A-EA9D-438E-9049-99361CA4AE7B}" presName="simulatedConn" presStyleLbl="solidFgAcc1" presStyleIdx="0" presStyleCnt="2"/>
      <dgm:spPr/>
    </dgm:pt>
    <dgm:pt modelId="{EDC8CE97-12EC-4BA5-B2CE-A57D59D77AB4}" type="pres">
      <dgm:prSet presAssocID="{7AB5845A-EA9D-438E-9049-99361CA4AE7B}" presName="vSp2" presStyleCnt="0"/>
      <dgm:spPr/>
    </dgm:pt>
    <dgm:pt modelId="{888908C3-8BC0-406A-AF05-70553BB8B45E}" type="pres">
      <dgm:prSet presAssocID="{7AB5845A-EA9D-438E-9049-99361CA4AE7B}" presName="sibTrans" presStyleCnt="0"/>
      <dgm:spPr/>
    </dgm:pt>
    <dgm:pt modelId="{1DACCCBD-C920-4D58-9609-D7118792F40F}" type="pres">
      <dgm:prSet presAssocID="{381024B5-A03A-4F15-9B30-B67F131DAADB}" presName="compositeNode" presStyleCnt="0">
        <dgm:presLayoutVars>
          <dgm:bulletEnabled val="1"/>
        </dgm:presLayoutVars>
      </dgm:prSet>
      <dgm:spPr/>
    </dgm:pt>
    <dgm:pt modelId="{DCF6E287-5BF5-4D03-92F3-F1FD729B1600}" type="pres">
      <dgm:prSet presAssocID="{381024B5-A03A-4F15-9B30-B67F131DAADB}" presName="bgRect" presStyleLbl="node1" presStyleIdx="1" presStyleCnt="3" custLinFactX="12004" custLinFactNeighborX="100000" custLinFactNeighborY="-430"/>
      <dgm:spPr/>
    </dgm:pt>
    <dgm:pt modelId="{078D12AD-19A2-4DEC-B21C-A93FA102A565}" type="pres">
      <dgm:prSet presAssocID="{381024B5-A03A-4F15-9B30-B67F131DAADB}" presName="parentNode" presStyleLbl="node1" presStyleIdx="1" presStyleCnt="3">
        <dgm:presLayoutVars>
          <dgm:chMax val="0"/>
          <dgm:bulletEnabled val="1"/>
        </dgm:presLayoutVars>
      </dgm:prSet>
      <dgm:spPr/>
    </dgm:pt>
    <dgm:pt modelId="{76EA6B53-9DC3-4723-AAA4-F24BDBC6B7AE}" type="pres">
      <dgm:prSet presAssocID="{381024B5-A03A-4F15-9B30-B67F131DAADB}" presName="childNode" presStyleLbl="node1" presStyleIdx="1" presStyleCnt="3">
        <dgm:presLayoutVars>
          <dgm:bulletEnabled val="1"/>
        </dgm:presLayoutVars>
      </dgm:prSet>
      <dgm:spPr/>
    </dgm:pt>
    <dgm:pt modelId="{518A7E5C-9DB4-4DB8-ACB1-EE7F629DA008}" type="pres">
      <dgm:prSet presAssocID="{FB87BD7D-CFF2-40E8-BABF-2F4EB3E8B8FA}" presName="hSp" presStyleCnt="0"/>
      <dgm:spPr/>
    </dgm:pt>
    <dgm:pt modelId="{1FD0AB14-3787-4E7C-99E4-899E1BAE58B3}" type="pres">
      <dgm:prSet presAssocID="{FB87BD7D-CFF2-40E8-BABF-2F4EB3E8B8FA}" presName="vProcSp" presStyleCnt="0"/>
      <dgm:spPr/>
    </dgm:pt>
    <dgm:pt modelId="{86687CA5-2931-448E-82CB-86BCD0D8BD94}" type="pres">
      <dgm:prSet presAssocID="{FB87BD7D-CFF2-40E8-BABF-2F4EB3E8B8FA}" presName="vSp1" presStyleCnt="0"/>
      <dgm:spPr/>
    </dgm:pt>
    <dgm:pt modelId="{412FD0B0-EDD9-4D46-A066-D160C60BD851}" type="pres">
      <dgm:prSet presAssocID="{FB87BD7D-CFF2-40E8-BABF-2F4EB3E8B8FA}" presName="simulatedConn" presStyleLbl="solidFgAcc1" presStyleIdx="1" presStyleCnt="2"/>
      <dgm:spPr/>
    </dgm:pt>
    <dgm:pt modelId="{4562B3BB-09D1-4671-B975-38B683C6B9EA}" type="pres">
      <dgm:prSet presAssocID="{FB87BD7D-CFF2-40E8-BABF-2F4EB3E8B8FA}" presName="vSp2" presStyleCnt="0"/>
      <dgm:spPr/>
    </dgm:pt>
    <dgm:pt modelId="{4E7E9389-FE68-47B7-A9A0-6D73E81EECC1}" type="pres">
      <dgm:prSet presAssocID="{FB87BD7D-CFF2-40E8-BABF-2F4EB3E8B8FA}" presName="sibTrans" presStyleCnt="0"/>
      <dgm:spPr/>
    </dgm:pt>
    <dgm:pt modelId="{812C5E18-6825-45F4-8225-3330B05F77BB}" type="pres">
      <dgm:prSet presAssocID="{50ECFF1A-DB12-4F25-8FA2-CAF5C37D3535}" presName="compositeNode" presStyleCnt="0">
        <dgm:presLayoutVars>
          <dgm:bulletEnabled val="1"/>
        </dgm:presLayoutVars>
      </dgm:prSet>
      <dgm:spPr/>
    </dgm:pt>
    <dgm:pt modelId="{07AFFCE0-861E-4746-A794-7228B9D0F135}" type="pres">
      <dgm:prSet presAssocID="{50ECFF1A-DB12-4F25-8FA2-CAF5C37D3535}" presName="bgRect" presStyleLbl="node1" presStyleIdx="2" presStyleCnt="3" custLinFactX="-905" custLinFactNeighborX="-100000" custLinFactNeighborY="-430"/>
      <dgm:spPr/>
    </dgm:pt>
    <dgm:pt modelId="{F755E50D-3727-48EE-8CAA-FB827B3F13AF}" type="pres">
      <dgm:prSet presAssocID="{50ECFF1A-DB12-4F25-8FA2-CAF5C37D3535}" presName="parentNode" presStyleLbl="node1" presStyleIdx="2" presStyleCnt="3">
        <dgm:presLayoutVars>
          <dgm:chMax val="0"/>
          <dgm:bulletEnabled val="1"/>
        </dgm:presLayoutVars>
      </dgm:prSet>
      <dgm:spPr/>
    </dgm:pt>
    <dgm:pt modelId="{8B84E5C3-8FC0-4473-BB6A-6C23092BF94E}" type="pres">
      <dgm:prSet presAssocID="{50ECFF1A-DB12-4F25-8FA2-CAF5C37D3535}" presName="childNode" presStyleLbl="node1" presStyleIdx="2" presStyleCnt="3">
        <dgm:presLayoutVars>
          <dgm:bulletEnabled val="1"/>
        </dgm:presLayoutVars>
      </dgm:prSet>
      <dgm:spPr/>
    </dgm:pt>
  </dgm:ptLst>
  <dgm:cxnLst>
    <dgm:cxn modelId="{03E43C01-B54E-421A-9A9D-63F3A9EC20D0}" type="presOf" srcId="{66B20686-67F8-48B2-9CE2-F567D64C6E1B}" destId="{76EA6B53-9DC3-4723-AAA4-F24BDBC6B7AE}" srcOrd="0" destOrd="1" presId="urn:microsoft.com/office/officeart/2005/8/layout/hProcess7"/>
    <dgm:cxn modelId="{0C63AF05-F93D-4E2D-BA71-AE71BF5C6BF7}" type="presOf" srcId="{A8F2CEA7-139A-45F4-B20B-E393BD38A6E5}" destId="{F4775D53-B815-4826-A0AB-9B1EA15FD3D0}" srcOrd="0" destOrd="0" presId="urn:microsoft.com/office/officeart/2005/8/layout/hProcess7"/>
    <dgm:cxn modelId="{4CCFE908-CA02-4037-996B-CC7E1CB4AE79}" type="presOf" srcId="{4707FCAB-18E5-4E81-9D34-271463ABE1A0}" destId="{8B84E5C3-8FC0-4473-BB6A-6C23092BF94E}" srcOrd="0" destOrd="2" presId="urn:microsoft.com/office/officeart/2005/8/layout/hProcess7"/>
    <dgm:cxn modelId="{4D0FF709-DAEA-41D3-BC5C-FD4EA3FF1FEB}" type="presOf" srcId="{C617F05B-F495-46F7-9455-41E761ABAF1D}" destId="{B3A3A736-9AF3-49B6-85C9-5A2DFF57D341}" srcOrd="0" destOrd="0" presId="urn:microsoft.com/office/officeart/2005/8/layout/hProcess7"/>
    <dgm:cxn modelId="{E20A5B0C-18B6-41CD-9D7D-DF8E634A2656}" srcId="{381024B5-A03A-4F15-9B30-B67F131DAADB}" destId="{66B20686-67F8-48B2-9CE2-F567D64C6E1B}" srcOrd="1" destOrd="0" parTransId="{0E7B24D4-5922-4EF1-A45D-D4E4F2F0E4C4}" sibTransId="{2CFA79B3-3D86-4529-941E-BEC75C3DFB92}"/>
    <dgm:cxn modelId="{F919B21A-6187-4FE9-ABCA-5070A46AC17B}" srcId="{2A236876-56D6-495B-A2AB-62A66E371A22}" destId="{A8F2CEA7-139A-45F4-B20B-E393BD38A6E5}" srcOrd="0" destOrd="0" parTransId="{CD3EB1D2-3052-4615-BAF6-48FC51793642}" sibTransId="{7AB5845A-EA9D-438E-9049-99361CA4AE7B}"/>
    <dgm:cxn modelId="{F76CE41E-F09F-4948-9164-15CFB50B97FB}" srcId="{2A236876-56D6-495B-A2AB-62A66E371A22}" destId="{381024B5-A03A-4F15-9B30-B67F131DAADB}" srcOrd="1" destOrd="0" parTransId="{CA75A72C-A403-46BB-9A82-7408A3C6F06C}" sibTransId="{FB87BD7D-CFF2-40E8-BABF-2F4EB3E8B8FA}"/>
    <dgm:cxn modelId="{769A6727-7AEE-4646-995E-846DFF110F5A}" type="presOf" srcId="{381024B5-A03A-4F15-9B30-B67F131DAADB}" destId="{078D12AD-19A2-4DEC-B21C-A93FA102A565}" srcOrd="1" destOrd="0" presId="urn:microsoft.com/office/officeart/2005/8/layout/hProcess7"/>
    <dgm:cxn modelId="{81E25048-511F-4765-BCD7-8CCE2A6C9D4A}" type="presOf" srcId="{14FFD49A-2FE1-4DD4-964C-AAEBDA1E2A90}" destId="{8B84E5C3-8FC0-4473-BB6A-6C23092BF94E}" srcOrd="0" destOrd="1" presId="urn:microsoft.com/office/officeart/2005/8/layout/hProcess7"/>
    <dgm:cxn modelId="{268DA768-25C6-400F-B4B1-FFBD6FF55F83}" srcId="{50ECFF1A-DB12-4F25-8FA2-CAF5C37D3535}" destId="{4707FCAB-18E5-4E81-9D34-271463ABE1A0}" srcOrd="2" destOrd="0" parTransId="{49BCD08C-33D9-4BBE-B3A1-3E3E0371DFB7}" sibTransId="{14884731-A5B5-4B4C-8F8E-3833089E49F9}"/>
    <dgm:cxn modelId="{FC641B4B-ACCE-4EFF-9888-A2078207E6EA}" type="presOf" srcId="{50ECFF1A-DB12-4F25-8FA2-CAF5C37D3535}" destId="{F755E50D-3727-48EE-8CAA-FB827B3F13AF}" srcOrd="1" destOrd="0" presId="urn:microsoft.com/office/officeart/2005/8/layout/hProcess7"/>
    <dgm:cxn modelId="{A7BB524C-490F-4163-9CC4-C2201454704E}" type="presOf" srcId="{381024B5-A03A-4F15-9B30-B67F131DAADB}" destId="{DCF6E287-5BF5-4D03-92F3-F1FD729B1600}" srcOrd="0" destOrd="0" presId="urn:microsoft.com/office/officeart/2005/8/layout/hProcess7"/>
    <dgm:cxn modelId="{22ABE36E-F565-48D5-B5B7-8F550629D5C4}" srcId="{50ECFF1A-DB12-4F25-8FA2-CAF5C37D3535}" destId="{14FFD49A-2FE1-4DD4-964C-AAEBDA1E2A90}" srcOrd="1" destOrd="0" parTransId="{9B01CA53-F96A-4394-A2D4-BED07394ABF1}" sibTransId="{668B58EC-957D-45EB-B832-5CEE4D9A1DE5}"/>
    <dgm:cxn modelId="{7F1F9973-6F85-4E21-9BE4-02C73E9BA5A7}" srcId="{50ECFF1A-DB12-4F25-8FA2-CAF5C37D3535}" destId="{04C0B006-3D8A-4B7F-AC11-7579742D9FE0}" srcOrd="0" destOrd="0" parTransId="{88E2ECD9-5540-423B-A8E1-606DD1A63533}" sibTransId="{9BC31E43-1A27-4DFB-9543-98A8F21F4F00}"/>
    <dgm:cxn modelId="{46763B75-33D2-4E82-9FBC-9E264440071C}" type="presOf" srcId="{A8F2CEA7-139A-45F4-B20B-E393BD38A6E5}" destId="{3C69D513-E0EA-4846-8FE0-CC344D08B963}" srcOrd="1" destOrd="0" presId="urn:microsoft.com/office/officeart/2005/8/layout/hProcess7"/>
    <dgm:cxn modelId="{9599BAA4-C2D6-4032-AC4E-BADB9EC5EDA2}" type="presOf" srcId="{04C0B006-3D8A-4B7F-AC11-7579742D9FE0}" destId="{8B84E5C3-8FC0-4473-BB6A-6C23092BF94E}" srcOrd="0" destOrd="0" presId="urn:microsoft.com/office/officeart/2005/8/layout/hProcess7"/>
    <dgm:cxn modelId="{31CBEDA5-80C4-47D5-9ACE-EAD65AF9991C}" srcId="{2A236876-56D6-495B-A2AB-62A66E371A22}" destId="{50ECFF1A-DB12-4F25-8FA2-CAF5C37D3535}" srcOrd="2" destOrd="0" parTransId="{230E7615-425A-4107-9E52-4D56340D855C}" sibTransId="{7ACBA32B-B03D-44DB-B4BD-49025F519B46}"/>
    <dgm:cxn modelId="{251869A6-2B70-430F-9119-7B98806B1580}" srcId="{381024B5-A03A-4F15-9B30-B67F131DAADB}" destId="{5F0CCD50-909D-46B0-B311-2248257177A5}" srcOrd="0" destOrd="0" parTransId="{3CE45E82-0622-4FB6-A6E5-D052934A8C03}" sibTransId="{B577467F-3882-49CC-87B6-9029714F0C40}"/>
    <dgm:cxn modelId="{A9F07CC7-4128-409A-8F71-1FB5B6804301}" type="presOf" srcId="{2A236876-56D6-495B-A2AB-62A66E371A22}" destId="{3CCFCEAD-30EB-4862-82F1-E21140B2B41E}" srcOrd="0" destOrd="0" presId="urn:microsoft.com/office/officeart/2005/8/layout/hProcess7"/>
    <dgm:cxn modelId="{FF6762CF-2C46-4539-BFF2-FDD3C5FD397E}" type="presOf" srcId="{50ECFF1A-DB12-4F25-8FA2-CAF5C37D3535}" destId="{07AFFCE0-861E-4746-A794-7228B9D0F135}" srcOrd="0" destOrd="0" presId="urn:microsoft.com/office/officeart/2005/8/layout/hProcess7"/>
    <dgm:cxn modelId="{C4F12EF4-91BD-4A7C-938B-FB1912F921CB}" srcId="{A8F2CEA7-139A-45F4-B20B-E393BD38A6E5}" destId="{C617F05B-F495-46F7-9455-41E761ABAF1D}" srcOrd="0" destOrd="0" parTransId="{35185952-7AD4-4FA5-AEC6-A677436F29BF}" sibTransId="{EE94F617-4A65-41F4-88B6-9841BA67807A}"/>
    <dgm:cxn modelId="{9C1595FB-CE62-4BEE-9A15-B6111FB7A36B}" type="presOf" srcId="{5F0CCD50-909D-46B0-B311-2248257177A5}" destId="{76EA6B53-9DC3-4723-AAA4-F24BDBC6B7AE}" srcOrd="0" destOrd="0" presId="urn:microsoft.com/office/officeart/2005/8/layout/hProcess7"/>
    <dgm:cxn modelId="{46CF308A-58A7-4869-B1EF-1AC6CF093A7C}" type="presParOf" srcId="{3CCFCEAD-30EB-4862-82F1-E21140B2B41E}" destId="{5D172E2A-50F6-4F54-9262-62F7EC1CA65F}" srcOrd="0" destOrd="0" presId="urn:microsoft.com/office/officeart/2005/8/layout/hProcess7"/>
    <dgm:cxn modelId="{27708E78-8168-4002-9C55-4A9F546641DC}" type="presParOf" srcId="{5D172E2A-50F6-4F54-9262-62F7EC1CA65F}" destId="{F4775D53-B815-4826-A0AB-9B1EA15FD3D0}" srcOrd="0" destOrd="0" presId="urn:microsoft.com/office/officeart/2005/8/layout/hProcess7"/>
    <dgm:cxn modelId="{3B2092C0-35A2-4ECA-B843-5FA0A29C9B10}" type="presParOf" srcId="{5D172E2A-50F6-4F54-9262-62F7EC1CA65F}" destId="{3C69D513-E0EA-4846-8FE0-CC344D08B963}" srcOrd="1" destOrd="0" presId="urn:microsoft.com/office/officeart/2005/8/layout/hProcess7"/>
    <dgm:cxn modelId="{C996A60F-D409-4568-AFCC-7CEA20C65174}" type="presParOf" srcId="{5D172E2A-50F6-4F54-9262-62F7EC1CA65F}" destId="{B3A3A736-9AF3-49B6-85C9-5A2DFF57D341}" srcOrd="2" destOrd="0" presId="urn:microsoft.com/office/officeart/2005/8/layout/hProcess7"/>
    <dgm:cxn modelId="{1D0B3F3C-B8C0-48FA-9A20-3DB6ED9DBB57}" type="presParOf" srcId="{3CCFCEAD-30EB-4862-82F1-E21140B2B41E}" destId="{9A034E1D-0754-4434-9931-DE6B1A680A87}" srcOrd="1" destOrd="0" presId="urn:microsoft.com/office/officeart/2005/8/layout/hProcess7"/>
    <dgm:cxn modelId="{413994D3-8E3F-45D6-9319-92BE1EF15311}" type="presParOf" srcId="{3CCFCEAD-30EB-4862-82F1-E21140B2B41E}" destId="{3A2439FD-A656-4C9C-ACC0-1858F5CB53AB}" srcOrd="2" destOrd="0" presId="urn:microsoft.com/office/officeart/2005/8/layout/hProcess7"/>
    <dgm:cxn modelId="{F8994C63-FAA4-4EE8-A686-DF1587154D3B}" type="presParOf" srcId="{3A2439FD-A656-4C9C-ACC0-1858F5CB53AB}" destId="{68AB611E-CCE8-40F2-BE0B-ABC71A3CCC34}" srcOrd="0" destOrd="0" presId="urn:microsoft.com/office/officeart/2005/8/layout/hProcess7"/>
    <dgm:cxn modelId="{682AA1AA-B834-4B78-907B-8328858ED594}" type="presParOf" srcId="{3A2439FD-A656-4C9C-ACC0-1858F5CB53AB}" destId="{0D1A0CC2-401D-423D-B08D-E1149BC0B2B9}" srcOrd="1" destOrd="0" presId="urn:microsoft.com/office/officeart/2005/8/layout/hProcess7"/>
    <dgm:cxn modelId="{EF8CD37B-502C-443F-A61D-00E7D795FE45}" type="presParOf" srcId="{3A2439FD-A656-4C9C-ACC0-1858F5CB53AB}" destId="{EDC8CE97-12EC-4BA5-B2CE-A57D59D77AB4}" srcOrd="2" destOrd="0" presId="urn:microsoft.com/office/officeart/2005/8/layout/hProcess7"/>
    <dgm:cxn modelId="{C7DA255C-2EB3-46EE-A38D-848433884A50}" type="presParOf" srcId="{3CCFCEAD-30EB-4862-82F1-E21140B2B41E}" destId="{888908C3-8BC0-406A-AF05-70553BB8B45E}" srcOrd="3" destOrd="0" presId="urn:microsoft.com/office/officeart/2005/8/layout/hProcess7"/>
    <dgm:cxn modelId="{141F3917-2A69-46A8-8D4E-57B39B2D4ABD}" type="presParOf" srcId="{3CCFCEAD-30EB-4862-82F1-E21140B2B41E}" destId="{1DACCCBD-C920-4D58-9609-D7118792F40F}" srcOrd="4" destOrd="0" presId="urn:microsoft.com/office/officeart/2005/8/layout/hProcess7"/>
    <dgm:cxn modelId="{3AC40022-01B6-4323-BFA4-D9D0A15F7263}" type="presParOf" srcId="{1DACCCBD-C920-4D58-9609-D7118792F40F}" destId="{DCF6E287-5BF5-4D03-92F3-F1FD729B1600}" srcOrd="0" destOrd="0" presId="urn:microsoft.com/office/officeart/2005/8/layout/hProcess7"/>
    <dgm:cxn modelId="{452EEBC4-2CA6-46FB-8B6C-235A8CB9015A}" type="presParOf" srcId="{1DACCCBD-C920-4D58-9609-D7118792F40F}" destId="{078D12AD-19A2-4DEC-B21C-A93FA102A565}" srcOrd="1" destOrd="0" presId="urn:microsoft.com/office/officeart/2005/8/layout/hProcess7"/>
    <dgm:cxn modelId="{76C8B801-0166-4EBF-8723-F11D4B4F92A8}" type="presParOf" srcId="{1DACCCBD-C920-4D58-9609-D7118792F40F}" destId="{76EA6B53-9DC3-4723-AAA4-F24BDBC6B7AE}" srcOrd="2" destOrd="0" presId="urn:microsoft.com/office/officeart/2005/8/layout/hProcess7"/>
    <dgm:cxn modelId="{7D2D3D45-472D-4AFE-A9B1-0C2EFAC01C49}" type="presParOf" srcId="{3CCFCEAD-30EB-4862-82F1-E21140B2B41E}" destId="{518A7E5C-9DB4-4DB8-ACB1-EE7F629DA008}" srcOrd="5" destOrd="0" presId="urn:microsoft.com/office/officeart/2005/8/layout/hProcess7"/>
    <dgm:cxn modelId="{438B2637-73AB-4A0A-942C-DA82C40EDD68}" type="presParOf" srcId="{3CCFCEAD-30EB-4862-82F1-E21140B2B41E}" destId="{1FD0AB14-3787-4E7C-99E4-899E1BAE58B3}" srcOrd="6" destOrd="0" presId="urn:microsoft.com/office/officeart/2005/8/layout/hProcess7"/>
    <dgm:cxn modelId="{BD1D8B15-EAFB-4ED9-A885-88D9211E245D}" type="presParOf" srcId="{1FD0AB14-3787-4E7C-99E4-899E1BAE58B3}" destId="{86687CA5-2931-448E-82CB-86BCD0D8BD94}" srcOrd="0" destOrd="0" presId="urn:microsoft.com/office/officeart/2005/8/layout/hProcess7"/>
    <dgm:cxn modelId="{610FC46E-22D3-4BC3-BCEC-B8298EEBA9E3}" type="presParOf" srcId="{1FD0AB14-3787-4E7C-99E4-899E1BAE58B3}" destId="{412FD0B0-EDD9-4D46-A066-D160C60BD851}" srcOrd="1" destOrd="0" presId="urn:microsoft.com/office/officeart/2005/8/layout/hProcess7"/>
    <dgm:cxn modelId="{C3737241-828A-44B9-A511-CDFB248BB0C5}" type="presParOf" srcId="{1FD0AB14-3787-4E7C-99E4-899E1BAE58B3}" destId="{4562B3BB-09D1-4671-B975-38B683C6B9EA}" srcOrd="2" destOrd="0" presId="urn:microsoft.com/office/officeart/2005/8/layout/hProcess7"/>
    <dgm:cxn modelId="{170B2D42-86A9-462F-80CA-12A827FA9524}" type="presParOf" srcId="{3CCFCEAD-30EB-4862-82F1-E21140B2B41E}" destId="{4E7E9389-FE68-47B7-A9A0-6D73E81EECC1}" srcOrd="7" destOrd="0" presId="urn:microsoft.com/office/officeart/2005/8/layout/hProcess7"/>
    <dgm:cxn modelId="{6044FB50-0F6F-4C85-A277-5314EC383BB7}" type="presParOf" srcId="{3CCFCEAD-30EB-4862-82F1-E21140B2B41E}" destId="{812C5E18-6825-45F4-8225-3330B05F77BB}" srcOrd="8" destOrd="0" presId="urn:microsoft.com/office/officeart/2005/8/layout/hProcess7"/>
    <dgm:cxn modelId="{17AC5B90-6D4A-4B74-8ED0-95493255DF32}" type="presParOf" srcId="{812C5E18-6825-45F4-8225-3330B05F77BB}" destId="{07AFFCE0-861E-4746-A794-7228B9D0F135}" srcOrd="0" destOrd="0" presId="urn:microsoft.com/office/officeart/2005/8/layout/hProcess7"/>
    <dgm:cxn modelId="{A98EFBCC-B1F7-41B0-94EA-D25A6333B7F3}" type="presParOf" srcId="{812C5E18-6825-45F4-8225-3330B05F77BB}" destId="{F755E50D-3727-48EE-8CAA-FB827B3F13AF}" srcOrd="1" destOrd="0" presId="urn:microsoft.com/office/officeart/2005/8/layout/hProcess7"/>
    <dgm:cxn modelId="{D4210779-F2C3-4DBE-92E7-1278BEFFF64F}" type="presParOf" srcId="{812C5E18-6825-45F4-8225-3330B05F77BB}" destId="{8B84E5C3-8FC0-4473-BB6A-6C23092BF94E}"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4DFA5C-475C-4774-A987-41D707B59829}"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s-ES"/>
        </a:p>
      </dgm:t>
    </dgm:pt>
    <dgm:pt modelId="{B41BB627-2463-458E-AED8-14CEC92A0224}">
      <dgm:prSet phldrT="[Texto]"/>
      <dgm:spPr>
        <a:scene3d>
          <a:camera prst="orthographicFront"/>
          <a:lightRig rig="threePt" dir="t"/>
        </a:scene3d>
        <a:sp3d contourW="19050" prstMaterial="metal">
          <a:bevelT w="88900" h="203200" prst="coolSlant"/>
          <a:bevelB w="165100" h="254000"/>
        </a:sp3d>
      </dgm:spPr>
      <dgm:t>
        <a:bodyPr/>
        <a:lstStyle/>
        <a:p>
          <a:r>
            <a:rPr lang="es-ES" dirty="0"/>
            <a:t>Casos en los que </a:t>
          </a:r>
          <a:r>
            <a:rPr lang="es-ES"/>
            <a:t>se aplica</a:t>
          </a:r>
          <a:endParaRPr lang="es-ES" dirty="0"/>
        </a:p>
      </dgm:t>
    </dgm:pt>
    <dgm:pt modelId="{12F6BCC3-30E7-41A7-B9ED-C9111224BBD8}" type="parTrans" cxnId="{106ADD04-3929-4E21-938F-8ED9EDD9251E}">
      <dgm:prSet/>
      <dgm:spPr/>
      <dgm:t>
        <a:bodyPr/>
        <a:lstStyle/>
        <a:p>
          <a:endParaRPr lang="es-ES"/>
        </a:p>
      </dgm:t>
    </dgm:pt>
    <dgm:pt modelId="{37C48BE4-3653-47FD-8D23-C6583C5263B1}" type="sibTrans" cxnId="{106ADD04-3929-4E21-938F-8ED9EDD9251E}">
      <dgm:prSet/>
      <dgm:spPr/>
      <dgm:t>
        <a:bodyPr/>
        <a:lstStyle/>
        <a:p>
          <a:endParaRPr lang="es-ES"/>
        </a:p>
      </dgm:t>
    </dgm:pt>
    <dgm:pt modelId="{46588060-D449-4E49-8D66-FBF3E350C9D8}">
      <dgm:prSet phldrT="[Texto]"/>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s-ES" dirty="0"/>
            <a:t>Representación de resultados experimentales como una NUBE DE PUNTOS</a:t>
          </a:r>
        </a:p>
      </dgm:t>
    </dgm:pt>
    <dgm:pt modelId="{42B7A601-6DD2-4DFF-8F72-38A7861D4DF9}" type="parTrans" cxnId="{956527A4-6393-4E2B-9898-C531D9B966EC}">
      <dgm:prSet/>
      <dgm:spPr>
        <a:scene3d>
          <a:camera prst="orthographicFront">
            <a:rot lat="0" lon="0" rev="0"/>
          </a:camera>
          <a:lightRig rig="contrasting" dir="t">
            <a:rot lat="0" lon="0" rev="1200000"/>
          </a:lightRig>
        </a:scene3d>
        <a:sp3d z="-110000">
          <a:bevelT w="165100" prst="coolSlant"/>
        </a:sp3d>
      </dgm:spPr>
      <dgm:t>
        <a:bodyPr/>
        <a:lstStyle/>
        <a:p>
          <a:endParaRPr lang="es-ES"/>
        </a:p>
      </dgm:t>
    </dgm:pt>
    <dgm:pt modelId="{BFA47A2E-29A5-4F80-812A-EC7914BA6A1F}" type="sibTrans" cxnId="{956527A4-6393-4E2B-9898-C531D9B966EC}">
      <dgm:prSet/>
      <dgm:spPr/>
      <dgm:t>
        <a:bodyPr/>
        <a:lstStyle/>
        <a:p>
          <a:endParaRPr lang="es-ES"/>
        </a:p>
      </dgm:t>
    </dgm:pt>
    <dgm:pt modelId="{B3A18C03-1502-4E8A-873F-6E8852B6289D}">
      <dgm:prSet phldrT="[Texto]"/>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s-ES" dirty="0"/>
            <a:t>Cada punto dato está afectado por un cierto error, proveniente del </a:t>
          </a:r>
          <a:r>
            <a:rPr lang="es-ES" dirty="0" err="1"/>
            <a:t>mètodo</a:t>
          </a:r>
          <a:r>
            <a:rPr lang="es-ES" dirty="0"/>
            <a:t> usado para determinarlo,  o por ser una variable ALEATORIA</a:t>
          </a:r>
        </a:p>
      </dgm:t>
    </dgm:pt>
    <dgm:pt modelId="{D73C496B-1AC3-414B-AF1D-D858889FF0B5}" type="parTrans" cxnId="{F4B106BD-C163-4C58-A9FA-4D97BF80B536}">
      <dgm:prSet/>
      <dgm:spPr>
        <a:scene3d>
          <a:camera prst="orthographicFront">
            <a:rot lat="0" lon="0" rev="0"/>
          </a:camera>
          <a:lightRig rig="contrasting" dir="t">
            <a:rot lat="0" lon="0" rev="1200000"/>
          </a:lightRig>
        </a:scene3d>
        <a:sp3d z="-110000">
          <a:bevelT w="165100" prst="coolSlant"/>
        </a:sp3d>
      </dgm:spPr>
      <dgm:t>
        <a:bodyPr/>
        <a:lstStyle/>
        <a:p>
          <a:endParaRPr lang="es-ES"/>
        </a:p>
      </dgm:t>
    </dgm:pt>
    <dgm:pt modelId="{CB700DA0-8F66-430A-91B6-92A7BE706F65}" type="sibTrans" cxnId="{F4B106BD-C163-4C58-A9FA-4D97BF80B536}">
      <dgm:prSet/>
      <dgm:spPr/>
      <dgm:t>
        <a:bodyPr/>
        <a:lstStyle/>
        <a:p>
          <a:endParaRPr lang="es-ES"/>
        </a:p>
      </dgm:t>
    </dgm:pt>
    <dgm:pt modelId="{27D25F35-5E0A-4AA0-98DD-3AF7C161198E}" type="pres">
      <dgm:prSet presAssocID="{734DFA5C-475C-4774-A987-41D707B59829}" presName="hierChild1" presStyleCnt="0">
        <dgm:presLayoutVars>
          <dgm:orgChart val="1"/>
          <dgm:chPref val="1"/>
          <dgm:dir/>
          <dgm:animOne val="branch"/>
          <dgm:animLvl val="lvl"/>
          <dgm:resizeHandles/>
        </dgm:presLayoutVars>
      </dgm:prSet>
      <dgm:spPr/>
    </dgm:pt>
    <dgm:pt modelId="{1EE901D2-919B-4E4D-8033-D04E2E7FB07E}" type="pres">
      <dgm:prSet presAssocID="{B41BB627-2463-458E-AED8-14CEC92A0224}" presName="hierRoot1" presStyleCnt="0">
        <dgm:presLayoutVars>
          <dgm:hierBranch val="init"/>
        </dgm:presLayoutVars>
      </dgm:prSet>
      <dgm:spPr>
        <a:scene3d>
          <a:camera prst="orthographicFront"/>
          <a:lightRig rig="threePt" dir="t"/>
        </a:scene3d>
        <a:sp3d>
          <a:bevelT w="165100" prst="coolSlant"/>
        </a:sp3d>
      </dgm:spPr>
    </dgm:pt>
    <dgm:pt modelId="{DFDD674C-11AA-428C-9964-5B8A56ED1763}" type="pres">
      <dgm:prSet presAssocID="{B41BB627-2463-458E-AED8-14CEC92A0224}" presName="rootComposite1" presStyleCnt="0"/>
      <dgm:spPr>
        <a:scene3d>
          <a:camera prst="orthographicFront"/>
          <a:lightRig rig="threePt" dir="t"/>
        </a:scene3d>
        <a:sp3d>
          <a:bevelT w="165100" prst="coolSlant"/>
        </a:sp3d>
      </dgm:spPr>
    </dgm:pt>
    <dgm:pt modelId="{C793E19D-89C4-48A2-93E9-2E4582AD72CD}" type="pres">
      <dgm:prSet presAssocID="{B41BB627-2463-458E-AED8-14CEC92A0224}" presName="rootText1" presStyleLbl="node0" presStyleIdx="0" presStyleCnt="1" custScaleY="40389">
        <dgm:presLayoutVars>
          <dgm:chPref val="3"/>
        </dgm:presLayoutVars>
      </dgm:prSet>
      <dgm:spPr/>
    </dgm:pt>
    <dgm:pt modelId="{C0382250-D957-4191-BFA4-0974326F9288}" type="pres">
      <dgm:prSet presAssocID="{B41BB627-2463-458E-AED8-14CEC92A0224}" presName="rootConnector1" presStyleLbl="node1" presStyleIdx="0" presStyleCnt="0"/>
      <dgm:spPr/>
    </dgm:pt>
    <dgm:pt modelId="{A3BEC6DE-C751-4847-B84E-BB46E102021A}" type="pres">
      <dgm:prSet presAssocID="{B41BB627-2463-458E-AED8-14CEC92A0224}" presName="hierChild2" presStyleCnt="0"/>
      <dgm:spPr>
        <a:scene3d>
          <a:camera prst="orthographicFront"/>
          <a:lightRig rig="threePt" dir="t"/>
        </a:scene3d>
        <a:sp3d>
          <a:bevelT w="165100" prst="coolSlant"/>
        </a:sp3d>
      </dgm:spPr>
    </dgm:pt>
    <dgm:pt modelId="{64D13B83-B9CB-4281-8541-976C962F8260}" type="pres">
      <dgm:prSet presAssocID="{42B7A601-6DD2-4DFF-8F72-38A7861D4DF9}" presName="Name37" presStyleLbl="parChTrans1D2" presStyleIdx="0" presStyleCnt="2"/>
      <dgm:spPr/>
    </dgm:pt>
    <dgm:pt modelId="{221065E9-B83B-4DFA-8401-DFAD510252E0}" type="pres">
      <dgm:prSet presAssocID="{46588060-D449-4E49-8D66-FBF3E350C9D8}" presName="hierRoot2" presStyleCnt="0">
        <dgm:presLayoutVars>
          <dgm:hierBranch val="init"/>
        </dgm:presLayoutVars>
      </dgm:prSet>
      <dgm:spPr>
        <a:scene3d>
          <a:camera prst="orthographicFront"/>
          <a:lightRig rig="threePt" dir="t"/>
        </a:scene3d>
        <a:sp3d>
          <a:bevelT w="165100" prst="coolSlant"/>
        </a:sp3d>
      </dgm:spPr>
    </dgm:pt>
    <dgm:pt modelId="{00D4303C-FADC-4419-94E8-4D4D5B247BD6}" type="pres">
      <dgm:prSet presAssocID="{46588060-D449-4E49-8D66-FBF3E350C9D8}" presName="rootComposite" presStyleCnt="0"/>
      <dgm:spPr>
        <a:scene3d>
          <a:camera prst="orthographicFront"/>
          <a:lightRig rig="threePt" dir="t"/>
        </a:scene3d>
        <a:sp3d>
          <a:bevelT w="165100" prst="coolSlant"/>
        </a:sp3d>
      </dgm:spPr>
    </dgm:pt>
    <dgm:pt modelId="{E79882A0-7255-4098-AED8-5905A4AD9695}" type="pres">
      <dgm:prSet presAssocID="{46588060-D449-4E49-8D66-FBF3E350C9D8}" presName="rootText" presStyleLbl="node2" presStyleIdx="0" presStyleCnt="2">
        <dgm:presLayoutVars>
          <dgm:chPref val="3"/>
        </dgm:presLayoutVars>
      </dgm:prSet>
      <dgm:spPr/>
    </dgm:pt>
    <dgm:pt modelId="{9D066895-AB0B-4808-BB42-C59149165CB1}" type="pres">
      <dgm:prSet presAssocID="{46588060-D449-4E49-8D66-FBF3E350C9D8}" presName="rootConnector" presStyleLbl="node2" presStyleIdx="0" presStyleCnt="2"/>
      <dgm:spPr/>
    </dgm:pt>
    <dgm:pt modelId="{AD22DD67-BC80-4C73-BB1A-9241970F7331}" type="pres">
      <dgm:prSet presAssocID="{46588060-D449-4E49-8D66-FBF3E350C9D8}" presName="hierChild4" presStyleCnt="0"/>
      <dgm:spPr>
        <a:scene3d>
          <a:camera prst="orthographicFront"/>
          <a:lightRig rig="threePt" dir="t"/>
        </a:scene3d>
        <a:sp3d>
          <a:bevelT w="165100" prst="coolSlant"/>
        </a:sp3d>
      </dgm:spPr>
    </dgm:pt>
    <dgm:pt modelId="{0A76F20D-3376-4A97-9813-67904CC20B4B}" type="pres">
      <dgm:prSet presAssocID="{46588060-D449-4E49-8D66-FBF3E350C9D8}" presName="hierChild5" presStyleCnt="0"/>
      <dgm:spPr>
        <a:scene3d>
          <a:camera prst="orthographicFront"/>
          <a:lightRig rig="threePt" dir="t"/>
        </a:scene3d>
        <a:sp3d>
          <a:bevelT w="165100" prst="coolSlant"/>
        </a:sp3d>
      </dgm:spPr>
    </dgm:pt>
    <dgm:pt modelId="{676EE7DD-106A-4D45-A477-3EF74A6C059D}" type="pres">
      <dgm:prSet presAssocID="{D73C496B-1AC3-414B-AF1D-D858889FF0B5}" presName="Name37" presStyleLbl="parChTrans1D2" presStyleIdx="1" presStyleCnt="2"/>
      <dgm:spPr/>
    </dgm:pt>
    <dgm:pt modelId="{E46D64AE-344D-43A6-9688-ADD18B6173B4}" type="pres">
      <dgm:prSet presAssocID="{B3A18C03-1502-4E8A-873F-6E8852B6289D}" presName="hierRoot2" presStyleCnt="0">
        <dgm:presLayoutVars>
          <dgm:hierBranch val="init"/>
        </dgm:presLayoutVars>
      </dgm:prSet>
      <dgm:spPr>
        <a:scene3d>
          <a:camera prst="orthographicFront"/>
          <a:lightRig rig="threePt" dir="t"/>
        </a:scene3d>
        <a:sp3d>
          <a:bevelT w="165100" prst="coolSlant"/>
        </a:sp3d>
      </dgm:spPr>
    </dgm:pt>
    <dgm:pt modelId="{E1DC62D3-3F6E-489A-94DC-C2BA9BEE805C}" type="pres">
      <dgm:prSet presAssocID="{B3A18C03-1502-4E8A-873F-6E8852B6289D}" presName="rootComposite" presStyleCnt="0"/>
      <dgm:spPr>
        <a:scene3d>
          <a:camera prst="orthographicFront"/>
          <a:lightRig rig="threePt" dir="t"/>
        </a:scene3d>
        <a:sp3d>
          <a:bevelT w="165100" prst="coolSlant"/>
        </a:sp3d>
      </dgm:spPr>
    </dgm:pt>
    <dgm:pt modelId="{20468914-8FD6-4E3C-80EB-8D0FB9CC3181}" type="pres">
      <dgm:prSet presAssocID="{B3A18C03-1502-4E8A-873F-6E8852B6289D}" presName="rootText" presStyleLbl="node2" presStyleIdx="1" presStyleCnt="2">
        <dgm:presLayoutVars>
          <dgm:chPref val="3"/>
        </dgm:presLayoutVars>
      </dgm:prSet>
      <dgm:spPr/>
    </dgm:pt>
    <dgm:pt modelId="{0EEB76AB-FF81-48DE-819D-7B1BA594421E}" type="pres">
      <dgm:prSet presAssocID="{B3A18C03-1502-4E8A-873F-6E8852B6289D}" presName="rootConnector" presStyleLbl="node2" presStyleIdx="1" presStyleCnt="2"/>
      <dgm:spPr/>
    </dgm:pt>
    <dgm:pt modelId="{88B55432-2598-4D24-8257-1EEB87672D7F}" type="pres">
      <dgm:prSet presAssocID="{B3A18C03-1502-4E8A-873F-6E8852B6289D}" presName="hierChild4" presStyleCnt="0"/>
      <dgm:spPr>
        <a:scene3d>
          <a:camera prst="orthographicFront"/>
          <a:lightRig rig="threePt" dir="t"/>
        </a:scene3d>
        <a:sp3d>
          <a:bevelT w="165100" prst="coolSlant"/>
        </a:sp3d>
      </dgm:spPr>
    </dgm:pt>
    <dgm:pt modelId="{FE35B304-A1B4-420F-AF06-FC9A1D84BA41}" type="pres">
      <dgm:prSet presAssocID="{B3A18C03-1502-4E8A-873F-6E8852B6289D}" presName="hierChild5" presStyleCnt="0"/>
      <dgm:spPr>
        <a:scene3d>
          <a:camera prst="orthographicFront"/>
          <a:lightRig rig="threePt" dir="t"/>
        </a:scene3d>
        <a:sp3d>
          <a:bevelT w="165100" prst="coolSlant"/>
        </a:sp3d>
      </dgm:spPr>
    </dgm:pt>
    <dgm:pt modelId="{135126EA-CAD2-4E7C-A1D1-FC6382AA1F06}" type="pres">
      <dgm:prSet presAssocID="{B41BB627-2463-458E-AED8-14CEC92A0224}" presName="hierChild3" presStyleCnt="0"/>
      <dgm:spPr>
        <a:scene3d>
          <a:camera prst="orthographicFront"/>
          <a:lightRig rig="threePt" dir="t"/>
        </a:scene3d>
        <a:sp3d>
          <a:bevelT w="165100" prst="coolSlant"/>
        </a:sp3d>
      </dgm:spPr>
    </dgm:pt>
  </dgm:ptLst>
  <dgm:cxnLst>
    <dgm:cxn modelId="{106ADD04-3929-4E21-938F-8ED9EDD9251E}" srcId="{734DFA5C-475C-4774-A987-41D707B59829}" destId="{B41BB627-2463-458E-AED8-14CEC92A0224}" srcOrd="0" destOrd="0" parTransId="{12F6BCC3-30E7-41A7-B9ED-C9111224BBD8}" sibTransId="{37C48BE4-3653-47FD-8D23-C6583C5263B1}"/>
    <dgm:cxn modelId="{F410840E-F811-4E5E-BF42-B73169C8B47B}" type="presOf" srcId="{B3A18C03-1502-4E8A-873F-6E8852B6289D}" destId="{0EEB76AB-FF81-48DE-819D-7B1BA594421E}" srcOrd="1" destOrd="0" presId="urn:microsoft.com/office/officeart/2005/8/layout/orgChart1"/>
    <dgm:cxn modelId="{1408BC37-7249-4000-B501-CCF9AB004844}" type="presOf" srcId="{46588060-D449-4E49-8D66-FBF3E350C9D8}" destId="{E79882A0-7255-4098-AED8-5905A4AD9695}" srcOrd="0" destOrd="0" presId="urn:microsoft.com/office/officeart/2005/8/layout/orgChart1"/>
    <dgm:cxn modelId="{AE4C1E61-ACC6-436B-A14B-7AED856816F1}" type="presOf" srcId="{B41BB627-2463-458E-AED8-14CEC92A0224}" destId="{C793E19D-89C4-48A2-93E9-2E4582AD72CD}" srcOrd="0" destOrd="0" presId="urn:microsoft.com/office/officeart/2005/8/layout/orgChart1"/>
    <dgm:cxn modelId="{B1E2319E-4D16-4B77-B2EB-C8CC644E4274}" type="presOf" srcId="{46588060-D449-4E49-8D66-FBF3E350C9D8}" destId="{9D066895-AB0B-4808-BB42-C59149165CB1}" srcOrd="1" destOrd="0" presId="urn:microsoft.com/office/officeart/2005/8/layout/orgChart1"/>
    <dgm:cxn modelId="{956527A4-6393-4E2B-9898-C531D9B966EC}" srcId="{B41BB627-2463-458E-AED8-14CEC92A0224}" destId="{46588060-D449-4E49-8D66-FBF3E350C9D8}" srcOrd="0" destOrd="0" parTransId="{42B7A601-6DD2-4DFF-8F72-38A7861D4DF9}" sibTransId="{BFA47A2E-29A5-4F80-812A-EC7914BA6A1F}"/>
    <dgm:cxn modelId="{54B694B8-18DB-42C1-9BB0-81F709FA1D0A}" type="presOf" srcId="{42B7A601-6DD2-4DFF-8F72-38A7861D4DF9}" destId="{64D13B83-B9CB-4281-8541-976C962F8260}" srcOrd="0" destOrd="0" presId="urn:microsoft.com/office/officeart/2005/8/layout/orgChart1"/>
    <dgm:cxn modelId="{4D528DBC-20C4-4BA3-AB64-D032C05BD2E1}" type="presOf" srcId="{734DFA5C-475C-4774-A987-41D707B59829}" destId="{27D25F35-5E0A-4AA0-98DD-3AF7C161198E}" srcOrd="0" destOrd="0" presId="urn:microsoft.com/office/officeart/2005/8/layout/orgChart1"/>
    <dgm:cxn modelId="{F4B106BD-C163-4C58-A9FA-4D97BF80B536}" srcId="{B41BB627-2463-458E-AED8-14CEC92A0224}" destId="{B3A18C03-1502-4E8A-873F-6E8852B6289D}" srcOrd="1" destOrd="0" parTransId="{D73C496B-1AC3-414B-AF1D-D858889FF0B5}" sibTransId="{CB700DA0-8F66-430A-91B6-92A7BE706F65}"/>
    <dgm:cxn modelId="{C3EDB9DD-146F-4BAD-B54A-40765A98DEE7}" type="presOf" srcId="{B41BB627-2463-458E-AED8-14CEC92A0224}" destId="{C0382250-D957-4191-BFA4-0974326F9288}" srcOrd="1" destOrd="0" presId="urn:microsoft.com/office/officeart/2005/8/layout/orgChart1"/>
    <dgm:cxn modelId="{31C472F0-1866-4953-B4D5-EF0A4B4FC6DC}" type="presOf" srcId="{B3A18C03-1502-4E8A-873F-6E8852B6289D}" destId="{20468914-8FD6-4E3C-80EB-8D0FB9CC3181}" srcOrd="0" destOrd="0" presId="urn:microsoft.com/office/officeart/2005/8/layout/orgChart1"/>
    <dgm:cxn modelId="{3E0269F9-DEC9-4268-BAC2-143E8B6E1378}" type="presOf" srcId="{D73C496B-1AC3-414B-AF1D-D858889FF0B5}" destId="{676EE7DD-106A-4D45-A477-3EF74A6C059D}" srcOrd="0" destOrd="0" presId="urn:microsoft.com/office/officeart/2005/8/layout/orgChart1"/>
    <dgm:cxn modelId="{FA3ED94A-3D28-4930-9B45-7421CC021CFD}" type="presParOf" srcId="{27D25F35-5E0A-4AA0-98DD-3AF7C161198E}" destId="{1EE901D2-919B-4E4D-8033-D04E2E7FB07E}" srcOrd="0" destOrd="0" presId="urn:microsoft.com/office/officeart/2005/8/layout/orgChart1"/>
    <dgm:cxn modelId="{33526272-A23C-410F-838A-ACC846995437}" type="presParOf" srcId="{1EE901D2-919B-4E4D-8033-D04E2E7FB07E}" destId="{DFDD674C-11AA-428C-9964-5B8A56ED1763}" srcOrd="0" destOrd="0" presId="urn:microsoft.com/office/officeart/2005/8/layout/orgChart1"/>
    <dgm:cxn modelId="{E4F427AB-CBFD-4AEF-B2F8-C2A8EC166498}" type="presParOf" srcId="{DFDD674C-11AA-428C-9964-5B8A56ED1763}" destId="{C793E19D-89C4-48A2-93E9-2E4582AD72CD}" srcOrd="0" destOrd="0" presId="urn:microsoft.com/office/officeart/2005/8/layout/orgChart1"/>
    <dgm:cxn modelId="{C7649C02-0D85-476C-88C5-94FBC3A87DAD}" type="presParOf" srcId="{DFDD674C-11AA-428C-9964-5B8A56ED1763}" destId="{C0382250-D957-4191-BFA4-0974326F9288}" srcOrd="1" destOrd="0" presId="urn:microsoft.com/office/officeart/2005/8/layout/orgChart1"/>
    <dgm:cxn modelId="{C73A76D1-4ACE-41A9-98C6-C7083A694BD2}" type="presParOf" srcId="{1EE901D2-919B-4E4D-8033-D04E2E7FB07E}" destId="{A3BEC6DE-C751-4847-B84E-BB46E102021A}" srcOrd="1" destOrd="0" presId="urn:microsoft.com/office/officeart/2005/8/layout/orgChart1"/>
    <dgm:cxn modelId="{CDBF01EA-EB75-4DCE-BA4A-002489DB1355}" type="presParOf" srcId="{A3BEC6DE-C751-4847-B84E-BB46E102021A}" destId="{64D13B83-B9CB-4281-8541-976C962F8260}" srcOrd="0" destOrd="0" presId="urn:microsoft.com/office/officeart/2005/8/layout/orgChart1"/>
    <dgm:cxn modelId="{8E2D71F8-5748-4935-8D71-FE9557EBD61E}" type="presParOf" srcId="{A3BEC6DE-C751-4847-B84E-BB46E102021A}" destId="{221065E9-B83B-4DFA-8401-DFAD510252E0}" srcOrd="1" destOrd="0" presId="urn:microsoft.com/office/officeart/2005/8/layout/orgChart1"/>
    <dgm:cxn modelId="{7E01F41B-6CE9-4FCC-90B2-47B7CAAF84FF}" type="presParOf" srcId="{221065E9-B83B-4DFA-8401-DFAD510252E0}" destId="{00D4303C-FADC-4419-94E8-4D4D5B247BD6}" srcOrd="0" destOrd="0" presId="urn:microsoft.com/office/officeart/2005/8/layout/orgChart1"/>
    <dgm:cxn modelId="{5C5C54F6-01F1-4BC6-9C7E-BE7E702A52E2}" type="presParOf" srcId="{00D4303C-FADC-4419-94E8-4D4D5B247BD6}" destId="{E79882A0-7255-4098-AED8-5905A4AD9695}" srcOrd="0" destOrd="0" presId="urn:microsoft.com/office/officeart/2005/8/layout/orgChart1"/>
    <dgm:cxn modelId="{12F882AF-FE40-47B9-BF3D-7912CD75B4B3}" type="presParOf" srcId="{00D4303C-FADC-4419-94E8-4D4D5B247BD6}" destId="{9D066895-AB0B-4808-BB42-C59149165CB1}" srcOrd="1" destOrd="0" presId="urn:microsoft.com/office/officeart/2005/8/layout/orgChart1"/>
    <dgm:cxn modelId="{FB6C3045-22F7-499E-ABE7-FF014A33C7B4}" type="presParOf" srcId="{221065E9-B83B-4DFA-8401-DFAD510252E0}" destId="{AD22DD67-BC80-4C73-BB1A-9241970F7331}" srcOrd="1" destOrd="0" presId="urn:microsoft.com/office/officeart/2005/8/layout/orgChart1"/>
    <dgm:cxn modelId="{809DDE76-CA1A-487C-95C9-96760D5812E0}" type="presParOf" srcId="{221065E9-B83B-4DFA-8401-DFAD510252E0}" destId="{0A76F20D-3376-4A97-9813-67904CC20B4B}" srcOrd="2" destOrd="0" presId="urn:microsoft.com/office/officeart/2005/8/layout/orgChart1"/>
    <dgm:cxn modelId="{F50D7B7F-8C34-4E65-869B-162A66AA7DDD}" type="presParOf" srcId="{A3BEC6DE-C751-4847-B84E-BB46E102021A}" destId="{676EE7DD-106A-4D45-A477-3EF74A6C059D}" srcOrd="2" destOrd="0" presId="urn:microsoft.com/office/officeart/2005/8/layout/orgChart1"/>
    <dgm:cxn modelId="{AAA43187-B8F5-4FC7-9657-33CACC60FE82}" type="presParOf" srcId="{A3BEC6DE-C751-4847-B84E-BB46E102021A}" destId="{E46D64AE-344D-43A6-9688-ADD18B6173B4}" srcOrd="3" destOrd="0" presId="urn:microsoft.com/office/officeart/2005/8/layout/orgChart1"/>
    <dgm:cxn modelId="{E6B80D60-5388-4587-9445-6D5048C9BD34}" type="presParOf" srcId="{E46D64AE-344D-43A6-9688-ADD18B6173B4}" destId="{E1DC62D3-3F6E-489A-94DC-C2BA9BEE805C}" srcOrd="0" destOrd="0" presId="urn:microsoft.com/office/officeart/2005/8/layout/orgChart1"/>
    <dgm:cxn modelId="{B35E6D03-DC52-4763-A5EE-36254E019A4E}" type="presParOf" srcId="{E1DC62D3-3F6E-489A-94DC-C2BA9BEE805C}" destId="{20468914-8FD6-4E3C-80EB-8D0FB9CC3181}" srcOrd="0" destOrd="0" presId="urn:microsoft.com/office/officeart/2005/8/layout/orgChart1"/>
    <dgm:cxn modelId="{F37BF133-EABD-4DD7-8CBD-976FCC798CF9}" type="presParOf" srcId="{E1DC62D3-3F6E-489A-94DC-C2BA9BEE805C}" destId="{0EEB76AB-FF81-48DE-819D-7B1BA594421E}" srcOrd="1" destOrd="0" presId="urn:microsoft.com/office/officeart/2005/8/layout/orgChart1"/>
    <dgm:cxn modelId="{94994219-4FCF-45CC-B6C5-6473ECBC48B5}" type="presParOf" srcId="{E46D64AE-344D-43A6-9688-ADD18B6173B4}" destId="{88B55432-2598-4D24-8257-1EEB87672D7F}" srcOrd="1" destOrd="0" presId="urn:microsoft.com/office/officeart/2005/8/layout/orgChart1"/>
    <dgm:cxn modelId="{BFCA6C93-376B-45AD-80C8-C5C4BCDA7ABD}" type="presParOf" srcId="{E46D64AE-344D-43A6-9688-ADD18B6173B4}" destId="{FE35B304-A1B4-420F-AF06-FC9A1D84BA41}" srcOrd="2" destOrd="0" presId="urn:microsoft.com/office/officeart/2005/8/layout/orgChart1"/>
    <dgm:cxn modelId="{CF4A52B0-A32A-48D8-BA31-2742AC99A7C0}" type="presParOf" srcId="{1EE901D2-919B-4E4D-8033-D04E2E7FB07E}" destId="{135126EA-CAD2-4E7C-A1D1-FC6382AA1F0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B95AD9-4837-4F71-BEFB-6F36118BA1A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ES"/>
        </a:p>
      </dgm:t>
    </dgm:pt>
    <dgm:pt modelId="{E13F4007-1000-40D1-8792-366DFEE322E1}">
      <dgm:prSet phldrT="[Texto]"/>
      <dgm:spPr>
        <a:solidFill>
          <a:schemeClr val="bg2">
            <a:lumMod val="25000"/>
          </a:schemeClr>
        </a:solidFill>
        <a:scene3d>
          <a:camera prst="orthographicFront"/>
          <a:lightRig rig="threePt" dir="t"/>
        </a:scene3d>
        <a:sp3d>
          <a:bevelT/>
        </a:sp3d>
      </dgm:spPr>
      <dgm:t>
        <a:bodyPr/>
        <a:lstStyle/>
        <a:p>
          <a:r>
            <a:rPr lang="es-ES" dirty="0"/>
            <a:t>NO RESULTA IMPERATIVO QUE LA FUNCIÓN QUE REPRESENTA A LOS DATOS PASE POR TODOS LOS PUNTOS</a:t>
          </a:r>
        </a:p>
      </dgm:t>
    </dgm:pt>
    <dgm:pt modelId="{721AA1B5-B8F7-490C-85D2-839C4E98C91D}" type="parTrans" cxnId="{B685B9C9-D5C4-4D58-B6CA-B9FF335A7297}">
      <dgm:prSet/>
      <dgm:spPr/>
      <dgm:t>
        <a:bodyPr/>
        <a:lstStyle/>
        <a:p>
          <a:endParaRPr lang="es-ES"/>
        </a:p>
      </dgm:t>
    </dgm:pt>
    <dgm:pt modelId="{0B3AC48A-ABB6-404E-85E7-BBDF992E3EB9}" type="sibTrans" cxnId="{B685B9C9-D5C4-4D58-B6CA-B9FF335A7297}">
      <dgm:prSet/>
      <dgm:spPr/>
      <dgm:t>
        <a:bodyPr/>
        <a:lstStyle/>
        <a:p>
          <a:endParaRPr lang="es-ES"/>
        </a:p>
      </dgm:t>
    </dgm:pt>
    <dgm:pt modelId="{8DED89D2-9130-4558-B73E-2EFFC97CC606}" type="pres">
      <dgm:prSet presAssocID="{35B95AD9-4837-4F71-BEFB-6F36118BA1A1}" presName="cycle" presStyleCnt="0">
        <dgm:presLayoutVars>
          <dgm:dir/>
          <dgm:resizeHandles val="exact"/>
        </dgm:presLayoutVars>
      </dgm:prSet>
      <dgm:spPr/>
    </dgm:pt>
    <dgm:pt modelId="{8FACA9CA-A914-4269-8193-CC9A86B38D8C}" type="pres">
      <dgm:prSet presAssocID="{E13F4007-1000-40D1-8792-366DFEE322E1}" presName="node" presStyleLbl="node1" presStyleIdx="0" presStyleCnt="1" custScaleX="63849" custScaleY="49660" custRadScaleRad="101205" custRadScaleInc="-1571">
        <dgm:presLayoutVars>
          <dgm:bulletEnabled val="1"/>
        </dgm:presLayoutVars>
      </dgm:prSet>
      <dgm:spPr/>
    </dgm:pt>
  </dgm:ptLst>
  <dgm:cxnLst>
    <dgm:cxn modelId="{AD6D2D77-AA36-44B0-AEB9-A75D5BAC0B2F}" type="presOf" srcId="{35B95AD9-4837-4F71-BEFB-6F36118BA1A1}" destId="{8DED89D2-9130-4558-B73E-2EFFC97CC606}" srcOrd="0" destOrd="0" presId="urn:microsoft.com/office/officeart/2005/8/layout/cycle2"/>
    <dgm:cxn modelId="{B685B9C9-D5C4-4D58-B6CA-B9FF335A7297}" srcId="{35B95AD9-4837-4F71-BEFB-6F36118BA1A1}" destId="{E13F4007-1000-40D1-8792-366DFEE322E1}" srcOrd="0" destOrd="0" parTransId="{721AA1B5-B8F7-490C-85D2-839C4E98C91D}" sibTransId="{0B3AC48A-ABB6-404E-85E7-BBDF992E3EB9}"/>
    <dgm:cxn modelId="{22C96ACB-35BA-4FF8-9F1D-1416E0CC7029}" type="presOf" srcId="{E13F4007-1000-40D1-8792-366DFEE322E1}" destId="{8FACA9CA-A914-4269-8193-CC9A86B38D8C}" srcOrd="0" destOrd="0" presId="urn:microsoft.com/office/officeart/2005/8/layout/cycle2"/>
    <dgm:cxn modelId="{67D5C913-0074-470F-81D9-36D05CC74C1F}" type="presParOf" srcId="{8DED89D2-9130-4558-B73E-2EFFC97CC606}" destId="{8FACA9CA-A914-4269-8193-CC9A86B38D8C}"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A1B973-85CB-4E2F-9303-A91688D38F3E}" type="doc">
      <dgm:prSet loTypeId="urn:microsoft.com/office/officeart/2005/8/layout/pList2" loCatId="list" qsTypeId="urn:microsoft.com/office/officeart/2005/8/quickstyle/3d1" qsCatId="3D" csTypeId="urn:microsoft.com/office/officeart/2005/8/colors/accent1_2" csCatId="accent1" phldr="1"/>
      <dgm:spPr/>
    </dgm:pt>
    <dgm:pt modelId="{91DB0C1B-6541-438A-A567-3FE52B4B07ED}">
      <dgm:prSet phldrT="[Texto]"/>
      <dgm:spPr/>
      <dgm:t>
        <a:bodyPr/>
        <a:lstStyle/>
        <a:p>
          <a:r>
            <a:rPr lang="es-ES" dirty="0"/>
            <a:t>Ajuste Potencial</a:t>
          </a:r>
        </a:p>
      </dgm:t>
    </dgm:pt>
    <dgm:pt modelId="{D42064F5-62E1-43F4-B899-F91EDBC3A3A0}" type="parTrans" cxnId="{35107F86-6E0C-4FE6-A86C-141ED3738F3F}">
      <dgm:prSet/>
      <dgm:spPr/>
      <dgm:t>
        <a:bodyPr/>
        <a:lstStyle/>
        <a:p>
          <a:endParaRPr lang="es-ES"/>
        </a:p>
      </dgm:t>
    </dgm:pt>
    <dgm:pt modelId="{B6E6B009-6A47-4F7F-83E2-716F8C609BAA}" type="sibTrans" cxnId="{35107F86-6E0C-4FE6-A86C-141ED3738F3F}">
      <dgm:prSet/>
      <dgm:spPr/>
      <dgm:t>
        <a:bodyPr/>
        <a:lstStyle/>
        <a:p>
          <a:endParaRPr lang="es-ES"/>
        </a:p>
      </dgm:t>
    </dgm:pt>
    <dgm:pt modelId="{8D21F29B-C49F-4B28-833B-AB0E9E5BA837}">
      <dgm:prSet phldrT="[Texto]"/>
      <dgm:spPr/>
      <dgm:t>
        <a:bodyPr/>
        <a:lstStyle/>
        <a:p>
          <a:r>
            <a:rPr lang="es-ES" dirty="0"/>
            <a:t>Ajuste Exponencial</a:t>
          </a:r>
        </a:p>
      </dgm:t>
    </dgm:pt>
    <dgm:pt modelId="{FE1C908A-33D9-4233-AE26-DB1989BC5D0D}" type="parTrans" cxnId="{E2A612C6-AB17-4487-B885-1F2779D1810E}">
      <dgm:prSet/>
      <dgm:spPr/>
      <dgm:t>
        <a:bodyPr/>
        <a:lstStyle/>
        <a:p>
          <a:endParaRPr lang="es-ES"/>
        </a:p>
      </dgm:t>
    </dgm:pt>
    <dgm:pt modelId="{04733BB0-F4E9-4367-8CA0-09238D2CC5D7}" type="sibTrans" cxnId="{E2A612C6-AB17-4487-B885-1F2779D1810E}">
      <dgm:prSet/>
      <dgm:spPr/>
      <dgm:t>
        <a:bodyPr/>
        <a:lstStyle/>
        <a:p>
          <a:endParaRPr lang="es-ES"/>
        </a:p>
      </dgm:t>
    </dgm:pt>
    <dgm:pt modelId="{1A4C1017-91B5-4F17-A9B1-E024A0277DD7}" type="pres">
      <dgm:prSet presAssocID="{A0A1B973-85CB-4E2F-9303-A91688D38F3E}" presName="Name0" presStyleCnt="0">
        <dgm:presLayoutVars>
          <dgm:dir/>
          <dgm:resizeHandles val="exact"/>
        </dgm:presLayoutVars>
      </dgm:prSet>
      <dgm:spPr/>
    </dgm:pt>
    <dgm:pt modelId="{788F875C-8803-489C-840A-0AF0B7E6EC1C}" type="pres">
      <dgm:prSet presAssocID="{A0A1B973-85CB-4E2F-9303-A91688D38F3E}" presName="bkgdShp" presStyleLbl="alignAccFollowNode1" presStyleIdx="0" presStyleCnt="1" custLinFactNeighborX="1029"/>
      <dgm:spPr/>
    </dgm:pt>
    <dgm:pt modelId="{FCC2E8B9-E793-4E71-834A-3F12496E6A51}" type="pres">
      <dgm:prSet presAssocID="{A0A1B973-85CB-4E2F-9303-A91688D38F3E}" presName="linComp" presStyleCnt="0"/>
      <dgm:spPr/>
    </dgm:pt>
    <dgm:pt modelId="{DE7C0697-EB8E-4C34-BB37-75E5F550CA1F}" type="pres">
      <dgm:prSet presAssocID="{91DB0C1B-6541-438A-A567-3FE52B4B07ED}" presName="compNode" presStyleCnt="0"/>
      <dgm:spPr/>
    </dgm:pt>
    <dgm:pt modelId="{56BB0234-7CE4-40DA-9EB6-E915A8A29082}" type="pres">
      <dgm:prSet presAssocID="{91DB0C1B-6541-438A-A567-3FE52B4B07ED}" presName="node" presStyleLbl="node1" presStyleIdx="0" presStyleCnt="2">
        <dgm:presLayoutVars>
          <dgm:bulletEnabled val="1"/>
        </dgm:presLayoutVars>
      </dgm:prSet>
      <dgm:spPr/>
    </dgm:pt>
    <dgm:pt modelId="{F9294882-1C87-46AE-A338-545F1A004A8A}" type="pres">
      <dgm:prSet presAssocID="{91DB0C1B-6541-438A-A567-3FE52B4B07ED}" presName="invisiNode" presStyleLbl="node1" presStyleIdx="0" presStyleCnt="2"/>
      <dgm:spPr/>
    </dgm:pt>
    <dgm:pt modelId="{22B81151-2AA8-432D-B698-C108B63449FC}" type="pres">
      <dgm:prSet presAssocID="{91DB0C1B-6541-438A-A567-3FE52B4B07ED}" presName="imagNode" presStyleLbl="fgImgPlace1" presStyleIdx="0" presStyleCnt="2"/>
      <dgm:spPr>
        <a:blipFill rotWithShape="1">
          <a:blip xmlns:r="http://schemas.openxmlformats.org/officeDocument/2006/relationships" r:embed="rId1"/>
          <a:stretch>
            <a:fillRect/>
          </a:stretch>
        </a:blipFill>
      </dgm:spPr>
    </dgm:pt>
    <dgm:pt modelId="{4E99D3CE-547F-4026-A142-3AF88773B79D}" type="pres">
      <dgm:prSet presAssocID="{B6E6B009-6A47-4F7F-83E2-716F8C609BAA}" presName="sibTrans" presStyleLbl="sibTrans2D1" presStyleIdx="0" presStyleCnt="0"/>
      <dgm:spPr/>
    </dgm:pt>
    <dgm:pt modelId="{8DC0CE42-322B-41A6-8E79-C85A5D8F1D73}" type="pres">
      <dgm:prSet presAssocID="{8D21F29B-C49F-4B28-833B-AB0E9E5BA837}" presName="compNode" presStyleCnt="0"/>
      <dgm:spPr/>
    </dgm:pt>
    <dgm:pt modelId="{5312226F-10F0-41F2-AD55-DF1D6B639289}" type="pres">
      <dgm:prSet presAssocID="{8D21F29B-C49F-4B28-833B-AB0E9E5BA837}" presName="node" presStyleLbl="node1" presStyleIdx="1" presStyleCnt="2">
        <dgm:presLayoutVars>
          <dgm:bulletEnabled val="1"/>
        </dgm:presLayoutVars>
      </dgm:prSet>
      <dgm:spPr/>
    </dgm:pt>
    <dgm:pt modelId="{9CAE7781-2606-48B0-8614-9F92C47C02EE}" type="pres">
      <dgm:prSet presAssocID="{8D21F29B-C49F-4B28-833B-AB0E9E5BA837}" presName="invisiNode" presStyleLbl="node1" presStyleIdx="1" presStyleCnt="2"/>
      <dgm:spPr/>
    </dgm:pt>
    <dgm:pt modelId="{180005A6-1DB0-4B16-91A8-83FA53FE094A}" type="pres">
      <dgm:prSet presAssocID="{8D21F29B-C49F-4B28-833B-AB0E9E5BA837}" presName="imagNode" presStyleLbl="fgImgPlace1" presStyleIdx="1" presStyleCnt="2"/>
      <dgm:spPr/>
    </dgm:pt>
  </dgm:ptLst>
  <dgm:cxnLst>
    <dgm:cxn modelId="{60E7CB20-1E86-4964-B5CE-42E96D53B0AF}" type="presOf" srcId="{A0A1B973-85CB-4E2F-9303-A91688D38F3E}" destId="{1A4C1017-91B5-4F17-A9B1-E024A0277DD7}" srcOrd="0" destOrd="0" presId="urn:microsoft.com/office/officeart/2005/8/layout/pList2"/>
    <dgm:cxn modelId="{C6FD0B6D-D06E-4C0A-AD84-79DC773864FD}" type="presOf" srcId="{B6E6B009-6A47-4F7F-83E2-716F8C609BAA}" destId="{4E99D3CE-547F-4026-A142-3AF88773B79D}" srcOrd="0" destOrd="0" presId="urn:microsoft.com/office/officeart/2005/8/layout/pList2"/>
    <dgm:cxn modelId="{35107F86-6E0C-4FE6-A86C-141ED3738F3F}" srcId="{A0A1B973-85CB-4E2F-9303-A91688D38F3E}" destId="{91DB0C1B-6541-438A-A567-3FE52B4B07ED}" srcOrd="0" destOrd="0" parTransId="{D42064F5-62E1-43F4-B899-F91EDBC3A3A0}" sibTransId="{B6E6B009-6A47-4F7F-83E2-716F8C609BAA}"/>
    <dgm:cxn modelId="{2EC8B390-2093-4FB8-82D1-53C01676562E}" type="presOf" srcId="{91DB0C1B-6541-438A-A567-3FE52B4B07ED}" destId="{56BB0234-7CE4-40DA-9EB6-E915A8A29082}" srcOrd="0" destOrd="0" presId="urn:microsoft.com/office/officeart/2005/8/layout/pList2"/>
    <dgm:cxn modelId="{28C49AA9-33B9-46D7-9850-C01119208C45}" type="presOf" srcId="{8D21F29B-C49F-4B28-833B-AB0E9E5BA837}" destId="{5312226F-10F0-41F2-AD55-DF1D6B639289}" srcOrd="0" destOrd="0" presId="urn:microsoft.com/office/officeart/2005/8/layout/pList2"/>
    <dgm:cxn modelId="{E2A612C6-AB17-4487-B885-1F2779D1810E}" srcId="{A0A1B973-85CB-4E2F-9303-A91688D38F3E}" destId="{8D21F29B-C49F-4B28-833B-AB0E9E5BA837}" srcOrd="1" destOrd="0" parTransId="{FE1C908A-33D9-4233-AE26-DB1989BC5D0D}" sibTransId="{04733BB0-F4E9-4367-8CA0-09238D2CC5D7}"/>
    <dgm:cxn modelId="{6950ADCB-2389-425D-B191-6BD249668F5F}" type="presParOf" srcId="{1A4C1017-91B5-4F17-A9B1-E024A0277DD7}" destId="{788F875C-8803-489C-840A-0AF0B7E6EC1C}" srcOrd="0" destOrd="0" presId="urn:microsoft.com/office/officeart/2005/8/layout/pList2"/>
    <dgm:cxn modelId="{233AC486-FE88-4627-917E-4165F871FB1E}" type="presParOf" srcId="{1A4C1017-91B5-4F17-A9B1-E024A0277DD7}" destId="{FCC2E8B9-E793-4E71-834A-3F12496E6A51}" srcOrd="1" destOrd="0" presId="urn:microsoft.com/office/officeart/2005/8/layout/pList2"/>
    <dgm:cxn modelId="{545CCFE4-363A-498A-A2C0-E0A6D46EAC02}" type="presParOf" srcId="{FCC2E8B9-E793-4E71-834A-3F12496E6A51}" destId="{DE7C0697-EB8E-4C34-BB37-75E5F550CA1F}" srcOrd="0" destOrd="0" presId="urn:microsoft.com/office/officeart/2005/8/layout/pList2"/>
    <dgm:cxn modelId="{AEE837FD-A9DF-4483-86F0-F63BD789E833}" type="presParOf" srcId="{DE7C0697-EB8E-4C34-BB37-75E5F550CA1F}" destId="{56BB0234-7CE4-40DA-9EB6-E915A8A29082}" srcOrd="0" destOrd="0" presId="urn:microsoft.com/office/officeart/2005/8/layout/pList2"/>
    <dgm:cxn modelId="{5381E87A-660B-4629-8F42-4423F822F87B}" type="presParOf" srcId="{DE7C0697-EB8E-4C34-BB37-75E5F550CA1F}" destId="{F9294882-1C87-46AE-A338-545F1A004A8A}" srcOrd="1" destOrd="0" presId="urn:microsoft.com/office/officeart/2005/8/layout/pList2"/>
    <dgm:cxn modelId="{C0F7B65B-5557-423F-A281-5D8DE5BF1832}" type="presParOf" srcId="{DE7C0697-EB8E-4C34-BB37-75E5F550CA1F}" destId="{22B81151-2AA8-432D-B698-C108B63449FC}" srcOrd="2" destOrd="0" presId="urn:microsoft.com/office/officeart/2005/8/layout/pList2"/>
    <dgm:cxn modelId="{8EED17FF-7C03-44A6-9B10-6248FB31C124}" type="presParOf" srcId="{FCC2E8B9-E793-4E71-834A-3F12496E6A51}" destId="{4E99D3CE-547F-4026-A142-3AF88773B79D}" srcOrd="1" destOrd="0" presId="urn:microsoft.com/office/officeart/2005/8/layout/pList2"/>
    <dgm:cxn modelId="{5BFCF8BA-60DF-4D41-8B36-DE0AEFD003BD}" type="presParOf" srcId="{FCC2E8B9-E793-4E71-834A-3F12496E6A51}" destId="{8DC0CE42-322B-41A6-8E79-C85A5D8F1D73}" srcOrd="2" destOrd="0" presId="urn:microsoft.com/office/officeart/2005/8/layout/pList2"/>
    <dgm:cxn modelId="{F55EB6A4-1F6D-4216-9EE1-0592FFDD3D4F}" type="presParOf" srcId="{8DC0CE42-322B-41A6-8E79-C85A5D8F1D73}" destId="{5312226F-10F0-41F2-AD55-DF1D6B639289}" srcOrd="0" destOrd="0" presId="urn:microsoft.com/office/officeart/2005/8/layout/pList2"/>
    <dgm:cxn modelId="{EECA4E0B-740D-4F48-805D-F472B917A44C}" type="presParOf" srcId="{8DC0CE42-322B-41A6-8E79-C85A5D8F1D73}" destId="{9CAE7781-2606-48B0-8614-9F92C47C02EE}" srcOrd="1" destOrd="0" presId="urn:microsoft.com/office/officeart/2005/8/layout/pList2"/>
    <dgm:cxn modelId="{F5240320-8A65-49C2-BF7E-F8E1C42E0ECE}" type="presParOf" srcId="{8DC0CE42-322B-41A6-8E79-C85A5D8F1D73}" destId="{180005A6-1DB0-4B16-91A8-83FA53FE094A}"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A1B973-85CB-4E2F-9303-A91688D38F3E}" type="doc">
      <dgm:prSet loTypeId="urn:microsoft.com/office/officeart/2005/8/layout/pList2" loCatId="list" qsTypeId="urn:microsoft.com/office/officeart/2005/8/quickstyle/3d1" qsCatId="3D" csTypeId="urn:microsoft.com/office/officeart/2005/8/colors/accent1_2" csCatId="accent1" phldr="1"/>
      <dgm:spPr/>
    </dgm:pt>
    <dgm:pt modelId="{91DB0C1B-6541-438A-A567-3FE52B4B07ED}">
      <dgm:prSet phldrT="[Texto]"/>
      <dgm:spPr/>
      <dgm:t>
        <a:bodyPr/>
        <a:lstStyle/>
        <a:p>
          <a:r>
            <a:rPr lang="es-ES" dirty="0"/>
            <a:t>Ajuste Potencial</a:t>
          </a:r>
        </a:p>
      </dgm:t>
    </dgm:pt>
    <dgm:pt modelId="{D42064F5-62E1-43F4-B899-F91EDBC3A3A0}" type="parTrans" cxnId="{35107F86-6E0C-4FE6-A86C-141ED3738F3F}">
      <dgm:prSet/>
      <dgm:spPr/>
      <dgm:t>
        <a:bodyPr/>
        <a:lstStyle/>
        <a:p>
          <a:endParaRPr lang="es-ES"/>
        </a:p>
      </dgm:t>
    </dgm:pt>
    <dgm:pt modelId="{B6E6B009-6A47-4F7F-83E2-716F8C609BAA}" type="sibTrans" cxnId="{35107F86-6E0C-4FE6-A86C-141ED3738F3F}">
      <dgm:prSet/>
      <dgm:spPr/>
      <dgm:t>
        <a:bodyPr/>
        <a:lstStyle/>
        <a:p>
          <a:endParaRPr lang="es-ES"/>
        </a:p>
      </dgm:t>
    </dgm:pt>
    <dgm:pt modelId="{1A4C1017-91B5-4F17-A9B1-E024A0277DD7}" type="pres">
      <dgm:prSet presAssocID="{A0A1B973-85CB-4E2F-9303-A91688D38F3E}" presName="Name0" presStyleCnt="0">
        <dgm:presLayoutVars>
          <dgm:dir/>
          <dgm:resizeHandles val="exact"/>
        </dgm:presLayoutVars>
      </dgm:prSet>
      <dgm:spPr/>
    </dgm:pt>
    <dgm:pt modelId="{788F875C-8803-489C-840A-0AF0B7E6EC1C}" type="pres">
      <dgm:prSet presAssocID="{A0A1B973-85CB-4E2F-9303-A91688D38F3E}" presName="bkgdShp" presStyleLbl="alignAccFollowNode1" presStyleIdx="0" presStyleCnt="1" custLinFactY="-71417" custLinFactNeighborX="-50306" custLinFactNeighborY="-100000"/>
      <dgm:spPr/>
    </dgm:pt>
    <dgm:pt modelId="{FCC2E8B9-E793-4E71-834A-3F12496E6A51}" type="pres">
      <dgm:prSet presAssocID="{A0A1B973-85CB-4E2F-9303-A91688D38F3E}" presName="linComp" presStyleCnt="0"/>
      <dgm:spPr/>
    </dgm:pt>
    <dgm:pt modelId="{DE7C0697-EB8E-4C34-BB37-75E5F550CA1F}" type="pres">
      <dgm:prSet presAssocID="{91DB0C1B-6541-438A-A567-3FE52B4B07ED}" presName="compNode" presStyleCnt="0"/>
      <dgm:spPr/>
    </dgm:pt>
    <dgm:pt modelId="{56BB0234-7CE4-40DA-9EB6-E915A8A29082}" type="pres">
      <dgm:prSet presAssocID="{91DB0C1B-6541-438A-A567-3FE52B4B07ED}" presName="node" presStyleLbl="node1" presStyleIdx="0" presStyleCnt="1">
        <dgm:presLayoutVars>
          <dgm:bulletEnabled val="1"/>
        </dgm:presLayoutVars>
      </dgm:prSet>
      <dgm:spPr/>
    </dgm:pt>
    <dgm:pt modelId="{F9294882-1C87-46AE-A338-545F1A004A8A}" type="pres">
      <dgm:prSet presAssocID="{91DB0C1B-6541-438A-A567-3FE52B4B07ED}" presName="invisiNode" presStyleLbl="node1" presStyleIdx="0" presStyleCnt="1"/>
      <dgm:spPr/>
    </dgm:pt>
    <dgm:pt modelId="{22B81151-2AA8-432D-B698-C108B63449FC}" type="pres">
      <dgm:prSet presAssocID="{91DB0C1B-6541-438A-A567-3FE52B4B07ED}" presName="imagNode" presStyleLbl="fgImgPlace1" presStyleIdx="0" presStyleCnt="1"/>
      <dgm:spPr/>
    </dgm:pt>
  </dgm:ptLst>
  <dgm:cxnLst>
    <dgm:cxn modelId="{60E7CB20-1E86-4964-B5CE-42E96D53B0AF}" type="presOf" srcId="{A0A1B973-85CB-4E2F-9303-A91688D38F3E}" destId="{1A4C1017-91B5-4F17-A9B1-E024A0277DD7}" srcOrd="0" destOrd="0" presId="urn:microsoft.com/office/officeart/2005/8/layout/pList2"/>
    <dgm:cxn modelId="{35107F86-6E0C-4FE6-A86C-141ED3738F3F}" srcId="{A0A1B973-85CB-4E2F-9303-A91688D38F3E}" destId="{91DB0C1B-6541-438A-A567-3FE52B4B07ED}" srcOrd="0" destOrd="0" parTransId="{D42064F5-62E1-43F4-B899-F91EDBC3A3A0}" sibTransId="{B6E6B009-6A47-4F7F-83E2-716F8C609BAA}"/>
    <dgm:cxn modelId="{2EC8B390-2093-4FB8-82D1-53C01676562E}" type="presOf" srcId="{91DB0C1B-6541-438A-A567-3FE52B4B07ED}" destId="{56BB0234-7CE4-40DA-9EB6-E915A8A29082}" srcOrd="0" destOrd="0" presId="urn:microsoft.com/office/officeart/2005/8/layout/pList2"/>
    <dgm:cxn modelId="{6950ADCB-2389-425D-B191-6BD249668F5F}" type="presParOf" srcId="{1A4C1017-91B5-4F17-A9B1-E024A0277DD7}" destId="{788F875C-8803-489C-840A-0AF0B7E6EC1C}" srcOrd="0" destOrd="0" presId="urn:microsoft.com/office/officeart/2005/8/layout/pList2"/>
    <dgm:cxn modelId="{233AC486-FE88-4627-917E-4165F871FB1E}" type="presParOf" srcId="{1A4C1017-91B5-4F17-A9B1-E024A0277DD7}" destId="{FCC2E8B9-E793-4E71-834A-3F12496E6A51}" srcOrd="1" destOrd="0" presId="urn:microsoft.com/office/officeart/2005/8/layout/pList2"/>
    <dgm:cxn modelId="{545CCFE4-363A-498A-A2C0-E0A6D46EAC02}" type="presParOf" srcId="{FCC2E8B9-E793-4E71-834A-3F12496E6A51}" destId="{DE7C0697-EB8E-4C34-BB37-75E5F550CA1F}" srcOrd="0" destOrd="0" presId="urn:microsoft.com/office/officeart/2005/8/layout/pList2"/>
    <dgm:cxn modelId="{AEE837FD-A9DF-4483-86F0-F63BD789E833}" type="presParOf" srcId="{DE7C0697-EB8E-4C34-BB37-75E5F550CA1F}" destId="{56BB0234-7CE4-40DA-9EB6-E915A8A29082}" srcOrd="0" destOrd="0" presId="urn:microsoft.com/office/officeart/2005/8/layout/pList2"/>
    <dgm:cxn modelId="{5381E87A-660B-4629-8F42-4423F822F87B}" type="presParOf" srcId="{DE7C0697-EB8E-4C34-BB37-75E5F550CA1F}" destId="{F9294882-1C87-46AE-A338-545F1A004A8A}" srcOrd="1" destOrd="0" presId="urn:microsoft.com/office/officeart/2005/8/layout/pList2"/>
    <dgm:cxn modelId="{C0F7B65B-5557-423F-A281-5D8DE5BF1832}" type="presParOf" srcId="{DE7C0697-EB8E-4C34-BB37-75E5F550CA1F}" destId="{22B81151-2AA8-432D-B698-C108B63449FC}"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A1B973-85CB-4E2F-9303-A91688D38F3E}" type="doc">
      <dgm:prSet loTypeId="urn:microsoft.com/office/officeart/2005/8/layout/pList2" loCatId="list" qsTypeId="urn:microsoft.com/office/officeart/2005/8/quickstyle/3d1" qsCatId="3D" csTypeId="urn:microsoft.com/office/officeart/2005/8/colors/accent1_2" csCatId="accent1" phldr="1"/>
      <dgm:spPr/>
    </dgm:pt>
    <dgm:pt modelId="{91DB0C1B-6541-438A-A567-3FE52B4B07ED}">
      <dgm:prSet phldrT="[Texto]"/>
      <dgm:spPr/>
      <dgm:t>
        <a:bodyPr/>
        <a:lstStyle/>
        <a:p>
          <a:r>
            <a:rPr lang="es-ES" dirty="0"/>
            <a:t>Ajuste Exponencial</a:t>
          </a:r>
        </a:p>
      </dgm:t>
    </dgm:pt>
    <dgm:pt modelId="{D42064F5-62E1-43F4-B899-F91EDBC3A3A0}" type="parTrans" cxnId="{35107F86-6E0C-4FE6-A86C-141ED3738F3F}">
      <dgm:prSet/>
      <dgm:spPr/>
      <dgm:t>
        <a:bodyPr/>
        <a:lstStyle/>
        <a:p>
          <a:endParaRPr lang="es-ES"/>
        </a:p>
      </dgm:t>
    </dgm:pt>
    <dgm:pt modelId="{B6E6B009-6A47-4F7F-83E2-716F8C609BAA}" type="sibTrans" cxnId="{35107F86-6E0C-4FE6-A86C-141ED3738F3F}">
      <dgm:prSet/>
      <dgm:spPr/>
      <dgm:t>
        <a:bodyPr/>
        <a:lstStyle/>
        <a:p>
          <a:endParaRPr lang="es-ES"/>
        </a:p>
      </dgm:t>
    </dgm:pt>
    <dgm:pt modelId="{1A4C1017-91B5-4F17-A9B1-E024A0277DD7}" type="pres">
      <dgm:prSet presAssocID="{A0A1B973-85CB-4E2F-9303-A91688D38F3E}" presName="Name0" presStyleCnt="0">
        <dgm:presLayoutVars>
          <dgm:dir/>
          <dgm:resizeHandles val="exact"/>
        </dgm:presLayoutVars>
      </dgm:prSet>
      <dgm:spPr/>
    </dgm:pt>
    <dgm:pt modelId="{788F875C-8803-489C-840A-0AF0B7E6EC1C}" type="pres">
      <dgm:prSet presAssocID="{A0A1B973-85CB-4E2F-9303-A91688D38F3E}" presName="bkgdShp" presStyleLbl="alignAccFollowNode1" presStyleIdx="0" presStyleCnt="1" custLinFactY="-71417" custLinFactNeighborX="-50306" custLinFactNeighborY="-100000"/>
      <dgm:spPr/>
    </dgm:pt>
    <dgm:pt modelId="{FCC2E8B9-E793-4E71-834A-3F12496E6A51}" type="pres">
      <dgm:prSet presAssocID="{A0A1B973-85CB-4E2F-9303-A91688D38F3E}" presName="linComp" presStyleCnt="0"/>
      <dgm:spPr/>
    </dgm:pt>
    <dgm:pt modelId="{DE7C0697-EB8E-4C34-BB37-75E5F550CA1F}" type="pres">
      <dgm:prSet presAssocID="{91DB0C1B-6541-438A-A567-3FE52B4B07ED}" presName="compNode" presStyleCnt="0"/>
      <dgm:spPr/>
    </dgm:pt>
    <dgm:pt modelId="{56BB0234-7CE4-40DA-9EB6-E915A8A29082}" type="pres">
      <dgm:prSet presAssocID="{91DB0C1B-6541-438A-A567-3FE52B4B07ED}" presName="node" presStyleLbl="node1" presStyleIdx="0" presStyleCnt="1">
        <dgm:presLayoutVars>
          <dgm:bulletEnabled val="1"/>
        </dgm:presLayoutVars>
      </dgm:prSet>
      <dgm:spPr/>
    </dgm:pt>
    <dgm:pt modelId="{F9294882-1C87-46AE-A338-545F1A004A8A}" type="pres">
      <dgm:prSet presAssocID="{91DB0C1B-6541-438A-A567-3FE52B4B07ED}" presName="invisiNode" presStyleLbl="node1" presStyleIdx="0" presStyleCnt="1"/>
      <dgm:spPr/>
    </dgm:pt>
    <dgm:pt modelId="{22B81151-2AA8-432D-B698-C108B63449FC}" type="pres">
      <dgm:prSet presAssocID="{91DB0C1B-6541-438A-A567-3FE52B4B07ED}" presName="imagNode" presStyleLbl="fgImgPlace1" presStyleIdx="0" presStyleCnt="1"/>
      <dgm:spPr/>
    </dgm:pt>
  </dgm:ptLst>
  <dgm:cxnLst>
    <dgm:cxn modelId="{60E7CB20-1E86-4964-B5CE-42E96D53B0AF}" type="presOf" srcId="{A0A1B973-85CB-4E2F-9303-A91688D38F3E}" destId="{1A4C1017-91B5-4F17-A9B1-E024A0277DD7}" srcOrd="0" destOrd="0" presId="urn:microsoft.com/office/officeart/2005/8/layout/pList2"/>
    <dgm:cxn modelId="{35107F86-6E0C-4FE6-A86C-141ED3738F3F}" srcId="{A0A1B973-85CB-4E2F-9303-A91688D38F3E}" destId="{91DB0C1B-6541-438A-A567-3FE52B4B07ED}" srcOrd="0" destOrd="0" parTransId="{D42064F5-62E1-43F4-B899-F91EDBC3A3A0}" sibTransId="{B6E6B009-6A47-4F7F-83E2-716F8C609BAA}"/>
    <dgm:cxn modelId="{2EC8B390-2093-4FB8-82D1-53C01676562E}" type="presOf" srcId="{91DB0C1B-6541-438A-A567-3FE52B4B07ED}" destId="{56BB0234-7CE4-40DA-9EB6-E915A8A29082}" srcOrd="0" destOrd="0" presId="urn:microsoft.com/office/officeart/2005/8/layout/pList2"/>
    <dgm:cxn modelId="{6950ADCB-2389-425D-B191-6BD249668F5F}" type="presParOf" srcId="{1A4C1017-91B5-4F17-A9B1-E024A0277DD7}" destId="{788F875C-8803-489C-840A-0AF0B7E6EC1C}" srcOrd="0" destOrd="0" presId="urn:microsoft.com/office/officeart/2005/8/layout/pList2"/>
    <dgm:cxn modelId="{233AC486-FE88-4627-917E-4165F871FB1E}" type="presParOf" srcId="{1A4C1017-91B5-4F17-A9B1-E024A0277DD7}" destId="{FCC2E8B9-E793-4E71-834A-3F12496E6A51}" srcOrd="1" destOrd="0" presId="urn:microsoft.com/office/officeart/2005/8/layout/pList2"/>
    <dgm:cxn modelId="{545CCFE4-363A-498A-A2C0-E0A6D46EAC02}" type="presParOf" srcId="{FCC2E8B9-E793-4E71-834A-3F12496E6A51}" destId="{DE7C0697-EB8E-4C34-BB37-75E5F550CA1F}" srcOrd="0" destOrd="0" presId="urn:microsoft.com/office/officeart/2005/8/layout/pList2"/>
    <dgm:cxn modelId="{AEE837FD-A9DF-4483-86F0-F63BD789E833}" type="presParOf" srcId="{DE7C0697-EB8E-4C34-BB37-75E5F550CA1F}" destId="{56BB0234-7CE4-40DA-9EB6-E915A8A29082}" srcOrd="0" destOrd="0" presId="urn:microsoft.com/office/officeart/2005/8/layout/pList2"/>
    <dgm:cxn modelId="{5381E87A-660B-4629-8F42-4423F822F87B}" type="presParOf" srcId="{DE7C0697-EB8E-4C34-BB37-75E5F550CA1F}" destId="{F9294882-1C87-46AE-A338-545F1A004A8A}" srcOrd="1" destOrd="0" presId="urn:microsoft.com/office/officeart/2005/8/layout/pList2"/>
    <dgm:cxn modelId="{C0F7B65B-5557-423F-A281-5D8DE5BF1832}" type="presParOf" srcId="{DE7C0697-EB8E-4C34-BB37-75E5F550CA1F}" destId="{22B81151-2AA8-432D-B698-C108B63449FC}"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70216-B5B1-4514-9255-A4F7CB943C27}">
      <dsp:nvSpPr>
        <dsp:cNvPr id="0" name=""/>
        <dsp:cNvSpPr/>
      </dsp:nvSpPr>
      <dsp:spPr>
        <a:xfrm>
          <a:off x="629"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Aplicación</a:t>
          </a:r>
        </a:p>
      </dsp:txBody>
      <dsp:txXfrm>
        <a:off x="629" y="0"/>
        <a:ext cx="1637662" cy="1036915"/>
      </dsp:txXfrm>
    </dsp:sp>
    <dsp:sp modelId="{F028B004-8820-403E-BFBB-76AC9205E370}">
      <dsp:nvSpPr>
        <dsp:cNvPr id="0" name=""/>
        <dsp:cNvSpPr/>
      </dsp:nvSpPr>
      <dsp:spPr>
        <a:xfrm>
          <a:off x="164396" y="1037927"/>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Abscisas equidistantes</a:t>
          </a:r>
        </a:p>
      </dsp:txBody>
      <dsp:txXfrm>
        <a:off x="194919" y="1068450"/>
        <a:ext cx="1249083" cy="981101"/>
      </dsp:txXfrm>
    </dsp:sp>
    <dsp:sp modelId="{59AD8581-B15A-4152-AC6A-41563E9A417D}">
      <dsp:nvSpPr>
        <dsp:cNvPr id="0" name=""/>
        <dsp:cNvSpPr/>
      </dsp:nvSpPr>
      <dsp:spPr>
        <a:xfrm>
          <a:off x="164396" y="2240405"/>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Abscisas no equidistantes</a:t>
          </a:r>
        </a:p>
      </dsp:txBody>
      <dsp:txXfrm>
        <a:off x="194919" y="2270928"/>
        <a:ext cx="1249083" cy="981101"/>
      </dsp:txXfrm>
    </dsp:sp>
    <dsp:sp modelId="{2331DC2F-7CC6-4F99-863E-6CB7AFE19757}">
      <dsp:nvSpPr>
        <dsp:cNvPr id="0" name=""/>
        <dsp:cNvSpPr/>
      </dsp:nvSpPr>
      <dsp:spPr>
        <a:xfrm>
          <a:off x="1761116"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Ventaja</a:t>
          </a:r>
        </a:p>
      </dsp:txBody>
      <dsp:txXfrm>
        <a:off x="1761116" y="0"/>
        <a:ext cx="1637662" cy="1036915"/>
      </dsp:txXfrm>
    </dsp:sp>
    <dsp:sp modelId="{47BD71EF-8505-4F9B-BE2E-4232B11730B1}">
      <dsp:nvSpPr>
        <dsp:cNvPr id="0" name=""/>
        <dsp:cNvSpPr/>
      </dsp:nvSpPr>
      <dsp:spPr>
        <a:xfrm>
          <a:off x="1924883"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Para conjuntos de datos con iguales abscisas, los </a:t>
          </a:r>
          <a:r>
            <a:rPr lang="es-ES" sz="1600" kern="1200" dirty="0" err="1"/>
            <a:t>Lagrangianos</a:t>
          </a:r>
          <a:r>
            <a:rPr lang="es-ES" sz="1600" kern="1200" dirty="0"/>
            <a:t> se calculan una sola vez</a:t>
          </a:r>
        </a:p>
      </dsp:txBody>
      <dsp:txXfrm>
        <a:off x="1963255" y="1075287"/>
        <a:ext cx="1233385" cy="2169905"/>
      </dsp:txXfrm>
    </dsp:sp>
    <dsp:sp modelId="{4A38614F-8FC3-43CA-97D1-682AEA39C26D}">
      <dsp:nvSpPr>
        <dsp:cNvPr id="0" name=""/>
        <dsp:cNvSpPr/>
      </dsp:nvSpPr>
      <dsp:spPr>
        <a:xfrm>
          <a:off x="3521603"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Desventaja</a:t>
          </a:r>
        </a:p>
      </dsp:txBody>
      <dsp:txXfrm>
        <a:off x="3521603" y="0"/>
        <a:ext cx="1637662" cy="1036915"/>
      </dsp:txXfrm>
    </dsp:sp>
    <dsp:sp modelId="{C6C69575-DF0E-4226-B966-119F4DE59293}">
      <dsp:nvSpPr>
        <dsp:cNvPr id="0" name=""/>
        <dsp:cNvSpPr/>
      </dsp:nvSpPr>
      <dsp:spPr>
        <a:xfrm>
          <a:off x="3685370"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Si se agrega una nueva abscisa a los datos, se deben calcular nuevamente  todos los </a:t>
          </a:r>
          <a:r>
            <a:rPr lang="es-ES" sz="1600" kern="1200" dirty="0" err="1"/>
            <a:t>Lagrangianos</a:t>
          </a:r>
          <a:endParaRPr lang="es-ES" sz="1600" kern="1200" dirty="0"/>
        </a:p>
      </dsp:txBody>
      <dsp:txXfrm>
        <a:off x="3723742" y="1075287"/>
        <a:ext cx="1233385" cy="2169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70216-B5B1-4514-9255-A4F7CB943C27}">
      <dsp:nvSpPr>
        <dsp:cNvPr id="0" name=""/>
        <dsp:cNvSpPr/>
      </dsp:nvSpPr>
      <dsp:spPr>
        <a:xfrm>
          <a:off x="629"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Aplicación</a:t>
          </a:r>
        </a:p>
      </dsp:txBody>
      <dsp:txXfrm>
        <a:off x="629" y="0"/>
        <a:ext cx="1637662" cy="1036915"/>
      </dsp:txXfrm>
    </dsp:sp>
    <dsp:sp modelId="{F028B004-8820-403E-BFBB-76AC9205E370}">
      <dsp:nvSpPr>
        <dsp:cNvPr id="0" name=""/>
        <dsp:cNvSpPr/>
      </dsp:nvSpPr>
      <dsp:spPr>
        <a:xfrm>
          <a:off x="164396" y="1037927"/>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Abscisas equidistantes</a:t>
          </a:r>
        </a:p>
      </dsp:txBody>
      <dsp:txXfrm>
        <a:off x="194919" y="1068450"/>
        <a:ext cx="1249083" cy="981101"/>
      </dsp:txXfrm>
    </dsp:sp>
    <dsp:sp modelId="{59AD8581-B15A-4152-AC6A-41563E9A417D}">
      <dsp:nvSpPr>
        <dsp:cNvPr id="0" name=""/>
        <dsp:cNvSpPr/>
      </dsp:nvSpPr>
      <dsp:spPr>
        <a:xfrm>
          <a:off x="164396" y="2240405"/>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Abscisas no equidistantes</a:t>
          </a:r>
        </a:p>
      </dsp:txBody>
      <dsp:txXfrm>
        <a:off x="194919" y="2270928"/>
        <a:ext cx="1249083" cy="981101"/>
      </dsp:txXfrm>
    </dsp:sp>
    <dsp:sp modelId="{2331DC2F-7CC6-4F99-863E-6CB7AFE19757}">
      <dsp:nvSpPr>
        <dsp:cNvPr id="0" name=""/>
        <dsp:cNvSpPr/>
      </dsp:nvSpPr>
      <dsp:spPr>
        <a:xfrm>
          <a:off x="1761116"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Ventaja</a:t>
          </a:r>
        </a:p>
      </dsp:txBody>
      <dsp:txXfrm>
        <a:off x="1761116" y="0"/>
        <a:ext cx="1637662" cy="1036915"/>
      </dsp:txXfrm>
    </dsp:sp>
    <dsp:sp modelId="{47BD71EF-8505-4F9B-BE2E-4232B11730B1}">
      <dsp:nvSpPr>
        <dsp:cNvPr id="0" name=""/>
        <dsp:cNvSpPr/>
      </dsp:nvSpPr>
      <dsp:spPr>
        <a:xfrm>
          <a:off x="1924883"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Es más fácil construir varios polinomios </a:t>
          </a:r>
          <a:r>
            <a:rPr lang="es-ES" sz="1500" kern="1200" dirty="0" err="1"/>
            <a:t>aproximantes</a:t>
          </a:r>
          <a:r>
            <a:rPr lang="es-ES" sz="1500" kern="1200" dirty="0"/>
            <a:t> (de distinto grado) y después  elegir el más adecuado</a:t>
          </a:r>
        </a:p>
      </dsp:txBody>
      <dsp:txXfrm>
        <a:off x="1963255" y="1075287"/>
        <a:ext cx="1233385" cy="2169905"/>
      </dsp:txXfrm>
    </dsp:sp>
    <dsp:sp modelId="{4A38614F-8FC3-43CA-97D1-682AEA39C26D}">
      <dsp:nvSpPr>
        <dsp:cNvPr id="0" name=""/>
        <dsp:cNvSpPr/>
      </dsp:nvSpPr>
      <dsp:spPr>
        <a:xfrm>
          <a:off x="3521603"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Desventaja</a:t>
          </a:r>
        </a:p>
      </dsp:txBody>
      <dsp:txXfrm>
        <a:off x="3521603" y="0"/>
        <a:ext cx="1637662" cy="1036915"/>
      </dsp:txXfrm>
    </dsp:sp>
    <dsp:sp modelId="{C6C69575-DF0E-4226-B966-119F4DE59293}">
      <dsp:nvSpPr>
        <dsp:cNvPr id="0" name=""/>
        <dsp:cNvSpPr/>
      </dsp:nvSpPr>
      <dsp:spPr>
        <a:xfrm>
          <a:off x="3685370"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Para distintos conjunto de datos de las mismas abscisas, hay que recalcular toda la tabla de diferencias divididas</a:t>
          </a:r>
        </a:p>
      </dsp:txBody>
      <dsp:txXfrm>
        <a:off x="3723742" y="1075287"/>
        <a:ext cx="1233385" cy="2169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75D53-B815-4826-A0AB-9B1EA15FD3D0}">
      <dsp:nvSpPr>
        <dsp:cNvPr id="0" name=""/>
        <dsp:cNvSpPr/>
      </dsp:nvSpPr>
      <dsp:spPr>
        <a:xfrm>
          <a:off x="461" y="840779"/>
          <a:ext cx="1985367" cy="2382440"/>
        </a:xfrm>
        <a:prstGeom prst="roundRect">
          <a:avLst>
            <a:gd name="adj" fmla="val 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kern="1200" dirty="0" err="1"/>
            <a:t>Splines</a:t>
          </a:r>
          <a:r>
            <a:rPr lang="es-ES" sz="1700" kern="1200" dirty="0"/>
            <a:t> cúbicas</a:t>
          </a:r>
        </a:p>
      </dsp:txBody>
      <dsp:txXfrm rot="16200000">
        <a:off x="-777802" y="1619043"/>
        <a:ext cx="1953601" cy="397073"/>
      </dsp:txXfrm>
    </dsp:sp>
    <dsp:sp modelId="{B3A3A736-9AF3-49B6-85C9-5A2DFF57D341}">
      <dsp:nvSpPr>
        <dsp:cNvPr id="0" name=""/>
        <dsp:cNvSpPr/>
      </dsp:nvSpPr>
      <dsp:spPr>
        <a:xfrm>
          <a:off x="397534" y="840779"/>
          <a:ext cx="1479098" cy="2382440"/>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s-ES" sz="2100" kern="1200" dirty="0"/>
            <a:t>Curva más suave entre los puntos</a:t>
          </a:r>
        </a:p>
        <a:p>
          <a:pPr marL="0" lvl="0" indent="0" algn="l" defTabSz="933450">
            <a:lnSpc>
              <a:spcPct val="90000"/>
            </a:lnSpc>
            <a:spcBef>
              <a:spcPct val="0"/>
            </a:spcBef>
            <a:spcAft>
              <a:spcPct val="35000"/>
            </a:spcAft>
            <a:buNone/>
          </a:pPr>
          <a:endParaRPr lang="es-ES" sz="2100" kern="1200" dirty="0"/>
        </a:p>
        <a:p>
          <a:pPr marL="0" lvl="0" indent="0" algn="l" defTabSz="933450">
            <a:lnSpc>
              <a:spcPct val="90000"/>
            </a:lnSpc>
            <a:spcBef>
              <a:spcPct val="0"/>
            </a:spcBef>
            <a:spcAft>
              <a:spcPct val="35000"/>
            </a:spcAft>
            <a:buNone/>
          </a:pPr>
          <a:r>
            <a:rPr lang="es-ES" sz="2100" kern="1200" dirty="0"/>
            <a:t>Agradable a la vista</a:t>
          </a:r>
        </a:p>
      </dsp:txBody>
      <dsp:txXfrm>
        <a:off x="397534" y="840779"/>
        <a:ext cx="1479098" cy="2382440"/>
      </dsp:txXfrm>
    </dsp:sp>
    <dsp:sp modelId="{DCF6E287-5BF5-4D03-92F3-F1FD729B1600}">
      <dsp:nvSpPr>
        <dsp:cNvPr id="0" name=""/>
        <dsp:cNvSpPr/>
      </dsp:nvSpPr>
      <dsp:spPr>
        <a:xfrm>
          <a:off x="4110632" y="830535"/>
          <a:ext cx="1985367" cy="2382440"/>
        </a:xfrm>
        <a:prstGeom prst="roundRect">
          <a:avLst>
            <a:gd name="adj" fmla="val 5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kern="1200" dirty="0" err="1"/>
            <a:t>Splines</a:t>
          </a:r>
          <a:r>
            <a:rPr lang="es-ES" sz="1700" kern="1200" dirty="0"/>
            <a:t> cúbicas USOS</a:t>
          </a:r>
        </a:p>
      </dsp:txBody>
      <dsp:txXfrm rot="16200000">
        <a:off x="3332368" y="1608799"/>
        <a:ext cx="1953601" cy="397073"/>
      </dsp:txXfrm>
    </dsp:sp>
    <dsp:sp modelId="{0D1A0CC2-401D-423D-B08D-E1149BC0B2B9}">
      <dsp:nvSpPr>
        <dsp:cNvPr id="0" name=""/>
        <dsp:cNvSpPr/>
      </dsp:nvSpPr>
      <dsp:spPr>
        <a:xfrm rot="5400000">
          <a:off x="1890224" y="2733758"/>
          <a:ext cx="350036" cy="297805"/>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6EA6B53-9DC3-4723-AAA4-F24BDBC6B7AE}">
      <dsp:nvSpPr>
        <dsp:cNvPr id="0" name=""/>
        <dsp:cNvSpPr/>
      </dsp:nvSpPr>
      <dsp:spPr>
        <a:xfrm>
          <a:off x="4507706" y="830535"/>
          <a:ext cx="1479098" cy="2382440"/>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endParaRPr lang="es-ES" sz="2100" kern="1200" dirty="0"/>
        </a:p>
        <a:p>
          <a:pPr marL="0" lvl="0" indent="0" algn="l" defTabSz="933450">
            <a:lnSpc>
              <a:spcPct val="90000"/>
            </a:lnSpc>
            <a:spcBef>
              <a:spcPct val="0"/>
            </a:spcBef>
            <a:spcAft>
              <a:spcPct val="35000"/>
            </a:spcAft>
            <a:buNone/>
          </a:pPr>
          <a:r>
            <a:rPr lang="es-ES_tradnl" altLang="es-AR" sz="2100" kern="1200" dirty="0"/>
            <a:t>Meteorología (Mapas climáticos), isolíneas</a:t>
          </a:r>
        </a:p>
      </dsp:txBody>
      <dsp:txXfrm>
        <a:off x="4507706" y="830535"/>
        <a:ext cx="1479098" cy="2382440"/>
      </dsp:txXfrm>
    </dsp:sp>
    <dsp:sp modelId="{07AFFCE0-861E-4746-A794-7228B9D0F135}">
      <dsp:nvSpPr>
        <dsp:cNvPr id="0" name=""/>
        <dsp:cNvSpPr/>
      </dsp:nvSpPr>
      <dsp:spPr>
        <a:xfrm>
          <a:off x="2106836" y="830535"/>
          <a:ext cx="1985367" cy="2382440"/>
        </a:xfrm>
        <a:prstGeom prst="roundRect">
          <a:avLst>
            <a:gd name="adj" fmla="val 5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kern="1200" dirty="0" err="1"/>
            <a:t>Splines</a:t>
          </a:r>
          <a:r>
            <a:rPr lang="es-ES" sz="1700" kern="1200" dirty="0"/>
            <a:t> cúbicas USOS</a:t>
          </a:r>
        </a:p>
      </dsp:txBody>
      <dsp:txXfrm rot="16200000">
        <a:off x="1328572" y="1608799"/>
        <a:ext cx="1953601" cy="397073"/>
      </dsp:txXfrm>
    </dsp:sp>
    <dsp:sp modelId="{412FD0B0-EDD9-4D46-A066-D160C60BD851}">
      <dsp:nvSpPr>
        <dsp:cNvPr id="0" name=""/>
        <dsp:cNvSpPr/>
      </dsp:nvSpPr>
      <dsp:spPr>
        <a:xfrm rot="5400000">
          <a:off x="3945079" y="2733758"/>
          <a:ext cx="350036" cy="297805"/>
        </a:xfrm>
        <a:prstGeom prst="flowChartExtract">
          <a:avLst/>
        </a:prstGeom>
        <a:solidFill>
          <a:schemeClr val="lt1">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B84E5C3-8FC0-4473-BB6A-6C23092BF94E}">
      <dsp:nvSpPr>
        <dsp:cNvPr id="0" name=""/>
        <dsp:cNvSpPr/>
      </dsp:nvSpPr>
      <dsp:spPr>
        <a:xfrm>
          <a:off x="2503910" y="830535"/>
          <a:ext cx="1479098" cy="2382440"/>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s-ES_tradnl" altLang="es-AR" sz="2100" kern="1200" dirty="0"/>
            <a:t>Ingeniería y Diseño (CAD/CAM)</a:t>
          </a:r>
          <a:endParaRPr lang="es-ES" sz="2100" kern="1200" dirty="0"/>
        </a:p>
        <a:p>
          <a:pPr marL="0" lvl="0" indent="0" algn="l" defTabSz="933450">
            <a:lnSpc>
              <a:spcPct val="90000"/>
            </a:lnSpc>
            <a:spcBef>
              <a:spcPct val="0"/>
            </a:spcBef>
            <a:spcAft>
              <a:spcPct val="35000"/>
            </a:spcAft>
            <a:buNone/>
          </a:pPr>
          <a:r>
            <a:rPr lang="es-ES_tradnl" altLang="es-AR" sz="2100" kern="1200" dirty="0"/>
            <a:t>Aeronáutica</a:t>
          </a:r>
        </a:p>
        <a:p>
          <a:pPr marL="0" lvl="0" indent="0" algn="l" defTabSz="933450">
            <a:lnSpc>
              <a:spcPct val="90000"/>
            </a:lnSpc>
            <a:spcBef>
              <a:spcPct val="0"/>
            </a:spcBef>
            <a:spcAft>
              <a:spcPct val="35000"/>
            </a:spcAft>
            <a:buNone/>
          </a:pPr>
          <a:r>
            <a:rPr lang="es-ES_tradnl" altLang="es-AR" sz="2100" kern="1200" dirty="0"/>
            <a:t> </a:t>
          </a:r>
        </a:p>
      </dsp:txBody>
      <dsp:txXfrm>
        <a:off x="2503910" y="830535"/>
        <a:ext cx="1479098" cy="2382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E7DD-106A-4D45-A477-3EF74A6C059D}">
      <dsp:nvSpPr>
        <dsp:cNvPr id="0" name=""/>
        <dsp:cNvSpPr/>
      </dsp:nvSpPr>
      <dsp:spPr>
        <a:xfrm>
          <a:off x="3048000" y="1448259"/>
          <a:ext cx="1668009" cy="578978"/>
        </a:xfrm>
        <a:custGeom>
          <a:avLst/>
          <a:gdLst/>
          <a:ahLst/>
          <a:cxnLst/>
          <a:rect l="0" t="0" r="0" b="0"/>
          <a:pathLst>
            <a:path>
              <a:moveTo>
                <a:pt x="0" y="0"/>
              </a:moveTo>
              <a:lnTo>
                <a:pt x="0" y="289489"/>
              </a:lnTo>
              <a:lnTo>
                <a:pt x="1668009" y="289489"/>
              </a:lnTo>
              <a:lnTo>
                <a:pt x="1668009" y="57897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a:bevelT w="165100" prst="coolSlant"/>
        </a:sp3d>
      </dsp:spPr>
      <dsp:style>
        <a:lnRef idx="2">
          <a:scrgbClr r="0" g="0" b="0"/>
        </a:lnRef>
        <a:fillRef idx="0">
          <a:scrgbClr r="0" g="0" b="0"/>
        </a:fillRef>
        <a:effectRef idx="0">
          <a:scrgbClr r="0" g="0" b="0"/>
        </a:effectRef>
        <a:fontRef idx="minor"/>
      </dsp:style>
    </dsp:sp>
    <dsp:sp modelId="{64D13B83-B9CB-4281-8541-976C962F8260}">
      <dsp:nvSpPr>
        <dsp:cNvPr id="0" name=""/>
        <dsp:cNvSpPr/>
      </dsp:nvSpPr>
      <dsp:spPr>
        <a:xfrm>
          <a:off x="1379990" y="1448259"/>
          <a:ext cx="1668009" cy="578978"/>
        </a:xfrm>
        <a:custGeom>
          <a:avLst/>
          <a:gdLst/>
          <a:ahLst/>
          <a:cxnLst/>
          <a:rect l="0" t="0" r="0" b="0"/>
          <a:pathLst>
            <a:path>
              <a:moveTo>
                <a:pt x="1668009" y="0"/>
              </a:moveTo>
              <a:lnTo>
                <a:pt x="1668009" y="289489"/>
              </a:lnTo>
              <a:lnTo>
                <a:pt x="0" y="289489"/>
              </a:lnTo>
              <a:lnTo>
                <a:pt x="0" y="57897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a:bevelT w="165100" prst="coolSlant"/>
        </a:sp3d>
      </dsp:spPr>
      <dsp:style>
        <a:lnRef idx="2">
          <a:scrgbClr r="0" g="0" b="0"/>
        </a:lnRef>
        <a:fillRef idx="0">
          <a:scrgbClr r="0" g="0" b="0"/>
        </a:fillRef>
        <a:effectRef idx="0">
          <a:scrgbClr r="0" g="0" b="0"/>
        </a:effectRef>
        <a:fontRef idx="minor"/>
      </dsp:style>
    </dsp:sp>
    <dsp:sp modelId="{C793E19D-89C4-48A2-93E9-2E4582AD72CD}">
      <dsp:nvSpPr>
        <dsp:cNvPr id="0" name=""/>
        <dsp:cNvSpPr/>
      </dsp:nvSpPr>
      <dsp:spPr>
        <a:xfrm>
          <a:off x="1669479" y="891488"/>
          <a:ext cx="2757041" cy="556770"/>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threePt" dir="t"/>
        </a:scene3d>
        <a:sp3d contourW="19050" prstMaterial="metal">
          <a:bevelT w="88900" h="203200" prst="coolSlant"/>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Casos en los que </a:t>
          </a:r>
          <a:r>
            <a:rPr lang="es-ES" sz="1700" kern="1200"/>
            <a:t>se aplica</a:t>
          </a:r>
          <a:endParaRPr lang="es-ES" sz="1700" kern="1200" dirty="0"/>
        </a:p>
      </dsp:txBody>
      <dsp:txXfrm>
        <a:off x="1669479" y="891488"/>
        <a:ext cx="2757041" cy="556770"/>
      </dsp:txXfrm>
    </dsp:sp>
    <dsp:sp modelId="{E79882A0-7255-4098-AED8-5905A4AD9695}">
      <dsp:nvSpPr>
        <dsp:cNvPr id="0" name=""/>
        <dsp:cNvSpPr/>
      </dsp:nvSpPr>
      <dsp:spPr>
        <a:xfrm>
          <a:off x="1469" y="2027237"/>
          <a:ext cx="2757041" cy="1378520"/>
        </a:xfrm>
        <a:prstGeom prst="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Representación de resultados experimentales como una NUBE DE PUNTOS</a:t>
          </a:r>
        </a:p>
      </dsp:txBody>
      <dsp:txXfrm>
        <a:off x="1469" y="2027237"/>
        <a:ext cx="2757041" cy="1378520"/>
      </dsp:txXfrm>
    </dsp:sp>
    <dsp:sp modelId="{20468914-8FD6-4E3C-80EB-8D0FB9CC3181}">
      <dsp:nvSpPr>
        <dsp:cNvPr id="0" name=""/>
        <dsp:cNvSpPr/>
      </dsp:nvSpPr>
      <dsp:spPr>
        <a:xfrm>
          <a:off x="3337489" y="2027237"/>
          <a:ext cx="2757041" cy="1378520"/>
        </a:xfrm>
        <a:prstGeom prst="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Cada punto dato está afectado por un cierto error, proveniente del </a:t>
          </a:r>
          <a:r>
            <a:rPr lang="es-ES" sz="1700" kern="1200" dirty="0" err="1"/>
            <a:t>mètodo</a:t>
          </a:r>
          <a:r>
            <a:rPr lang="es-ES" sz="1700" kern="1200" dirty="0"/>
            <a:t> usado para determinarlo,  o por ser una variable ALEATORIA</a:t>
          </a:r>
        </a:p>
      </dsp:txBody>
      <dsp:txXfrm>
        <a:off x="3337489" y="2027237"/>
        <a:ext cx="2757041" cy="1378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A9CA-A914-4269-8193-CC9A86B38D8C}">
      <dsp:nvSpPr>
        <dsp:cNvPr id="0" name=""/>
        <dsp:cNvSpPr/>
      </dsp:nvSpPr>
      <dsp:spPr>
        <a:xfrm>
          <a:off x="1679832" y="2032275"/>
          <a:ext cx="2592289" cy="2016211"/>
        </a:xfrm>
        <a:prstGeom prst="ellipse">
          <a:avLst/>
        </a:prstGeom>
        <a:solidFill>
          <a:schemeClr val="bg2">
            <a:lumMod val="25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NO RESULTA IMPERATIVO QUE LA FUNCIÓN QUE REPRESENTA A LOS DATOS PASE POR TODOS LOS PUNTOS</a:t>
          </a:r>
        </a:p>
      </dsp:txBody>
      <dsp:txXfrm>
        <a:off x="2059464" y="2327542"/>
        <a:ext cx="1833025" cy="1425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875C-8803-489C-840A-0AF0B7E6EC1C}">
      <dsp:nvSpPr>
        <dsp:cNvPr id="0" name=""/>
        <dsp:cNvSpPr/>
      </dsp:nvSpPr>
      <dsp:spPr>
        <a:xfrm>
          <a:off x="0" y="0"/>
          <a:ext cx="5701952" cy="167807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B81151-2AA8-432D-B698-C108B63449FC}">
      <dsp:nvSpPr>
        <dsp:cNvPr id="0" name=""/>
        <dsp:cNvSpPr/>
      </dsp:nvSpPr>
      <dsp:spPr>
        <a:xfrm>
          <a:off x="171712" y="223743"/>
          <a:ext cx="2551679" cy="1230588"/>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6BB0234-7CE4-40DA-9EB6-E915A8A29082}">
      <dsp:nvSpPr>
        <dsp:cNvPr id="0" name=""/>
        <dsp:cNvSpPr/>
      </dsp:nvSpPr>
      <dsp:spPr>
        <a:xfrm rot="10800000">
          <a:off x="171712" y="1678075"/>
          <a:ext cx="2551679" cy="2050980"/>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t" anchorCtr="0">
          <a:noAutofit/>
        </a:bodyPr>
        <a:lstStyle/>
        <a:p>
          <a:pPr marL="0" lvl="0" indent="0" algn="ctr" defTabSz="1377950">
            <a:lnSpc>
              <a:spcPct val="90000"/>
            </a:lnSpc>
            <a:spcBef>
              <a:spcPct val="0"/>
            </a:spcBef>
            <a:spcAft>
              <a:spcPct val="35000"/>
            </a:spcAft>
            <a:buNone/>
          </a:pPr>
          <a:r>
            <a:rPr lang="es-ES" sz="3100" kern="1200" dirty="0"/>
            <a:t>Ajuste Potencial</a:t>
          </a:r>
        </a:p>
      </dsp:txBody>
      <dsp:txXfrm rot="10800000">
        <a:off x="234787" y="1678075"/>
        <a:ext cx="2425529" cy="1987905"/>
      </dsp:txXfrm>
    </dsp:sp>
    <dsp:sp modelId="{180005A6-1DB0-4B16-91A8-83FA53FE094A}">
      <dsp:nvSpPr>
        <dsp:cNvPr id="0" name=""/>
        <dsp:cNvSpPr/>
      </dsp:nvSpPr>
      <dsp:spPr>
        <a:xfrm>
          <a:off x="2978559" y="223743"/>
          <a:ext cx="2551679" cy="1230588"/>
        </a:xfrm>
        <a:prstGeom prst="roundRect">
          <a:avLst>
            <a:gd name="adj" fmla="val 1000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312226F-10F0-41F2-AD55-DF1D6B639289}">
      <dsp:nvSpPr>
        <dsp:cNvPr id="0" name=""/>
        <dsp:cNvSpPr/>
      </dsp:nvSpPr>
      <dsp:spPr>
        <a:xfrm rot="10800000">
          <a:off x="2978559" y="1678075"/>
          <a:ext cx="2551679" cy="2050980"/>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t" anchorCtr="0">
          <a:noAutofit/>
        </a:bodyPr>
        <a:lstStyle/>
        <a:p>
          <a:pPr marL="0" lvl="0" indent="0" algn="ctr" defTabSz="1377950">
            <a:lnSpc>
              <a:spcPct val="90000"/>
            </a:lnSpc>
            <a:spcBef>
              <a:spcPct val="0"/>
            </a:spcBef>
            <a:spcAft>
              <a:spcPct val="35000"/>
            </a:spcAft>
            <a:buNone/>
          </a:pPr>
          <a:r>
            <a:rPr lang="es-ES" sz="3100" kern="1200" dirty="0"/>
            <a:t>Ajuste Exponencial</a:t>
          </a:r>
        </a:p>
      </dsp:txBody>
      <dsp:txXfrm rot="10800000">
        <a:off x="3041634" y="1678075"/>
        <a:ext cx="2425529" cy="19879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875C-8803-489C-840A-0AF0B7E6EC1C}">
      <dsp:nvSpPr>
        <dsp:cNvPr id="0" name=""/>
        <dsp:cNvSpPr/>
      </dsp:nvSpPr>
      <dsp:spPr>
        <a:xfrm>
          <a:off x="0" y="0"/>
          <a:ext cx="1181993" cy="615668"/>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B81151-2AA8-432D-B698-C108B63449FC}">
      <dsp:nvSpPr>
        <dsp:cNvPr id="0" name=""/>
        <dsp:cNvSpPr/>
      </dsp:nvSpPr>
      <dsp:spPr>
        <a:xfrm>
          <a:off x="35459" y="82089"/>
          <a:ext cx="1111073" cy="451490"/>
        </a:xfrm>
        <a:prstGeom prst="roundRect">
          <a:avLst>
            <a:gd name="adj" fmla="val 1000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6BB0234-7CE4-40DA-9EB6-E915A8A29082}">
      <dsp:nvSpPr>
        <dsp:cNvPr id="0" name=""/>
        <dsp:cNvSpPr/>
      </dsp:nvSpPr>
      <dsp:spPr>
        <a:xfrm rot="10800000">
          <a:off x="35459" y="615668"/>
          <a:ext cx="1111073" cy="752483"/>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s-ES" sz="1700" kern="1200" dirty="0"/>
            <a:t>Ajuste Potencial</a:t>
          </a:r>
        </a:p>
      </dsp:txBody>
      <dsp:txXfrm rot="10800000">
        <a:off x="58600" y="615668"/>
        <a:ext cx="1064791" cy="7293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875C-8803-489C-840A-0AF0B7E6EC1C}">
      <dsp:nvSpPr>
        <dsp:cNvPr id="0" name=""/>
        <dsp:cNvSpPr/>
      </dsp:nvSpPr>
      <dsp:spPr>
        <a:xfrm>
          <a:off x="0" y="0"/>
          <a:ext cx="1181993" cy="615668"/>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B81151-2AA8-432D-B698-C108B63449FC}">
      <dsp:nvSpPr>
        <dsp:cNvPr id="0" name=""/>
        <dsp:cNvSpPr/>
      </dsp:nvSpPr>
      <dsp:spPr>
        <a:xfrm>
          <a:off x="35459" y="82089"/>
          <a:ext cx="1111073" cy="451490"/>
        </a:xfrm>
        <a:prstGeom prst="roundRect">
          <a:avLst>
            <a:gd name="adj" fmla="val 1000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6BB0234-7CE4-40DA-9EB6-E915A8A29082}">
      <dsp:nvSpPr>
        <dsp:cNvPr id="0" name=""/>
        <dsp:cNvSpPr/>
      </dsp:nvSpPr>
      <dsp:spPr>
        <a:xfrm rot="10800000">
          <a:off x="35459" y="615668"/>
          <a:ext cx="1111073" cy="752483"/>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s-ES" sz="1300" kern="1200" dirty="0"/>
            <a:t>Ajuste Exponencial</a:t>
          </a:r>
        </a:p>
      </dsp:txBody>
      <dsp:txXfrm rot="10800000">
        <a:off x="58600" y="615668"/>
        <a:ext cx="1064791" cy="7293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C40C43-A0CA-4132-9E40-18354723A721}" type="datetimeFigureOut">
              <a:rPr lang="es-VE"/>
              <a:pPr>
                <a:defRPr/>
              </a:pPr>
              <a:t>22/6/2022</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V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V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A75B01-8818-4657-B9FB-489D3D0BE58E}" type="slidenum">
              <a:rPr lang="es-VE"/>
              <a:pPr>
                <a:defRPr/>
              </a:pPr>
              <a:t>‹Nº›</a:t>
            </a:fld>
            <a:endParaRPr lang="es-VE"/>
          </a:p>
        </p:txBody>
      </p:sp>
    </p:spTree>
    <p:extLst>
      <p:ext uri="{BB962C8B-B14F-4D97-AF65-F5344CB8AC3E}">
        <p14:creationId xmlns:p14="http://schemas.microsoft.com/office/powerpoint/2010/main" val="3880588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AR"/>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AR"/>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CD495D45-1234-4F01-B17D-D5628A6C32FC}" type="datetimeFigureOut">
              <a:rPr lang="es-AR" smtClean="0"/>
              <a:pPr>
                <a:defRPr/>
              </a:pPr>
              <a:t>22/6/2022</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04EE8522-A8DB-4F06-987E-F9E6AED2E505}" type="slidenum">
              <a:rPr lang="es-AR" smtClean="0"/>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A4946D27-7344-4B3C-A2E0-A39C6DC2FB5F}" type="datetimeFigureOut">
              <a:rPr lang="es-AR" smtClean="0"/>
              <a:pPr>
                <a:defRPr/>
              </a:pPr>
              <a:t>22/6/2022</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FE4E8A17-5FA2-45BE-B64D-5F22C61AE8FD}" type="slidenum">
              <a:rPr lang="es-AR" smtClean="0"/>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AR"/>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005B913E-6F76-498C-9B4F-3FDB85CCD4F4}" type="datetimeFigureOut">
              <a:rPr lang="es-AR" smtClean="0"/>
              <a:pPr>
                <a:defRPr/>
              </a:pPr>
              <a:t>22/6/2022</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2BCB8AA1-533F-4AFD-A5AA-15612E0A39A7}" type="slidenum">
              <a:rPr lang="es-AR" smtClean="0"/>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idx="1"/>
          </p:nvPr>
        </p:nvSpPr>
        <p:spPr/>
        <p:txBody>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3E417FBF-0316-48B0-9512-F03F1B808335}" type="datetimeFigureOut">
              <a:rPr lang="es-AR" smtClean="0"/>
              <a:pPr>
                <a:defRPr/>
              </a:pPr>
              <a:t>22/6/2022</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99029159-C623-47B6-8C48-A55EF48AA3E7}" type="slidenum">
              <a:rPr lang="es-AR" smtClean="0"/>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AR"/>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AR"/>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A1D54B9-E2DE-4429-BADD-7BB8D7846175}" type="datetimeFigureOut">
              <a:rPr lang="es-AR" smtClean="0"/>
              <a:pPr>
                <a:defRPr/>
              </a:pPr>
              <a:t>22/6/2022</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BBBBFF32-EAAA-4CE4-833C-1943E55E2C68}" type="slidenum">
              <a:rPr lang="es-AR" smtClean="0"/>
              <a:pPr>
                <a:defRP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3 Marcador de fecha"/>
          <p:cNvSpPr>
            <a:spLocks noGrp="1"/>
          </p:cNvSpPr>
          <p:nvPr>
            <p:ph type="dt" sz="half" idx="10"/>
          </p:nvPr>
        </p:nvSpPr>
        <p:spPr/>
        <p:txBody>
          <a:bodyPr/>
          <a:lstStyle>
            <a:lvl1pPr>
              <a:defRPr/>
            </a:lvl1pPr>
          </a:lstStyle>
          <a:p>
            <a:pPr>
              <a:defRPr/>
            </a:pPr>
            <a:fld id="{8266ADC2-8F02-4234-892B-72E6DA1C9A7E}" type="datetimeFigureOut">
              <a:rPr lang="es-AR" smtClean="0"/>
              <a:pPr>
                <a:defRPr/>
              </a:pPr>
              <a:t>22/6/2022</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FE7C533E-2051-4A91-90F9-E12E6F7AD84B}" type="slidenum">
              <a:rPr lang="es-AR" smtClean="0"/>
              <a:pPr>
                <a:defRP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AR"/>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7" name="3 Marcador de fecha"/>
          <p:cNvSpPr>
            <a:spLocks noGrp="1"/>
          </p:cNvSpPr>
          <p:nvPr>
            <p:ph type="dt" sz="half" idx="10"/>
          </p:nvPr>
        </p:nvSpPr>
        <p:spPr/>
        <p:txBody>
          <a:bodyPr/>
          <a:lstStyle>
            <a:lvl1pPr>
              <a:defRPr/>
            </a:lvl1pPr>
          </a:lstStyle>
          <a:p>
            <a:pPr>
              <a:defRPr/>
            </a:pPr>
            <a:fld id="{53D9EE4F-C61A-4B28-8E0B-EAE60732C90C}" type="datetimeFigureOut">
              <a:rPr lang="es-AR" smtClean="0"/>
              <a:pPr>
                <a:defRPr/>
              </a:pPr>
              <a:t>22/6/2022</a:t>
            </a:fld>
            <a:endParaRPr lang="es-AR"/>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pPr>
              <a:defRPr/>
            </a:pPr>
            <a:fld id="{D01A8AC5-5C4A-4751-9F87-4908E8E5EBCA}" type="slidenum">
              <a:rPr lang="es-AR" smtClean="0"/>
              <a:pPr>
                <a:defRP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D2B5CA25-C474-402D-A91C-5B59A42F4CA0}" type="datetimeFigureOut">
              <a:rPr lang="es-AR" smtClean="0"/>
              <a:pPr>
                <a:defRPr/>
              </a:pPr>
              <a:t>22/6/2022</a:t>
            </a:fld>
            <a:endParaRPr lang="es-AR"/>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pPr>
              <a:defRPr/>
            </a:pPr>
            <a:fld id="{246FADC5-556F-486B-A2DE-C645C89C96C5}" type="slidenum">
              <a:rPr lang="es-AR" smtClean="0"/>
              <a:pPr>
                <a:defRP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83445B7-75EE-4427-B072-AE84B6E64EE5}" type="datetimeFigureOut">
              <a:rPr lang="es-AR" smtClean="0"/>
              <a:pPr>
                <a:defRPr/>
              </a:pPr>
              <a:t>22/6/2022</a:t>
            </a:fld>
            <a:endParaRPr lang="es-AR"/>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pPr>
              <a:defRPr/>
            </a:pPr>
            <a:fld id="{24FD09E0-66FE-4A28-9FC9-B51FEF66DB3E}" type="slidenum">
              <a:rPr lang="es-AR" smtClean="0"/>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AR"/>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81554DF-D7D3-434A-A114-AFF9407E9179}" type="datetimeFigureOut">
              <a:rPr lang="es-AR" smtClean="0"/>
              <a:pPr>
                <a:defRPr/>
              </a:pPr>
              <a:t>22/6/2022</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1F0EBFE7-CF61-4CED-AC0C-4AAAAD337BDF}" type="slidenum">
              <a:rPr lang="es-AR" smtClean="0"/>
              <a:pPr>
                <a:defRP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AR"/>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AR"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F3CEFDE-8617-4C1B-AD75-BB0C2DC694DF}" type="datetimeFigureOut">
              <a:rPr lang="es-AR" smtClean="0"/>
              <a:pPr>
                <a:defRPr/>
              </a:pPr>
              <a:t>22/6/2022</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5B93E0EC-2A81-4ABB-9F9A-A614722482CB}" type="slidenum">
              <a:rPr lang="es-AR" smtClean="0"/>
              <a:pPr>
                <a:defRP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A1A776-E6C3-43D1-81DA-679603A15545}" type="datetimeFigureOut">
              <a:rPr lang="es-AR" smtClean="0"/>
              <a:pPr>
                <a:defRPr/>
              </a:pPr>
              <a:t>22/6/2022</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FA4E8BD-4B35-4100-A390-B19A8EA2DBC4}" type="slidenum">
              <a:rPr lang="es-AR" smtClean="0"/>
              <a:pPr>
                <a:defRPr/>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13" Type="http://schemas.microsoft.com/office/2007/relationships/diagramDrawing" Target="../diagrams/drawing2.xml"/><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wmf"/><Relationship Id="rId11" Type="http://schemas.openxmlformats.org/officeDocument/2006/relationships/diagramQuickStyle" Target="../diagrams/quickStyle2.xml"/><Relationship Id="rId5" Type="http://schemas.openxmlformats.org/officeDocument/2006/relationships/oleObject" Target="../embeddings/oleObject13.bin"/><Relationship Id="rId10" Type="http://schemas.openxmlformats.org/officeDocument/2006/relationships/diagramLayout" Target="../diagrams/layout2.xml"/><Relationship Id="rId4" Type="http://schemas.openxmlformats.org/officeDocument/2006/relationships/image" Target="../media/image13.wmf"/><Relationship Id="rId9" Type="http://schemas.openxmlformats.org/officeDocument/2006/relationships/diagramData" Target="../diagrams/data2.xml"/><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8.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9.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png"/><Relationship Id="rId11" Type="http://schemas.microsoft.com/office/2007/relationships/diagramDrawing" Target="../diagrams/drawing3.xml"/><Relationship Id="rId5" Type="http://schemas.openxmlformats.org/officeDocument/2006/relationships/image" Target="../media/image21.png"/><Relationship Id="rId10" Type="http://schemas.openxmlformats.org/officeDocument/2006/relationships/diagramColors" Target="../diagrams/colors3.xml"/><Relationship Id="rId4" Type="http://schemas.openxmlformats.org/officeDocument/2006/relationships/image" Target="../media/image20.png"/><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4.w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oleObject" Target="../embeddings/oleObject24.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7.bin"/><Relationship Id="rId10" Type="http://schemas.openxmlformats.org/officeDocument/2006/relationships/image" Target="../media/image37.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4.w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1.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9.wmf"/><Relationship Id="rId18" Type="http://schemas.openxmlformats.org/officeDocument/2006/relationships/oleObject" Target="../embeddings/oleObject43.bin"/><Relationship Id="rId3" Type="http://schemas.openxmlformats.org/officeDocument/2006/relationships/diagramData" Target="../diagrams/data7.xml"/><Relationship Id="rId21" Type="http://schemas.openxmlformats.org/officeDocument/2006/relationships/oleObject" Target="../embeddings/oleObject44.bin"/><Relationship Id="rId7" Type="http://schemas.microsoft.com/office/2007/relationships/diagramDrawing" Target="../diagrams/drawing7.xml"/><Relationship Id="rId12" Type="http://schemas.openxmlformats.org/officeDocument/2006/relationships/oleObject" Target="../embeddings/oleObject40.bin"/><Relationship Id="rId17" Type="http://schemas.openxmlformats.org/officeDocument/2006/relationships/image" Target="../media/image51.wmf"/><Relationship Id="rId2" Type="http://schemas.openxmlformats.org/officeDocument/2006/relationships/image" Target="../media/image1.jpeg"/><Relationship Id="rId16" Type="http://schemas.openxmlformats.org/officeDocument/2006/relationships/oleObject" Target="../embeddings/oleObject42.bin"/><Relationship Id="rId20"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image" Target="../media/image48.wmf"/><Relationship Id="rId5" Type="http://schemas.openxmlformats.org/officeDocument/2006/relationships/diagramQuickStyle" Target="../diagrams/quickStyle7.xml"/><Relationship Id="rId15" Type="http://schemas.openxmlformats.org/officeDocument/2006/relationships/image" Target="../media/image50.wmf"/><Relationship Id="rId10" Type="http://schemas.openxmlformats.org/officeDocument/2006/relationships/oleObject" Target="../embeddings/oleObject39.bin"/><Relationship Id="rId19" Type="http://schemas.openxmlformats.org/officeDocument/2006/relationships/image" Target="../media/image52.wmf"/><Relationship Id="rId4" Type="http://schemas.openxmlformats.org/officeDocument/2006/relationships/diagramLayout" Target="../diagrams/layout7.xml"/><Relationship Id="rId9" Type="http://schemas.openxmlformats.org/officeDocument/2006/relationships/image" Target="../media/image47.wmf"/><Relationship Id="rId14" Type="http://schemas.openxmlformats.org/officeDocument/2006/relationships/oleObject" Target="../embeddings/oleObject41.bin"/><Relationship Id="rId22" Type="http://schemas.openxmlformats.org/officeDocument/2006/relationships/image" Target="../media/image54.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9.wmf"/><Relationship Id="rId18" Type="http://schemas.openxmlformats.org/officeDocument/2006/relationships/image" Target="../media/image53.pn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oleObject" Target="../embeddings/oleObject47.bin"/><Relationship Id="rId17" Type="http://schemas.openxmlformats.org/officeDocument/2006/relationships/image" Target="../media/image57.wmf"/><Relationship Id="rId2" Type="http://schemas.openxmlformats.org/officeDocument/2006/relationships/image" Target="../media/image1.jpeg"/><Relationship Id="rId16" Type="http://schemas.openxmlformats.org/officeDocument/2006/relationships/oleObject" Target="../embeddings/oleObject49.bin"/><Relationship Id="rId20" Type="http://schemas.openxmlformats.org/officeDocument/2006/relationships/image" Target="../media/image58.wmf"/><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image" Target="../media/image56.wmf"/><Relationship Id="rId5" Type="http://schemas.openxmlformats.org/officeDocument/2006/relationships/diagramQuickStyle" Target="../diagrams/quickStyle8.xml"/><Relationship Id="rId15" Type="http://schemas.openxmlformats.org/officeDocument/2006/relationships/image" Target="../media/image50.wmf"/><Relationship Id="rId10" Type="http://schemas.openxmlformats.org/officeDocument/2006/relationships/oleObject" Target="../embeddings/oleObject46.bin"/><Relationship Id="rId19" Type="http://schemas.openxmlformats.org/officeDocument/2006/relationships/oleObject" Target="../embeddings/oleObject50.bin"/><Relationship Id="rId4" Type="http://schemas.openxmlformats.org/officeDocument/2006/relationships/diagramLayout" Target="../diagrams/layout8.xml"/><Relationship Id="rId9" Type="http://schemas.openxmlformats.org/officeDocument/2006/relationships/image" Target="../media/image55.wmf"/><Relationship Id="rId14"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5.wmf"/><Relationship Id="rId5" Type="http://schemas.openxmlformats.org/officeDocument/2006/relationships/oleObject" Target="../embeddings/oleObject52.bin"/><Relationship Id="rId4" Type="http://schemas.openxmlformats.org/officeDocument/2006/relationships/image" Target="../media/image6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7.wmf"/><Relationship Id="rId5" Type="http://schemas.openxmlformats.org/officeDocument/2006/relationships/oleObject" Target="../embeddings/oleObject54.bin"/><Relationship Id="rId4" Type="http://schemas.openxmlformats.org/officeDocument/2006/relationships/image" Target="../media/image66.wmf"/></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7.wmf"/><Relationship Id="rId5" Type="http://schemas.openxmlformats.org/officeDocument/2006/relationships/oleObject" Target="../embeddings/oleObject56.bin"/><Relationship Id="rId4" Type="http://schemas.openxmlformats.org/officeDocument/2006/relationships/image" Target="../media/image68.wmf"/></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13" Type="http://schemas.microsoft.com/office/2007/relationships/diagramDrawing" Target="../diagrams/drawing1.xml"/><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wmf"/><Relationship Id="rId11" Type="http://schemas.openxmlformats.org/officeDocument/2006/relationships/diagramQuickStyle" Target="../diagrams/quickStyle1.xml"/><Relationship Id="rId5" Type="http://schemas.openxmlformats.org/officeDocument/2006/relationships/oleObject" Target="../embeddings/oleObject3.bin"/><Relationship Id="rId10" Type="http://schemas.openxmlformats.org/officeDocument/2006/relationships/diagramLayout" Target="../diagrams/layout1.xml"/><Relationship Id="rId4" Type="http://schemas.openxmlformats.org/officeDocument/2006/relationships/image" Target="../media/image4.wmf"/><Relationship Id="rId9"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79712" y="1196752"/>
            <a:ext cx="5760640" cy="2123658"/>
          </a:xfrm>
          <a:prstGeom prst="rect">
            <a:avLst/>
          </a:prstGeom>
          <a:noFill/>
        </p:spPr>
        <p:txBody>
          <a:bodyPr wrap="square" rtlCol="0">
            <a:spAutoFit/>
          </a:bodyPr>
          <a:lstStyle/>
          <a:p>
            <a:pPr algn="ctr"/>
            <a:r>
              <a:rPr lang="es-AR" sz="4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INTRODUCCIÓN A LA PROGRAMACIÓN Y ANÁLISIS NUMÉRICO</a:t>
            </a:r>
          </a:p>
        </p:txBody>
      </p:sp>
      <p:sp>
        <p:nvSpPr>
          <p:cNvPr id="3" name="CuadroTexto 2"/>
          <p:cNvSpPr txBox="1"/>
          <p:nvPr/>
        </p:nvSpPr>
        <p:spPr>
          <a:xfrm>
            <a:off x="1979712" y="3320410"/>
            <a:ext cx="6264696" cy="1569660"/>
          </a:xfrm>
          <a:prstGeom prst="rect">
            <a:avLst/>
          </a:prstGeom>
          <a:noFill/>
        </p:spPr>
        <p:txBody>
          <a:bodyPr wrap="square" rtlCol="0">
            <a:spAutoFit/>
          </a:bodyPr>
          <a:lstStyle/>
          <a:p>
            <a:pPr algn="ctr"/>
            <a:r>
              <a:rPr lang="es-AR" sz="3200" b="1" i="1" dirty="0">
                <a:effectLst>
                  <a:outerShdw blurRad="38100" dist="38100" dir="2700000" algn="tl">
                    <a:srgbClr val="000000">
                      <a:alpha val="43137"/>
                    </a:srgbClr>
                  </a:outerShdw>
                </a:effectLst>
                <a:latin typeface="Franklin Gothic Book" panose="020B0503020102020204" pitchFamily="34" charset="0"/>
              </a:rPr>
              <a:t>GRUPO G2 y GX– UNIDAD 5 – INTERPOLACIÓN Y AJUSTE</a:t>
            </a:r>
          </a:p>
          <a:p>
            <a:pPr algn="ctr"/>
            <a:endParaRPr lang="es-AR" sz="3200" b="1" i="1" dirty="0">
              <a:effectLst>
                <a:outerShdw blurRad="38100" dist="38100" dir="2700000" algn="tl">
                  <a:srgbClr val="000000">
                    <a:alpha val="43137"/>
                  </a:srgbClr>
                </a:outerShdw>
              </a:effectLst>
              <a:latin typeface="Franklin Gothic Book" panose="020B05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graphicFrame>
        <p:nvGraphicFramePr>
          <p:cNvPr id="2" name="Object 7">
            <a:extLst>
              <a:ext uri="{FF2B5EF4-FFF2-40B4-BE49-F238E27FC236}">
                <a16:creationId xmlns:a16="http://schemas.microsoft.com/office/drawing/2014/main" id="{57A7ED8A-B9CA-4C38-A15F-6954702BD78B}"/>
              </a:ext>
            </a:extLst>
          </p:cNvPr>
          <p:cNvGraphicFramePr>
            <a:graphicFrameLocks noChangeAspect="1"/>
          </p:cNvGraphicFramePr>
          <p:nvPr/>
        </p:nvGraphicFramePr>
        <p:xfrm>
          <a:off x="949325" y="3895725"/>
          <a:ext cx="7280275" cy="1870075"/>
        </p:xfrm>
        <a:graphic>
          <a:graphicData uri="http://schemas.openxmlformats.org/presentationml/2006/ole">
            <mc:AlternateContent xmlns:mc="http://schemas.openxmlformats.org/markup-compatibility/2006">
              <mc:Choice xmlns:v="urn:schemas-microsoft-com:vml" Requires="v">
                <p:oleObj name="Ecuación" r:id="rId3" imgW="4203360" imgH="1079280" progId="Equation.3">
                  <p:embed/>
                </p:oleObj>
              </mc:Choice>
              <mc:Fallback>
                <p:oleObj name="Ecuación" r:id="rId3" imgW="4203360" imgH="1079280" progId="Equation.3">
                  <p:embed/>
                  <p:pic>
                    <p:nvPicPr>
                      <p:cNvPr id="35847" name="Object 7">
                        <a:extLst>
                          <a:ext uri="{FF2B5EF4-FFF2-40B4-BE49-F238E27FC236}">
                            <a16:creationId xmlns:a16="http://schemas.microsoft.com/office/drawing/2014/main" id="{DF1DD403-FC9C-4ECE-BA58-2699705F3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25" y="3895725"/>
                        <a:ext cx="7280275" cy="187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8">
            <a:extLst>
              <a:ext uri="{FF2B5EF4-FFF2-40B4-BE49-F238E27FC236}">
                <a16:creationId xmlns:a16="http://schemas.microsoft.com/office/drawing/2014/main" id="{4A8EEE76-B1EE-4C34-83E0-034D789A1B2B}"/>
              </a:ext>
            </a:extLst>
          </p:cNvPr>
          <p:cNvGraphicFramePr>
            <a:graphicFrameLocks noChangeAspect="1"/>
          </p:cNvGraphicFramePr>
          <p:nvPr/>
        </p:nvGraphicFramePr>
        <p:xfrm>
          <a:off x="914400" y="1158875"/>
          <a:ext cx="6810375" cy="2270125"/>
        </p:xfrm>
        <a:graphic>
          <a:graphicData uri="http://schemas.openxmlformats.org/presentationml/2006/ole">
            <mc:AlternateContent xmlns:mc="http://schemas.openxmlformats.org/markup-compatibility/2006">
              <mc:Choice xmlns:v="urn:schemas-microsoft-com:vml" Requires="v">
                <p:oleObj name="Ecuación" r:id="rId5" imgW="4914900" imgH="1663700" progId="Equation.3">
                  <p:embed/>
                </p:oleObj>
              </mc:Choice>
              <mc:Fallback>
                <p:oleObj name="Ecuación" r:id="rId5" imgW="4914900" imgH="1663700" progId="Equation.3">
                  <p:embed/>
                  <p:pic>
                    <p:nvPicPr>
                      <p:cNvPr id="35848" name="Object 8">
                        <a:extLst>
                          <a:ext uri="{FF2B5EF4-FFF2-40B4-BE49-F238E27FC236}">
                            <a16:creationId xmlns:a16="http://schemas.microsoft.com/office/drawing/2014/main" id="{D87B6981-F1BD-4E78-A67C-25E740E58F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158875"/>
                        <a:ext cx="6810375" cy="227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a:extLst>
              <a:ext uri="{FF2B5EF4-FFF2-40B4-BE49-F238E27FC236}">
                <a16:creationId xmlns:a16="http://schemas.microsoft.com/office/drawing/2014/main" id="{DD1907C2-F798-4EEE-94CE-D9F4D7A60F3D}"/>
              </a:ext>
            </a:extLst>
          </p:cNvPr>
          <p:cNvGraphicFramePr>
            <a:graphicFrameLocks noChangeAspect="1"/>
          </p:cNvGraphicFramePr>
          <p:nvPr/>
        </p:nvGraphicFramePr>
        <p:xfrm>
          <a:off x="7086600" y="238125"/>
          <a:ext cx="1981200" cy="661988"/>
        </p:xfrm>
        <a:graphic>
          <a:graphicData uri="http://schemas.openxmlformats.org/presentationml/2006/ole">
            <mc:AlternateContent xmlns:mc="http://schemas.openxmlformats.org/markup-compatibility/2006">
              <mc:Choice xmlns:v="urn:schemas-microsoft-com:vml" Requires="v">
                <p:oleObj name="Ecuación" r:id="rId7" imgW="1574800" imgH="673100" progId="Equation.3">
                  <p:embed/>
                </p:oleObj>
              </mc:Choice>
              <mc:Fallback>
                <p:oleObj name="Ecuación" r:id="rId7" imgW="1574800" imgH="673100" progId="Equation.3">
                  <p:embed/>
                  <p:pic>
                    <p:nvPicPr>
                      <p:cNvPr id="3077" name="Object 9">
                        <a:extLst>
                          <a:ext uri="{FF2B5EF4-FFF2-40B4-BE49-F238E27FC236}">
                            <a16:creationId xmlns:a16="http://schemas.microsoft.com/office/drawing/2014/main" id="{834BC64C-AB89-43D0-87F3-F444322F2B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238125"/>
                        <a:ext cx="1981200" cy="6619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Tabla 4">
            <a:extLst>
              <a:ext uri="{FF2B5EF4-FFF2-40B4-BE49-F238E27FC236}">
                <a16:creationId xmlns:a16="http://schemas.microsoft.com/office/drawing/2014/main" id="{DF0B1BD5-6395-4C41-900F-8A9A0BFBC105}"/>
              </a:ext>
            </a:extLst>
          </p:cNvPr>
          <p:cNvGraphicFramePr>
            <a:graphicFrameLocks noGrp="1"/>
          </p:cNvGraphicFramePr>
          <p:nvPr/>
        </p:nvGraphicFramePr>
        <p:xfrm>
          <a:off x="7467600" y="76200"/>
          <a:ext cx="825500" cy="819150"/>
        </p:xfrm>
        <a:graphic>
          <a:graphicData uri="http://schemas.openxmlformats.org/drawingml/2006/table">
            <a:tbl>
              <a:tblPr/>
              <a:tblGrid>
                <a:gridCol w="4318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tblGrid>
              <a:tr h="247650">
                <a:tc>
                  <a:txBody>
                    <a:bodyPr/>
                    <a:lstStyle/>
                    <a:p>
                      <a:pPr algn="ctr" fontAlgn="ctr"/>
                      <a:r>
                        <a:rPr lang="es-AR" sz="1100" b="1" i="1" u="none" strike="noStrike" dirty="0">
                          <a:solidFill>
                            <a:srgbClr val="000000"/>
                          </a:solidFill>
                          <a:effectLst/>
                          <a:latin typeface="Times New Roman" panose="02020603050405020304" pitchFamily="18"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AR" sz="1100" b="1" i="1" u="none" strike="noStrike">
                          <a:solidFill>
                            <a:srgbClr val="000000"/>
                          </a:solidFill>
                          <a:effectLst/>
                          <a:latin typeface="Times New Roman" panose="02020603050405020304" pitchFamily="18" charset="0"/>
                        </a:rPr>
                        <a:t>f(x)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s-AR" sz="1100" b="0" i="1"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dirty="0">
                          <a:solidFill>
                            <a:srgbClr val="000000"/>
                          </a:solidFill>
                          <a:effectLst/>
                          <a:latin typeface="Times New Roman" panose="02020603050405020304" pitchFamily="18"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741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G e n e r a c i ó n   d e  P o l i n o m i o s  I n t e r p o l a n t e s</a:t>
            </a:r>
          </a:p>
        </p:txBody>
      </p:sp>
      <p:graphicFrame>
        <p:nvGraphicFramePr>
          <p:cNvPr id="5" name="Tabla 4"/>
          <p:cNvGraphicFramePr>
            <a:graphicFrameLocks noGrp="1"/>
          </p:cNvGraphicFramePr>
          <p:nvPr>
            <p:extLst>
              <p:ext uri="{D42A27DB-BD31-4B8C-83A1-F6EECF244321}">
                <p14:modId xmlns:p14="http://schemas.microsoft.com/office/powerpoint/2010/main" val="3741189339"/>
              </p:ext>
            </p:extLst>
          </p:nvPr>
        </p:nvGraphicFramePr>
        <p:xfrm>
          <a:off x="2699792" y="980728"/>
          <a:ext cx="3048000" cy="640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dirty="0"/>
                        <a:t>P O L I N O M I O S </a:t>
                      </a:r>
                      <a:r>
                        <a:rPr lang="es-AR" baseline="0" dirty="0"/>
                        <a:t> DE NEWTON</a:t>
                      </a:r>
                      <a:endParaRPr lang="es-AR" dirty="0"/>
                    </a:p>
                  </a:txBody>
                  <a:tcPr/>
                </a:tc>
                <a:extLst>
                  <a:ext uri="{0D108BD9-81ED-4DB2-BD59-A6C34878D82A}">
                    <a16:rowId xmlns:a16="http://schemas.microsoft.com/office/drawing/2014/main" val="4207542446"/>
                  </a:ext>
                </a:extLst>
              </a:tr>
            </a:tbl>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813156271"/>
              </p:ext>
            </p:extLst>
          </p:nvPr>
        </p:nvGraphicFramePr>
        <p:xfrm>
          <a:off x="35496" y="2132856"/>
          <a:ext cx="9047376" cy="297180"/>
        </p:xfrm>
        <a:graphic>
          <a:graphicData uri="http://schemas.openxmlformats.org/presentationml/2006/ole">
            <mc:AlternateContent xmlns:mc="http://schemas.openxmlformats.org/markup-compatibility/2006">
              <mc:Choice xmlns:v="urn:schemas-microsoft-com:vml" Requires="v">
                <p:oleObj name="Ecuación" r:id="rId3" imgW="6959520" imgH="228600" progId="Equation.3">
                  <p:embed/>
                </p:oleObj>
              </mc:Choice>
              <mc:Fallback>
                <p:oleObj name="Ecuación" r:id="rId3" imgW="6959520" imgH="228600" progId="Equation.3">
                  <p:embed/>
                  <p:pic>
                    <p:nvPicPr>
                      <p:cNvPr id="0" name=""/>
                      <p:cNvPicPr/>
                      <p:nvPr/>
                    </p:nvPicPr>
                    <p:blipFill>
                      <a:blip r:embed="rId4"/>
                      <a:stretch>
                        <a:fillRect/>
                      </a:stretch>
                    </p:blipFill>
                    <p:spPr>
                      <a:xfrm>
                        <a:off x="35496" y="2132856"/>
                        <a:ext cx="9047376" cy="297180"/>
                      </a:xfrm>
                      <a:prstGeom prst="rect">
                        <a:avLst/>
                      </a:prstGeom>
                      <a:solidFill>
                        <a:schemeClr val="bg1"/>
                      </a:solidFill>
                    </p:spPr>
                  </p:pic>
                </p:oleObj>
              </mc:Fallback>
            </mc:AlternateContent>
          </a:graphicData>
        </a:graphic>
      </p:graphicFrame>
      <p:graphicFrame>
        <p:nvGraphicFramePr>
          <p:cNvPr id="3" name="2 Objeto"/>
          <p:cNvGraphicFramePr>
            <a:graphicFrameLocks noChangeAspect="1"/>
          </p:cNvGraphicFramePr>
          <p:nvPr>
            <p:extLst>
              <p:ext uri="{D42A27DB-BD31-4B8C-83A1-F6EECF244321}">
                <p14:modId xmlns:p14="http://schemas.microsoft.com/office/powerpoint/2010/main" val="338879878"/>
              </p:ext>
            </p:extLst>
          </p:nvPr>
        </p:nvGraphicFramePr>
        <p:xfrm>
          <a:off x="2346325" y="3517900"/>
          <a:ext cx="3676650" cy="387350"/>
        </p:xfrm>
        <a:graphic>
          <a:graphicData uri="http://schemas.openxmlformats.org/presentationml/2006/ole">
            <mc:AlternateContent xmlns:mc="http://schemas.openxmlformats.org/markup-compatibility/2006">
              <mc:Choice xmlns:v="urn:schemas-microsoft-com:vml" Requires="v">
                <p:oleObj name="Ecuación" r:id="rId5" imgW="2171520" imgH="228600" progId="Equation.3">
                  <p:embed/>
                </p:oleObj>
              </mc:Choice>
              <mc:Fallback>
                <p:oleObj name="Ecuación" r:id="rId5" imgW="2171520" imgH="228600" progId="Equation.3">
                  <p:embed/>
                  <p:pic>
                    <p:nvPicPr>
                      <p:cNvPr id="0" name=""/>
                      <p:cNvPicPr>
                        <a:picLocks noChangeAspect="1" noChangeArrowheads="1"/>
                      </p:cNvPicPr>
                      <p:nvPr/>
                    </p:nvPicPr>
                    <p:blipFill>
                      <a:blip r:embed="rId6"/>
                      <a:srcRect/>
                      <a:stretch>
                        <a:fillRect/>
                      </a:stretch>
                    </p:blipFill>
                    <p:spPr bwMode="auto">
                      <a:xfrm>
                        <a:off x="2346325" y="3517900"/>
                        <a:ext cx="367665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6 CuadroTexto"/>
          <p:cNvSpPr txBox="1"/>
          <p:nvPr/>
        </p:nvSpPr>
        <p:spPr>
          <a:xfrm>
            <a:off x="3779912" y="2780928"/>
            <a:ext cx="846348" cy="369332"/>
          </a:xfrm>
          <a:prstGeom prst="rect">
            <a:avLst/>
          </a:prstGeom>
          <a:noFill/>
        </p:spPr>
        <p:txBody>
          <a:bodyPr wrap="square" rtlCol="0">
            <a:spAutoFit/>
          </a:bodyPr>
          <a:lstStyle/>
          <a:p>
            <a:r>
              <a:rPr lang="es-ES" dirty="0"/>
              <a:t>Con:</a:t>
            </a:r>
          </a:p>
        </p:txBody>
      </p:sp>
      <p:graphicFrame>
        <p:nvGraphicFramePr>
          <p:cNvPr id="8" name="7 Objeto"/>
          <p:cNvGraphicFramePr>
            <a:graphicFrameLocks noChangeAspect="1"/>
          </p:cNvGraphicFramePr>
          <p:nvPr>
            <p:extLst>
              <p:ext uri="{D42A27DB-BD31-4B8C-83A1-F6EECF244321}">
                <p14:modId xmlns:p14="http://schemas.microsoft.com/office/powerpoint/2010/main" val="3242981766"/>
              </p:ext>
            </p:extLst>
          </p:nvPr>
        </p:nvGraphicFramePr>
        <p:xfrm>
          <a:off x="2245122" y="6137994"/>
          <a:ext cx="5783262" cy="387350"/>
        </p:xfrm>
        <a:graphic>
          <a:graphicData uri="http://schemas.openxmlformats.org/presentationml/2006/ole">
            <mc:AlternateContent xmlns:mc="http://schemas.openxmlformats.org/markup-compatibility/2006">
              <mc:Choice xmlns:v="urn:schemas-microsoft-com:vml" Requires="v">
                <p:oleObj name="Ecuación" r:id="rId7" imgW="3416040" imgH="228600" progId="Equation.3">
                  <p:embed/>
                </p:oleObj>
              </mc:Choice>
              <mc:Fallback>
                <p:oleObj name="Ecuación" r:id="rId7" imgW="3416040" imgH="228600" progId="Equation.3">
                  <p:embed/>
                  <p:pic>
                    <p:nvPicPr>
                      <p:cNvPr id="0" name=""/>
                      <p:cNvPicPr>
                        <a:picLocks noChangeAspect="1" noChangeArrowheads="1"/>
                      </p:cNvPicPr>
                      <p:nvPr/>
                    </p:nvPicPr>
                    <p:blipFill>
                      <a:blip r:embed="rId8"/>
                      <a:srcRect/>
                      <a:stretch>
                        <a:fillRect/>
                      </a:stretch>
                    </p:blipFill>
                    <p:spPr bwMode="auto">
                      <a:xfrm>
                        <a:off x="2245122" y="6137994"/>
                        <a:ext cx="5783262"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8 CuadroTexto"/>
          <p:cNvSpPr txBox="1"/>
          <p:nvPr/>
        </p:nvSpPr>
        <p:spPr>
          <a:xfrm>
            <a:off x="2987824" y="5723964"/>
            <a:ext cx="3744416" cy="369332"/>
          </a:xfrm>
          <a:prstGeom prst="rect">
            <a:avLst/>
          </a:prstGeom>
          <a:noFill/>
        </p:spPr>
        <p:txBody>
          <a:bodyPr wrap="square" rtlCol="0">
            <a:spAutoFit/>
          </a:bodyPr>
          <a:lstStyle/>
          <a:p>
            <a:r>
              <a:rPr lang="es-ES" dirty="0"/>
              <a:t>El error puede calcularse con :</a:t>
            </a:r>
          </a:p>
        </p:txBody>
      </p:sp>
      <p:graphicFrame>
        <p:nvGraphicFramePr>
          <p:cNvPr id="10" name="9 Diagrama"/>
          <p:cNvGraphicFramePr/>
          <p:nvPr>
            <p:extLst>
              <p:ext uri="{D42A27DB-BD31-4B8C-83A1-F6EECF244321}">
                <p14:modId xmlns:p14="http://schemas.microsoft.com/office/powerpoint/2010/main" val="1091343789"/>
              </p:ext>
            </p:extLst>
          </p:nvPr>
        </p:nvGraphicFramePr>
        <p:xfrm>
          <a:off x="3948608" y="2564904"/>
          <a:ext cx="5159896" cy="34563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7419" name="Picture 11" descr="C:\Users\dicivil\AppData\Local\Microsoft\Windows\INetCache\IE\3SS48M7G\arrow-308642_960_720[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V="1">
            <a:off x="850020" y="3501008"/>
            <a:ext cx="1763688" cy="1322766"/>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0" y="4811942"/>
            <a:ext cx="3635896" cy="646331"/>
          </a:xfrm>
          <a:prstGeom prst="rect">
            <a:avLst/>
          </a:prstGeom>
          <a:noFill/>
        </p:spPr>
        <p:txBody>
          <a:bodyPr wrap="square" rtlCol="0">
            <a:spAutoFit/>
          </a:bodyPr>
          <a:lstStyle/>
          <a:p>
            <a:r>
              <a:rPr lang="es-ES" dirty="0">
                <a:solidFill>
                  <a:schemeClr val="tx2"/>
                </a:solidFill>
                <a:latin typeface="Lucida Handwriting" pitchFamily="66" charset="0"/>
              </a:rPr>
              <a:t>Se calcula con </a:t>
            </a:r>
            <a:r>
              <a:rPr lang="es-ES" b="1" dirty="0">
                <a:solidFill>
                  <a:schemeClr val="tx2"/>
                </a:solidFill>
                <a:latin typeface="Lucida Handwriting" pitchFamily="66" charset="0"/>
              </a:rPr>
              <a:t>Tabla de Diferencias Divididas</a:t>
            </a:r>
          </a:p>
        </p:txBody>
      </p:sp>
    </p:spTree>
    <p:extLst>
      <p:ext uri="{BB962C8B-B14F-4D97-AF65-F5344CB8AC3E}">
        <p14:creationId xmlns:p14="http://schemas.microsoft.com/office/powerpoint/2010/main" val="398234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1.38889E-6 2.59259E-6 L -0.25886 0.00463 " pathEditMode="relative" rAng="0" ptsTypes="AA">
                                      <p:cBhvr>
                                        <p:cTn id="26" dur="2000" fill="hold"/>
                                        <p:tgtEl>
                                          <p:spTgt spid="7"/>
                                        </p:tgtEl>
                                        <p:attrNameLst>
                                          <p:attrName>ppt_x</p:attrName>
                                          <p:attrName>ppt_y</p:attrName>
                                        </p:attrNameLst>
                                      </p:cBhvr>
                                      <p:rCtr x="-12951" y="231"/>
                                    </p:animMotion>
                                  </p:childTnLst>
                                </p:cTn>
                              </p:par>
                              <p:par>
                                <p:cTn id="27" presetID="42" presetClass="path" presetSubtype="0" accel="50000" decel="50000" fill="hold" nodeType="withEffect">
                                  <p:stCondLst>
                                    <p:cond delay="0"/>
                                  </p:stCondLst>
                                  <p:childTnLst>
                                    <p:animMotion origin="layout" path="M 1.11111E-6 -3.7037E-6 L -0.24896 0.01135 " pathEditMode="relative" rAng="0" ptsTypes="AA">
                                      <p:cBhvr>
                                        <p:cTn id="28" dur="2000" fill="hold"/>
                                        <p:tgtEl>
                                          <p:spTgt spid="3"/>
                                        </p:tgtEl>
                                        <p:attrNameLst>
                                          <p:attrName>ppt_x</p:attrName>
                                          <p:attrName>ppt_y</p:attrName>
                                        </p:attrNameLst>
                                      </p:cBhvr>
                                      <p:rCtr x="-12448" y="556"/>
                                    </p:animMotion>
                                  </p:childTnLst>
                                </p:cTn>
                              </p:par>
                              <p:par>
                                <p:cTn id="29" presetID="42" presetClass="path" presetSubtype="0" accel="50000" decel="50000" fill="hold" grpId="0" nodeType="withEffect">
                                  <p:stCondLst>
                                    <p:cond delay="0"/>
                                  </p:stCondLst>
                                  <p:childTnLst>
                                    <p:animMotion origin="layout" path="M -3.61111E-6 -4.07407E-6 L -0.23611 0.00463 " pathEditMode="relative" rAng="0" ptsTypes="AA">
                                      <p:cBhvr>
                                        <p:cTn id="30" dur="2000" fill="hold"/>
                                        <p:tgtEl>
                                          <p:spTgt spid="9"/>
                                        </p:tgtEl>
                                        <p:attrNameLst>
                                          <p:attrName>ppt_x</p:attrName>
                                          <p:attrName>ppt_y</p:attrName>
                                        </p:attrNameLst>
                                      </p:cBhvr>
                                      <p:rCtr x="-11806" y="231"/>
                                    </p:animMotion>
                                  </p:childTnLst>
                                </p:cTn>
                              </p:par>
                              <p:par>
                                <p:cTn id="31" presetID="42" presetClass="path" presetSubtype="0" accel="50000" decel="50000" fill="hold" nodeType="withEffect">
                                  <p:stCondLst>
                                    <p:cond delay="0"/>
                                  </p:stCondLst>
                                  <p:childTnLst>
                                    <p:animMotion origin="layout" path="M -2.22222E-6 3.7037E-7 L -0.22743 0.00602 " pathEditMode="relative" rAng="0" ptsTypes="AA">
                                      <p:cBhvr>
                                        <p:cTn id="32" dur="2000" fill="hold"/>
                                        <p:tgtEl>
                                          <p:spTgt spid="8"/>
                                        </p:tgtEl>
                                        <p:attrNameLst>
                                          <p:attrName>ppt_x</p:attrName>
                                          <p:attrName>ppt_y</p:attrName>
                                        </p:attrNameLst>
                                      </p:cBhvr>
                                      <p:rCtr x="-11372" y="301"/>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Graphic spid="10" grpId="0">
        <p:bldAsOne/>
      </p:bldGraphic>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0000"/>
            <a:lum/>
          </a:blip>
          <a:srcRect/>
          <a:stretch>
            <a:fillRect l="-1000" r="-1000"/>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723E14-0083-4958-ABFA-F450D482E860}"/>
              </a:ext>
            </a:extLst>
          </p:cNvPr>
          <p:cNvPicPr>
            <a:picLocks noChangeAspect="1"/>
          </p:cNvPicPr>
          <p:nvPr/>
        </p:nvPicPr>
        <p:blipFill rotWithShape="1">
          <a:blip r:embed="rId3"/>
          <a:srcRect l="31100" t="31791" r="3538" b="13583"/>
          <a:stretch/>
        </p:blipFill>
        <p:spPr>
          <a:xfrm>
            <a:off x="205361" y="1340768"/>
            <a:ext cx="8581874" cy="4032448"/>
          </a:xfrm>
          <a:prstGeom prst="rect">
            <a:avLst/>
          </a:prstGeom>
        </p:spPr>
      </p:pic>
      <p:sp>
        <p:nvSpPr>
          <p:cNvPr id="5" name="CuadroTexto 4">
            <a:extLst>
              <a:ext uri="{FF2B5EF4-FFF2-40B4-BE49-F238E27FC236}">
                <a16:creationId xmlns:a16="http://schemas.microsoft.com/office/drawing/2014/main" id="{54C74F85-4865-4706-B4A0-DB9EAE234CAF}"/>
              </a:ext>
            </a:extLst>
          </p:cNvPr>
          <p:cNvSpPr txBox="1"/>
          <p:nvPr/>
        </p:nvSpPr>
        <p:spPr>
          <a:xfrm>
            <a:off x="-36512" y="260648"/>
            <a:ext cx="9217024" cy="523220"/>
          </a:xfrm>
          <a:prstGeom prst="rect">
            <a:avLst/>
          </a:prstGeom>
          <a:noFill/>
        </p:spPr>
        <p:txBody>
          <a:bodyPr wrap="square" rtlCol="0">
            <a:spAutoFit/>
          </a:bodyPr>
          <a:lstStyle/>
          <a:p>
            <a:r>
              <a:rPr lang="es-AR" sz="2800" dirty="0">
                <a:latin typeface="Impact" panose="020B0806030902050204" pitchFamily="34" charset="0"/>
              </a:rPr>
              <a:t>E j e m p l o    P o l i n o m i o s  I n t e r p o l a n t e s   d e  N e w t o n</a:t>
            </a:r>
          </a:p>
        </p:txBody>
      </p:sp>
    </p:spTree>
    <p:extLst>
      <p:ext uri="{BB962C8B-B14F-4D97-AF65-F5344CB8AC3E}">
        <p14:creationId xmlns:p14="http://schemas.microsoft.com/office/powerpoint/2010/main" val="219661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9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S e r p e n t e o  e n  P o l i n o m i o s   d e  a l t o   g r a d o</a:t>
            </a:r>
          </a:p>
        </p:txBody>
      </p:sp>
      <p:sp>
        <p:nvSpPr>
          <p:cNvPr id="7" name="CuadroTexto 6"/>
          <p:cNvSpPr txBox="1"/>
          <p:nvPr/>
        </p:nvSpPr>
        <p:spPr>
          <a:xfrm>
            <a:off x="107504" y="836712"/>
            <a:ext cx="3456384" cy="923330"/>
          </a:xfrm>
          <a:prstGeom prst="rect">
            <a:avLst/>
          </a:prstGeom>
          <a:noFill/>
        </p:spPr>
        <p:txBody>
          <a:bodyPr wrap="square" rtlCol="0">
            <a:spAutoFit/>
          </a:bodyPr>
          <a:lstStyle/>
          <a:p>
            <a:r>
              <a:rPr lang="es-AR" dirty="0">
                <a:latin typeface="Franklin Gothic Book" panose="020B0503020102020204" pitchFamily="34" charset="0"/>
              </a:rPr>
              <a:t>Si se considera un conjunto de n+1 puntos (datos) compuesta por el conjunto de pares : </a:t>
            </a:r>
          </a:p>
        </p:txBody>
      </p:sp>
      <p:graphicFrame>
        <p:nvGraphicFramePr>
          <p:cNvPr id="8" name="Tabla 7"/>
          <p:cNvGraphicFramePr>
            <a:graphicFrameLocks noGrp="1"/>
          </p:cNvGraphicFramePr>
          <p:nvPr>
            <p:extLst>
              <p:ext uri="{D42A27DB-BD31-4B8C-83A1-F6EECF244321}">
                <p14:modId xmlns:p14="http://schemas.microsoft.com/office/powerpoint/2010/main" val="179092379"/>
              </p:ext>
            </p:extLst>
          </p:nvPr>
        </p:nvGraphicFramePr>
        <p:xfrm>
          <a:off x="231812" y="1700807"/>
          <a:ext cx="2438400" cy="25603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p>
                  </a:txBody>
                  <a:tcPr/>
                </a:tc>
                <a:extLst>
                  <a:ext uri="{0D108BD9-81ED-4DB2-BD59-A6C34878D82A}">
                    <a16:rowId xmlns:a16="http://schemas.microsoft.com/office/drawing/2014/main" val="3860370045"/>
                  </a:ext>
                </a:extLst>
              </a:tr>
              <a:tr h="330687">
                <a:tc>
                  <a:txBody>
                    <a:bodyPr/>
                    <a:lstStyle/>
                    <a:p>
                      <a:pPr algn="ctr"/>
                      <a:r>
                        <a:rPr lang="es-AR" dirty="0"/>
                        <a:t>0</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2</a:t>
                      </a:r>
                    </a:p>
                  </a:txBody>
                  <a:tcPr/>
                </a:tc>
                <a:extLst>
                  <a:ext uri="{0D108BD9-81ED-4DB2-BD59-A6C34878D82A}">
                    <a16:rowId xmlns:a16="http://schemas.microsoft.com/office/drawing/2014/main" val="3023974141"/>
                  </a:ext>
                </a:extLst>
              </a:tr>
              <a:tr h="330687">
                <a:tc>
                  <a:txBody>
                    <a:bodyPr/>
                    <a:lstStyle/>
                    <a:p>
                      <a:pPr algn="ctr"/>
                      <a:r>
                        <a:rPr lang="es-AR" dirty="0"/>
                        <a:t>2</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1</a:t>
                      </a:r>
                    </a:p>
                  </a:txBody>
                  <a:tcPr/>
                </a:tc>
                <a:extLst>
                  <a:ext uri="{0D108BD9-81ED-4DB2-BD59-A6C34878D82A}">
                    <a16:rowId xmlns:a16="http://schemas.microsoft.com/office/drawing/2014/main" val="1730833510"/>
                  </a:ext>
                </a:extLst>
              </a:tr>
              <a:tr h="330687">
                <a:tc>
                  <a:txBody>
                    <a:bodyPr/>
                    <a:lstStyle/>
                    <a:p>
                      <a:pPr algn="ctr"/>
                      <a:r>
                        <a:rPr lang="es-AR" dirty="0"/>
                        <a:t>5</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7</a:t>
                      </a:r>
                    </a:p>
                  </a:txBody>
                  <a:tcPr/>
                </a:tc>
                <a:extLst>
                  <a:ext uri="{0D108BD9-81ED-4DB2-BD59-A6C34878D82A}">
                    <a16:rowId xmlns:a16="http://schemas.microsoft.com/office/drawing/2014/main" val="1049406554"/>
                  </a:ext>
                </a:extLst>
              </a:tr>
              <a:tr h="330687">
                <a:tc>
                  <a:txBody>
                    <a:bodyPr/>
                    <a:lstStyle/>
                    <a:p>
                      <a:pPr algn="ctr"/>
                      <a:r>
                        <a:rPr lang="es-AR" dirty="0"/>
                        <a:t>8</a:t>
                      </a:r>
                    </a:p>
                  </a:txBody>
                  <a:tcPr/>
                </a:tc>
                <a:tc>
                  <a:txBody>
                    <a:bodyPr/>
                    <a:lstStyle/>
                    <a:p>
                      <a:pPr algn="ctr"/>
                      <a:r>
                        <a:rPr lang="es-AR" dirty="0"/>
                        <a:t>6</a:t>
                      </a:r>
                    </a:p>
                  </a:txBody>
                  <a:tcPr/>
                </a:tc>
                <a:extLst>
                  <a:ext uri="{0D108BD9-81ED-4DB2-BD59-A6C34878D82A}">
                    <a16:rowId xmlns:a16="http://schemas.microsoft.com/office/drawing/2014/main" val="1359772349"/>
                  </a:ext>
                </a:extLst>
              </a:tr>
              <a:tr h="330687">
                <a:tc>
                  <a:txBody>
                    <a:bodyPr/>
                    <a:lstStyle/>
                    <a:p>
                      <a:pPr algn="ctr"/>
                      <a:r>
                        <a:rPr lang="es-AR" dirty="0"/>
                        <a:t>9</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3</a:t>
                      </a:r>
                    </a:p>
                  </a:txBody>
                  <a:tcPr/>
                </a:tc>
                <a:extLst>
                  <a:ext uri="{0D108BD9-81ED-4DB2-BD59-A6C34878D82A}">
                    <a16:rowId xmlns:a16="http://schemas.microsoft.com/office/drawing/2014/main" val="1700634301"/>
                  </a:ext>
                </a:extLst>
              </a:tr>
              <a:tr h="3306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kern="1200" dirty="0">
                          <a:solidFill>
                            <a:schemeClr val="dk1"/>
                          </a:solidFill>
                          <a:latin typeface="+mn-lt"/>
                          <a:ea typeface="+mn-ea"/>
                          <a:cs typeface="+mn-cs"/>
                        </a:rPr>
                        <a:t>14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7</a:t>
                      </a:r>
                    </a:p>
                  </a:txBody>
                  <a:tcPr/>
                </a:tc>
                <a:extLst>
                  <a:ext uri="{0D108BD9-81ED-4DB2-BD59-A6C34878D82A}">
                    <a16:rowId xmlns:a16="http://schemas.microsoft.com/office/drawing/2014/main" val="3641035648"/>
                  </a:ext>
                </a:extLst>
              </a:tr>
            </a:tbl>
          </a:graphicData>
        </a:graphic>
      </p:graphicFrame>
      <p:graphicFrame>
        <p:nvGraphicFramePr>
          <p:cNvPr id="11" name="Gráfico 10"/>
          <p:cNvGraphicFramePr>
            <a:graphicFrameLocks noChangeAspect="1"/>
          </p:cNvGraphicFramePr>
          <p:nvPr>
            <p:extLst>
              <p:ext uri="{D42A27DB-BD31-4B8C-83A1-F6EECF244321}">
                <p14:modId xmlns:p14="http://schemas.microsoft.com/office/powerpoint/2010/main" val="2555497354"/>
              </p:ext>
            </p:extLst>
          </p:nvPr>
        </p:nvGraphicFramePr>
        <p:xfrm>
          <a:off x="2943913" y="1700807"/>
          <a:ext cx="6172200" cy="370332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ángulo 2"/>
          <p:cNvSpPr/>
          <p:nvPr/>
        </p:nvSpPr>
        <p:spPr>
          <a:xfrm>
            <a:off x="231812" y="2060848"/>
            <a:ext cx="2438400" cy="7920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p:cNvSpPr/>
          <p:nvPr/>
        </p:nvSpPr>
        <p:spPr>
          <a:xfrm>
            <a:off x="231812" y="2060848"/>
            <a:ext cx="2438400" cy="108012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3" name="Gráfico 12"/>
          <p:cNvGraphicFramePr>
            <a:graphicFrameLocks noChangeAspect="1"/>
          </p:cNvGraphicFramePr>
          <p:nvPr>
            <p:extLst>
              <p:ext uri="{D42A27DB-BD31-4B8C-83A1-F6EECF244321}">
                <p14:modId xmlns:p14="http://schemas.microsoft.com/office/powerpoint/2010/main" val="2972267658"/>
              </p:ext>
            </p:extLst>
          </p:nvPr>
        </p:nvGraphicFramePr>
        <p:xfrm>
          <a:off x="2943913" y="1700807"/>
          <a:ext cx="6109245" cy="3665547"/>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ángulo 13"/>
          <p:cNvSpPr/>
          <p:nvPr/>
        </p:nvSpPr>
        <p:spPr>
          <a:xfrm>
            <a:off x="231812" y="2060848"/>
            <a:ext cx="2438400" cy="147273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5" name="Gráfico 14"/>
          <p:cNvGraphicFramePr>
            <a:graphicFrameLocks noChangeAspect="1"/>
          </p:cNvGraphicFramePr>
          <p:nvPr>
            <p:extLst>
              <p:ext uri="{D42A27DB-BD31-4B8C-83A1-F6EECF244321}">
                <p14:modId xmlns:p14="http://schemas.microsoft.com/office/powerpoint/2010/main" val="2426330327"/>
              </p:ext>
            </p:extLst>
          </p:nvPr>
        </p:nvGraphicFramePr>
        <p:xfrm>
          <a:off x="2948477" y="1719693"/>
          <a:ext cx="6109243" cy="3665547"/>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ángulo 15"/>
          <p:cNvSpPr/>
          <p:nvPr/>
        </p:nvSpPr>
        <p:spPr>
          <a:xfrm>
            <a:off x="231812" y="2060848"/>
            <a:ext cx="2438400" cy="1872208"/>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7" name="Gráfico 16"/>
          <p:cNvGraphicFramePr>
            <a:graphicFrameLocks noChangeAspect="1"/>
          </p:cNvGraphicFramePr>
          <p:nvPr>
            <p:extLst>
              <p:ext uri="{D42A27DB-BD31-4B8C-83A1-F6EECF244321}">
                <p14:modId xmlns:p14="http://schemas.microsoft.com/office/powerpoint/2010/main" val="3656227955"/>
              </p:ext>
            </p:extLst>
          </p:nvPr>
        </p:nvGraphicFramePr>
        <p:xfrm>
          <a:off x="2948477" y="1710768"/>
          <a:ext cx="6109243" cy="3665547"/>
        </p:xfrm>
        <a:graphic>
          <a:graphicData uri="http://schemas.openxmlformats.org/drawingml/2006/chart">
            <c:chart xmlns:c="http://schemas.openxmlformats.org/drawingml/2006/chart" xmlns:r="http://schemas.openxmlformats.org/officeDocument/2006/relationships" r:id="rId6"/>
          </a:graphicData>
        </a:graphic>
      </p:graphicFrame>
      <p:sp>
        <p:nvSpPr>
          <p:cNvPr id="18" name="Rectángulo 17"/>
          <p:cNvSpPr/>
          <p:nvPr/>
        </p:nvSpPr>
        <p:spPr>
          <a:xfrm>
            <a:off x="231812" y="2060848"/>
            <a:ext cx="2438400" cy="220027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9" name="Gráfico 18"/>
          <p:cNvGraphicFramePr>
            <a:graphicFrameLocks noChangeAspect="1"/>
          </p:cNvGraphicFramePr>
          <p:nvPr>
            <p:extLst>
              <p:ext uri="{D42A27DB-BD31-4B8C-83A1-F6EECF244321}">
                <p14:modId xmlns:p14="http://schemas.microsoft.com/office/powerpoint/2010/main" val="350146501"/>
              </p:ext>
            </p:extLst>
          </p:nvPr>
        </p:nvGraphicFramePr>
        <p:xfrm>
          <a:off x="2933448" y="1711886"/>
          <a:ext cx="6170337" cy="3702202"/>
        </p:xfrm>
        <a:graphic>
          <a:graphicData uri="http://schemas.openxmlformats.org/drawingml/2006/chart">
            <c:chart xmlns:c="http://schemas.openxmlformats.org/drawingml/2006/chart" xmlns:r="http://schemas.openxmlformats.org/officeDocument/2006/relationships" r:id="rId7"/>
          </a:graphicData>
        </a:graphic>
      </p:graphicFrame>
      <p:sp>
        <p:nvSpPr>
          <p:cNvPr id="20" name="Elipse 19"/>
          <p:cNvSpPr/>
          <p:nvPr/>
        </p:nvSpPr>
        <p:spPr>
          <a:xfrm>
            <a:off x="6300192" y="3533580"/>
            <a:ext cx="2520280" cy="155160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7613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1" grpId="0">
        <p:bldAsOne/>
      </p:bldGraphic>
      <p:bldP spid="3" grpId="0" animBg="1"/>
      <p:bldP spid="3" grpId="1" animBg="1"/>
      <p:bldP spid="12" grpId="0" animBg="1"/>
      <p:bldP spid="12" grpId="1" animBg="1"/>
      <p:bldGraphic spid="13" grpId="0">
        <p:bldAsOne/>
      </p:bldGraphic>
      <p:bldP spid="14" grpId="0" animBg="1"/>
      <p:bldP spid="14" grpId="1" animBg="1"/>
      <p:bldGraphic spid="15" grpId="0">
        <p:bldAsOne/>
      </p:bldGraphic>
      <p:bldP spid="16" grpId="0" animBg="1"/>
      <p:bldP spid="16" grpId="1" animBg="1"/>
      <p:bldGraphic spid="17" grpId="0">
        <p:bldAsOne/>
      </p:bldGraphic>
      <p:bldP spid="18" grpId="0" animBg="1"/>
      <p:bldGraphic spid="19" grpId="0">
        <p:bldAsOne/>
      </p:bldGraphic>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5632311"/>
          </a:xfrm>
          <a:prstGeom prst="rect">
            <a:avLst/>
          </a:prstGeom>
          <a:noFill/>
        </p:spPr>
        <p:txBody>
          <a:bodyPr wrap="square" rtlCol="0">
            <a:spAutoFit/>
          </a:bodyPr>
          <a:lstStyle/>
          <a:p>
            <a:r>
              <a:rPr lang="es-AR" sz="2400" dirty="0">
                <a:latin typeface="Franklin Gothic Book" panose="020B0503020102020204" pitchFamily="34" charset="0"/>
              </a:rPr>
              <a:t>La idea es reducir el grado del polinomio adoptando, entre cada par de puntos, un polinomio de bajo grado. (se utilizan polinomios de grado 1, 2 </a:t>
            </a:r>
            <a:r>
              <a:rPr lang="es-AR" sz="2400" dirty="0" err="1">
                <a:latin typeface="Franklin Gothic Book" panose="020B0503020102020204" pitchFamily="34" charset="0"/>
              </a:rPr>
              <a:t>ó</a:t>
            </a:r>
            <a:r>
              <a:rPr lang="es-AR" sz="2400" dirty="0">
                <a:latin typeface="Franklin Gothic Book" panose="020B0503020102020204" pitchFamily="34" charset="0"/>
              </a:rPr>
              <a:t> 3). A esta forma se la denomina Interpolación Segmentaria o </a:t>
            </a:r>
            <a:r>
              <a:rPr lang="es-AR" sz="2400" dirty="0" err="1">
                <a:latin typeface="Franklin Gothic Book" panose="020B0503020102020204" pitchFamily="34" charset="0"/>
              </a:rPr>
              <a:t>Splines</a:t>
            </a:r>
            <a:r>
              <a:rPr lang="es-AR" sz="2400" dirty="0">
                <a:latin typeface="Franklin Gothic Book" panose="020B0503020102020204" pitchFamily="34" charset="0"/>
              </a:rPr>
              <a:t>.</a:t>
            </a:r>
          </a:p>
          <a:p>
            <a:r>
              <a:rPr lang="es-AR" sz="2400" dirty="0">
                <a:latin typeface="Franklin Gothic Book" panose="020B0503020102020204" pitchFamily="34" charset="0"/>
              </a:rPr>
              <a:t>La más utilizada es la </a:t>
            </a:r>
            <a:r>
              <a:rPr lang="es-AR" sz="2400" dirty="0" err="1">
                <a:latin typeface="Franklin Gothic Book" panose="020B0503020102020204" pitchFamily="34" charset="0"/>
              </a:rPr>
              <a:t>Spline</a:t>
            </a:r>
            <a:r>
              <a:rPr lang="es-AR" sz="2400" dirty="0">
                <a:latin typeface="Franklin Gothic Book" panose="020B0503020102020204" pitchFamily="34" charset="0"/>
              </a:rPr>
              <a:t> Cúbica:</a:t>
            </a: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p:txBody>
      </p:sp>
      <p:sp>
        <p:nvSpPr>
          <p:cNvPr id="4" name="CuadroTexto 3"/>
          <p:cNvSpPr txBox="1"/>
          <p:nvPr/>
        </p:nvSpPr>
        <p:spPr>
          <a:xfrm>
            <a:off x="251520" y="188640"/>
            <a:ext cx="8496944" cy="523220"/>
          </a:xfrm>
          <a:prstGeom prst="rect">
            <a:avLst/>
          </a:prstGeom>
          <a:noFill/>
        </p:spPr>
        <p:txBody>
          <a:bodyPr wrap="square" rtlCol="0">
            <a:spAutoFit/>
          </a:bodyPr>
          <a:lstStyle/>
          <a:p>
            <a:r>
              <a:rPr lang="es-AR" sz="2800" dirty="0">
                <a:latin typeface="Impact" panose="020B0806030902050204" pitchFamily="34" charset="0"/>
              </a:rPr>
              <a:t>S p l i n e s:  u n a   f o r m a   d e   </a:t>
            </a:r>
            <a:r>
              <a:rPr lang="es-AR" sz="2800" dirty="0" err="1">
                <a:latin typeface="Impact" panose="020B0806030902050204" pitchFamily="34" charset="0"/>
              </a:rPr>
              <a:t>e</a:t>
            </a:r>
            <a:r>
              <a:rPr lang="es-AR" sz="2800" dirty="0">
                <a:latin typeface="Impact" panose="020B0806030902050204" pitchFamily="34" charset="0"/>
              </a:rPr>
              <a:t> l i m i n a r  s e r p e n t e o</a:t>
            </a:r>
            <a:endParaRPr lang="es-AR" sz="2800" b="1" dirty="0">
              <a:latin typeface="Franklin Gothic Book" panose="020B050302010202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14535675"/>
              </p:ext>
            </p:extLst>
          </p:nvPr>
        </p:nvGraphicFramePr>
        <p:xfrm>
          <a:off x="2987824" y="2559099"/>
          <a:ext cx="5039915" cy="4110261"/>
        </p:xfrm>
        <a:graphic>
          <a:graphicData uri="http://schemas.openxmlformats.org/presentationml/2006/ole">
            <mc:AlternateContent xmlns:mc="http://schemas.openxmlformats.org/markup-compatibility/2006">
              <mc:Choice xmlns:v="urn:schemas-microsoft-com:vml" Requires="v">
                <p:oleObj name="Ecuación" r:id="rId3" imgW="2133360" imgH="1739880" progId="Equation.3">
                  <p:embed/>
                </p:oleObj>
              </mc:Choice>
              <mc:Fallback>
                <p:oleObj name="Ecuación" r:id="rId3" imgW="2133360" imgH="1739880" progId="Equation.3">
                  <p:embed/>
                  <p:pic>
                    <p:nvPicPr>
                      <p:cNvPr id="11269" name="Object 5"/>
                      <p:cNvPicPr>
                        <a:picLocks noChangeAspect="1" noChangeArrowheads="1"/>
                      </p:cNvPicPr>
                      <p:nvPr/>
                    </p:nvPicPr>
                    <p:blipFill>
                      <a:blip r:embed="rId4"/>
                      <a:srcRect/>
                      <a:stretch>
                        <a:fillRect/>
                      </a:stretch>
                    </p:blipFill>
                    <p:spPr bwMode="auto">
                      <a:xfrm>
                        <a:off x="2987824" y="2559099"/>
                        <a:ext cx="5039915" cy="4110261"/>
                      </a:xfrm>
                      <a:prstGeom prst="rect">
                        <a:avLst/>
                      </a:prstGeom>
                    </p:spPr>
                  </p:pic>
                </p:oleObj>
              </mc:Fallback>
            </mc:AlternateContent>
          </a:graphicData>
        </a:graphic>
      </p:graphicFrame>
      <p:sp>
        <p:nvSpPr>
          <p:cNvPr id="3" name="Elipse 2"/>
          <p:cNvSpPr/>
          <p:nvPr/>
        </p:nvSpPr>
        <p:spPr>
          <a:xfrm>
            <a:off x="130919" y="3933056"/>
            <a:ext cx="288032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DEBE RESOLVERSE UN SISTEMA DE ECUACIONES</a:t>
            </a:r>
          </a:p>
        </p:txBody>
      </p:sp>
    </p:spTree>
    <p:extLst>
      <p:ext uri="{BB962C8B-B14F-4D97-AF65-F5344CB8AC3E}">
        <p14:creationId xmlns:p14="http://schemas.microsoft.com/office/powerpoint/2010/main" val="39598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8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p:cNvSpPr txBox="1"/>
          <p:nvPr/>
        </p:nvSpPr>
        <p:spPr>
          <a:xfrm>
            <a:off x="1115616" y="764704"/>
            <a:ext cx="7056784" cy="5256584"/>
          </a:xfrm>
          <a:prstGeom prst="rect">
            <a:avLst/>
          </a:prstGeom>
          <a:noFill/>
        </p:spPr>
        <p:txBody>
          <a:bodyPr wrap="square" rtlCol="0">
            <a:spAutoFit/>
          </a:bodyPr>
          <a:lstStyle/>
          <a:p>
            <a:endParaRPr lang="es-AR" dirty="0"/>
          </a:p>
        </p:txBody>
      </p:sp>
      <p:sp>
        <p:nvSpPr>
          <p:cNvPr id="6" name="CuadroTexto 5"/>
          <p:cNvSpPr txBox="1"/>
          <p:nvPr/>
        </p:nvSpPr>
        <p:spPr>
          <a:xfrm>
            <a:off x="683568" y="548680"/>
            <a:ext cx="7704856" cy="5688632"/>
          </a:xfrm>
          <a:prstGeom prst="rect">
            <a:avLst/>
          </a:prstGeom>
          <a:noFill/>
        </p:spPr>
        <p:txBody>
          <a:bodyPr wrap="square" rtlCol="0">
            <a:spAutoFit/>
          </a:bodyPr>
          <a:lstStyle/>
          <a:p>
            <a:endParaRPr lang="es-AR" dirty="0"/>
          </a:p>
        </p:txBody>
      </p:sp>
      <p:sp>
        <p:nvSpPr>
          <p:cNvPr id="13" name="CuadroTexto 12"/>
          <p:cNvSpPr txBox="1"/>
          <p:nvPr/>
        </p:nvSpPr>
        <p:spPr>
          <a:xfrm>
            <a:off x="755576" y="476672"/>
            <a:ext cx="7848872" cy="5760640"/>
          </a:xfrm>
          <a:prstGeom prst="rect">
            <a:avLst/>
          </a:prstGeom>
          <a:noFill/>
        </p:spPr>
        <p:txBody>
          <a:bodyPr wrap="square" rtlCol="0">
            <a:spAutoFit/>
          </a:bodyPr>
          <a:lstStyle/>
          <a:p>
            <a:endParaRPr lang="es-AR" dirty="0"/>
          </a:p>
        </p:txBody>
      </p:sp>
      <p:pic>
        <p:nvPicPr>
          <p:cNvPr id="14" name="Imagen 13"/>
          <p:cNvPicPr>
            <a:picLocks noChangeAspect="1"/>
          </p:cNvPicPr>
          <p:nvPr/>
        </p:nvPicPr>
        <p:blipFill>
          <a:blip r:embed="rId3"/>
          <a:stretch>
            <a:fillRect/>
          </a:stretch>
        </p:blipFill>
        <p:spPr>
          <a:xfrm>
            <a:off x="914702" y="686027"/>
            <a:ext cx="7314595" cy="5485946"/>
          </a:xfrm>
          <a:prstGeom prst="rect">
            <a:avLst/>
          </a:prstGeom>
        </p:spPr>
      </p:pic>
      <p:pic>
        <p:nvPicPr>
          <p:cNvPr id="15" name="Imagen 14"/>
          <p:cNvPicPr>
            <a:picLocks noChangeAspect="1"/>
          </p:cNvPicPr>
          <p:nvPr/>
        </p:nvPicPr>
        <p:blipFill>
          <a:blip r:embed="rId4"/>
          <a:stretch>
            <a:fillRect/>
          </a:stretch>
        </p:blipFill>
        <p:spPr>
          <a:xfrm>
            <a:off x="899592" y="692696"/>
            <a:ext cx="7314595" cy="5485946"/>
          </a:xfrm>
          <a:prstGeom prst="rect">
            <a:avLst/>
          </a:prstGeom>
        </p:spPr>
      </p:pic>
      <p:sp>
        <p:nvSpPr>
          <p:cNvPr id="16" name="CuadroTexto 15"/>
          <p:cNvSpPr txBox="1"/>
          <p:nvPr/>
        </p:nvSpPr>
        <p:spPr>
          <a:xfrm>
            <a:off x="467544" y="6381328"/>
            <a:ext cx="2232248" cy="261610"/>
          </a:xfrm>
          <a:prstGeom prst="rect">
            <a:avLst/>
          </a:prstGeom>
          <a:solidFill>
            <a:schemeClr val="bg1"/>
          </a:solidFill>
        </p:spPr>
        <p:txBody>
          <a:bodyPr wrap="square" rtlCol="0">
            <a:spAutoFit/>
          </a:bodyPr>
          <a:lstStyle/>
          <a:p>
            <a:r>
              <a:rPr lang="es-AR" sz="1100" dirty="0">
                <a:solidFill>
                  <a:schemeClr val="accent1">
                    <a:lumMod val="75000"/>
                  </a:schemeClr>
                </a:solidFill>
              </a:rPr>
              <a:t>- Interpolación segmentaria lineal</a:t>
            </a:r>
          </a:p>
        </p:txBody>
      </p:sp>
      <p:pic>
        <p:nvPicPr>
          <p:cNvPr id="17" name="Imagen 16"/>
          <p:cNvPicPr>
            <a:picLocks noChangeAspect="1"/>
          </p:cNvPicPr>
          <p:nvPr/>
        </p:nvPicPr>
        <p:blipFill>
          <a:blip r:embed="rId5"/>
          <a:stretch>
            <a:fillRect/>
          </a:stretch>
        </p:blipFill>
        <p:spPr>
          <a:xfrm>
            <a:off x="899592" y="692696"/>
            <a:ext cx="7314595" cy="5485946"/>
          </a:xfrm>
          <a:prstGeom prst="rect">
            <a:avLst/>
          </a:prstGeom>
        </p:spPr>
      </p:pic>
      <p:sp>
        <p:nvSpPr>
          <p:cNvPr id="18" name="CuadroTexto 17"/>
          <p:cNvSpPr txBox="1"/>
          <p:nvPr/>
        </p:nvSpPr>
        <p:spPr>
          <a:xfrm>
            <a:off x="2987824" y="6381328"/>
            <a:ext cx="2232248" cy="261610"/>
          </a:xfrm>
          <a:prstGeom prst="rect">
            <a:avLst/>
          </a:prstGeom>
          <a:solidFill>
            <a:schemeClr val="bg1"/>
          </a:solidFill>
        </p:spPr>
        <p:txBody>
          <a:bodyPr wrap="square" rtlCol="0">
            <a:spAutoFit/>
          </a:bodyPr>
          <a:lstStyle/>
          <a:p>
            <a:r>
              <a:rPr lang="es-AR" sz="1100" dirty="0">
                <a:solidFill>
                  <a:srgbClr val="FF0000"/>
                </a:solidFill>
              </a:rPr>
              <a:t>- Polinomio </a:t>
            </a:r>
            <a:r>
              <a:rPr lang="es-AR" sz="1100" dirty="0" err="1">
                <a:solidFill>
                  <a:srgbClr val="FF0000"/>
                </a:solidFill>
              </a:rPr>
              <a:t>Interpolante</a:t>
            </a:r>
            <a:r>
              <a:rPr lang="es-AR" sz="1100" dirty="0">
                <a:solidFill>
                  <a:srgbClr val="FF0000"/>
                </a:solidFill>
              </a:rPr>
              <a:t> (grado 7)</a:t>
            </a:r>
          </a:p>
        </p:txBody>
      </p:sp>
      <p:sp>
        <p:nvSpPr>
          <p:cNvPr id="20" name="CuadroTexto 19"/>
          <p:cNvSpPr txBox="1"/>
          <p:nvPr/>
        </p:nvSpPr>
        <p:spPr>
          <a:xfrm>
            <a:off x="6203504" y="6374659"/>
            <a:ext cx="2649185" cy="261610"/>
          </a:xfrm>
          <a:prstGeom prst="rect">
            <a:avLst/>
          </a:prstGeom>
          <a:solidFill>
            <a:schemeClr val="bg1"/>
          </a:solidFill>
        </p:spPr>
        <p:txBody>
          <a:bodyPr wrap="square" rtlCol="0">
            <a:spAutoFit/>
          </a:bodyPr>
          <a:lstStyle/>
          <a:p>
            <a:r>
              <a:rPr lang="es-AR" sz="1100" dirty="0">
                <a:solidFill>
                  <a:srgbClr val="FF66FF"/>
                </a:solidFill>
              </a:rPr>
              <a:t>- Interpolación Cúbica Segmentaria (</a:t>
            </a:r>
            <a:r>
              <a:rPr lang="es-AR" sz="1100" dirty="0" err="1">
                <a:solidFill>
                  <a:srgbClr val="FF66FF"/>
                </a:solidFill>
              </a:rPr>
              <a:t>spline</a:t>
            </a:r>
            <a:r>
              <a:rPr lang="es-AR" sz="1100" dirty="0">
                <a:solidFill>
                  <a:srgbClr val="FF66FF"/>
                </a:solidFill>
              </a:rPr>
              <a:t>)</a:t>
            </a:r>
          </a:p>
        </p:txBody>
      </p:sp>
      <p:pic>
        <p:nvPicPr>
          <p:cNvPr id="21" name="Imagen 20"/>
          <p:cNvPicPr>
            <a:picLocks noChangeAspect="1"/>
          </p:cNvPicPr>
          <p:nvPr/>
        </p:nvPicPr>
        <p:blipFill>
          <a:blip r:embed="rId6"/>
          <a:stretch>
            <a:fillRect/>
          </a:stretch>
        </p:blipFill>
        <p:spPr>
          <a:xfrm>
            <a:off x="899592" y="692696"/>
            <a:ext cx="7314595" cy="5485946"/>
          </a:xfrm>
          <a:prstGeom prst="rect">
            <a:avLst/>
          </a:prstGeom>
        </p:spPr>
      </p:pic>
      <p:graphicFrame>
        <p:nvGraphicFramePr>
          <p:cNvPr id="23" name="Diagrama 22"/>
          <p:cNvGraphicFramePr/>
          <p:nvPr>
            <p:extLst>
              <p:ext uri="{D42A27DB-BD31-4B8C-83A1-F6EECF244321}">
                <p14:modId xmlns:p14="http://schemas.microsoft.com/office/powerpoint/2010/main" val="1819702641"/>
              </p:ext>
            </p:extLst>
          </p:nvPr>
        </p:nvGraphicFramePr>
        <p:xfrm>
          <a:off x="107504" y="3645024"/>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4008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graphicEl>
                                              <a:dgm id="{F4775D53-B815-4826-A0AB-9B1EA15FD3D0}"/>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graphicEl>
                                              <a:dgm id="{0D1A0CC2-401D-423D-B08D-E1149BC0B2B9}"/>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graphicEl>
                                              <a:dgm id="{DCF6E287-5BF5-4D03-92F3-F1FD729B1600}"/>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graphicEl>
                                              <a:dgm id="{412FD0B0-EDD9-4D46-A066-D160C60BD851}"/>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graphicEl>
                                              <a:dgm id="{07AFFCE0-861E-4746-A794-7228B9D0F135}"/>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graphicEl>
                                              <a:dgm id="{B3A3A736-9AF3-49B6-85C9-5A2DFF57D341}"/>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graphicEl>
                                              <a:dgm id="{76EA6B53-9DC3-4723-AAA4-F24BDBC6B7AE}"/>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graphicEl>
                                              <a:dgm id="{8B84E5C3-8FC0-4473-BB6A-6C23092BF9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Graphic spid="23" grpId="0">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914702" y="686027"/>
            <a:ext cx="7314595" cy="5485946"/>
          </a:xfrm>
          <a:prstGeom prst="rect">
            <a:avLst/>
          </a:prstGeom>
        </p:spPr>
      </p:pic>
      <p:sp>
        <p:nvSpPr>
          <p:cNvPr id="4" name="CuadroTexto 3"/>
          <p:cNvSpPr txBox="1"/>
          <p:nvPr/>
        </p:nvSpPr>
        <p:spPr>
          <a:xfrm>
            <a:off x="611560" y="221445"/>
            <a:ext cx="8280920" cy="369332"/>
          </a:xfrm>
          <a:prstGeom prst="rect">
            <a:avLst/>
          </a:prstGeom>
          <a:noFill/>
        </p:spPr>
        <p:txBody>
          <a:bodyPr wrap="square" rtlCol="0">
            <a:spAutoFit/>
          </a:bodyPr>
          <a:lstStyle/>
          <a:p>
            <a:r>
              <a:rPr lang="es-AR" dirty="0">
                <a:solidFill>
                  <a:schemeClr val="bg1"/>
                </a:solidFill>
              </a:rPr>
              <a:t>Cada curva entre puntos datos contiguos es un polinomio de tercer grado distinto</a:t>
            </a:r>
          </a:p>
        </p:txBody>
      </p:sp>
      <p:pic>
        <p:nvPicPr>
          <p:cNvPr id="5" name="Imagen 4"/>
          <p:cNvPicPr>
            <a:picLocks noChangeAspect="1"/>
          </p:cNvPicPr>
          <p:nvPr/>
        </p:nvPicPr>
        <p:blipFill>
          <a:blip r:embed="rId3"/>
          <a:stretch>
            <a:fillRect/>
          </a:stretch>
        </p:blipFill>
        <p:spPr>
          <a:xfrm>
            <a:off x="914701" y="686027"/>
            <a:ext cx="7314595" cy="5485946"/>
          </a:xfrm>
          <a:prstGeom prst="rect">
            <a:avLst/>
          </a:prstGeom>
        </p:spPr>
      </p:pic>
      <p:pic>
        <p:nvPicPr>
          <p:cNvPr id="6" name="Imagen 5"/>
          <p:cNvPicPr>
            <a:picLocks noChangeAspect="1"/>
          </p:cNvPicPr>
          <p:nvPr/>
        </p:nvPicPr>
        <p:blipFill>
          <a:blip r:embed="rId4"/>
          <a:stretch>
            <a:fillRect/>
          </a:stretch>
        </p:blipFill>
        <p:spPr>
          <a:xfrm>
            <a:off x="899592" y="692696"/>
            <a:ext cx="7314595" cy="5485946"/>
          </a:xfrm>
          <a:prstGeom prst="rect">
            <a:avLst/>
          </a:prstGeom>
        </p:spPr>
      </p:pic>
      <p:pic>
        <p:nvPicPr>
          <p:cNvPr id="7" name="Imagen 6"/>
          <p:cNvPicPr>
            <a:picLocks noChangeAspect="1"/>
          </p:cNvPicPr>
          <p:nvPr/>
        </p:nvPicPr>
        <p:blipFill>
          <a:blip r:embed="rId5"/>
          <a:stretch>
            <a:fillRect/>
          </a:stretch>
        </p:blipFill>
        <p:spPr>
          <a:xfrm>
            <a:off x="899592" y="692696"/>
            <a:ext cx="7314595" cy="5485946"/>
          </a:xfrm>
          <a:prstGeom prst="rect">
            <a:avLst/>
          </a:prstGeom>
        </p:spPr>
      </p:pic>
      <p:pic>
        <p:nvPicPr>
          <p:cNvPr id="8" name="Imagen 7"/>
          <p:cNvPicPr>
            <a:picLocks noChangeAspect="1"/>
          </p:cNvPicPr>
          <p:nvPr/>
        </p:nvPicPr>
        <p:blipFill>
          <a:blip r:embed="rId6"/>
          <a:stretch>
            <a:fillRect/>
          </a:stretch>
        </p:blipFill>
        <p:spPr>
          <a:xfrm>
            <a:off x="899592" y="692696"/>
            <a:ext cx="7314595" cy="5485946"/>
          </a:xfrm>
          <a:prstGeom prst="rect">
            <a:avLst/>
          </a:prstGeom>
        </p:spPr>
      </p:pic>
      <p:pic>
        <p:nvPicPr>
          <p:cNvPr id="9" name="Imagen 8"/>
          <p:cNvPicPr>
            <a:picLocks noChangeAspect="1"/>
          </p:cNvPicPr>
          <p:nvPr/>
        </p:nvPicPr>
        <p:blipFill>
          <a:blip r:embed="rId7"/>
          <a:stretch>
            <a:fillRect/>
          </a:stretch>
        </p:blipFill>
        <p:spPr>
          <a:xfrm>
            <a:off x="899592" y="692696"/>
            <a:ext cx="7314595" cy="5485946"/>
          </a:xfrm>
          <a:prstGeom prst="rect">
            <a:avLst/>
          </a:prstGeom>
        </p:spPr>
      </p:pic>
      <p:pic>
        <p:nvPicPr>
          <p:cNvPr id="10" name="Imagen 9"/>
          <p:cNvPicPr>
            <a:picLocks noChangeAspect="1"/>
          </p:cNvPicPr>
          <p:nvPr/>
        </p:nvPicPr>
        <p:blipFill>
          <a:blip r:embed="rId8"/>
          <a:stretch>
            <a:fillRect/>
          </a:stretch>
        </p:blipFill>
        <p:spPr>
          <a:xfrm>
            <a:off x="899592" y="692696"/>
            <a:ext cx="7314595" cy="5485946"/>
          </a:xfrm>
          <a:prstGeom prst="rect">
            <a:avLst/>
          </a:prstGeom>
        </p:spPr>
      </p:pic>
    </p:spTree>
    <p:extLst>
      <p:ext uri="{BB962C8B-B14F-4D97-AF65-F5344CB8AC3E}">
        <p14:creationId xmlns:p14="http://schemas.microsoft.com/office/powerpoint/2010/main" val="333629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251520" y="188640"/>
            <a:ext cx="8496944" cy="523220"/>
          </a:xfrm>
          <a:prstGeom prst="rect">
            <a:avLst/>
          </a:prstGeom>
          <a:noFill/>
        </p:spPr>
        <p:txBody>
          <a:bodyPr wrap="square" rtlCol="0">
            <a:spAutoFit/>
          </a:bodyPr>
          <a:lstStyle/>
          <a:p>
            <a:r>
              <a:rPr lang="es-AR" sz="2800" dirty="0">
                <a:latin typeface="Impact" panose="020B0806030902050204" pitchFamily="34" charset="0"/>
              </a:rPr>
              <a:t>S p l i n e s  c ú b i c a s   e n   M A T L A B / O c t a v e</a:t>
            </a:r>
            <a:endParaRPr lang="es-AR" sz="2800" b="1" dirty="0">
              <a:latin typeface="Franklin Gothic Book" panose="020B0503020102020204" pitchFamily="34" charset="0"/>
            </a:endParaRPr>
          </a:p>
        </p:txBody>
      </p:sp>
      <p:sp>
        <p:nvSpPr>
          <p:cNvPr id="7" name="CuadroTexto 6">
            <a:extLst>
              <a:ext uri="{FF2B5EF4-FFF2-40B4-BE49-F238E27FC236}">
                <a16:creationId xmlns:a16="http://schemas.microsoft.com/office/drawing/2014/main" id="{2B90DA41-D8FC-45F0-A17A-6F8B85D96287}"/>
              </a:ext>
            </a:extLst>
          </p:cNvPr>
          <p:cNvSpPr txBox="1"/>
          <p:nvPr/>
        </p:nvSpPr>
        <p:spPr>
          <a:xfrm>
            <a:off x="683568" y="836712"/>
            <a:ext cx="8208912" cy="5909310"/>
          </a:xfrm>
          <a:prstGeom prst="rect">
            <a:avLst/>
          </a:prstGeom>
          <a:noFill/>
        </p:spPr>
        <p:txBody>
          <a:bodyPr wrap="square">
            <a:spAutoFit/>
          </a:bodyPr>
          <a:lstStyle/>
          <a:p>
            <a:r>
              <a:rPr lang="es-AR" dirty="0"/>
              <a:t> Si tenemos un conjunto de n puntos </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Si se almacenan en un vector X las abscisas, y en un vector Y las ordenadas, entonces se pueden obtener todas las </a:t>
            </a:r>
            <a:r>
              <a:rPr lang="es-AR"/>
              <a:t>ordenadas YI correspondientes </a:t>
            </a:r>
            <a:r>
              <a:rPr lang="es-AR" dirty="0"/>
              <a:t>a la interpolación cúbica segmentaria que se especifique en XI utilizando la función </a:t>
            </a:r>
            <a:r>
              <a:rPr lang="es-AR" dirty="0" err="1"/>
              <a:t>spline</a:t>
            </a:r>
            <a:endParaRPr lang="es-AR" dirty="0"/>
          </a:p>
          <a:p>
            <a:endParaRPr lang="es-AR" dirty="0"/>
          </a:p>
          <a:p>
            <a:r>
              <a:rPr lang="en-US" dirty="0"/>
              <a:t>&gt;&gt;</a:t>
            </a:r>
            <a:r>
              <a:rPr lang="es-AR" dirty="0"/>
              <a:t>YI = </a:t>
            </a:r>
            <a:r>
              <a:rPr lang="es-AR" dirty="0" err="1"/>
              <a:t>spline</a:t>
            </a:r>
            <a:r>
              <a:rPr lang="es-AR" dirty="0"/>
              <a:t> (X, Y, XI)</a:t>
            </a:r>
          </a:p>
          <a:p>
            <a:endParaRPr lang="es-AR" dirty="0"/>
          </a:p>
          <a:p>
            <a:endParaRPr lang="es-AR" dirty="0"/>
          </a:p>
        </p:txBody>
      </p:sp>
      <p:graphicFrame>
        <p:nvGraphicFramePr>
          <p:cNvPr id="9" name="Tabla 8">
            <a:extLst>
              <a:ext uri="{FF2B5EF4-FFF2-40B4-BE49-F238E27FC236}">
                <a16:creationId xmlns:a16="http://schemas.microsoft.com/office/drawing/2014/main" id="{05EE7CC2-A7FC-482F-B701-72E15AA8261B}"/>
              </a:ext>
            </a:extLst>
          </p:cNvPr>
          <p:cNvGraphicFramePr>
            <a:graphicFrameLocks noGrp="1"/>
          </p:cNvGraphicFramePr>
          <p:nvPr>
            <p:extLst>
              <p:ext uri="{D42A27DB-BD31-4B8C-83A1-F6EECF244321}">
                <p14:modId xmlns:p14="http://schemas.microsoft.com/office/powerpoint/2010/main" val="2773154812"/>
              </p:ext>
            </p:extLst>
          </p:nvPr>
        </p:nvGraphicFramePr>
        <p:xfrm>
          <a:off x="899592" y="1484784"/>
          <a:ext cx="2438400" cy="2865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66001989"/>
                    </a:ext>
                  </a:extLst>
                </a:gridCol>
                <a:gridCol w="1219200">
                  <a:extLst>
                    <a:ext uri="{9D8B030D-6E8A-4147-A177-3AD203B41FA5}">
                      <a16:colId xmlns:a16="http://schemas.microsoft.com/office/drawing/2014/main" val="1057248364"/>
                    </a:ext>
                  </a:extLst>
                </a:gridCol>
              </a:tblGrid>
              <a:tr h="370840">
                <a:tc gridSpan="2">
                  <a:txBody>
                    <a:bodyPr/>
                    <a:lstStyle/>
                    <a:p>
                      <a:pPr algn="ctr"/>
                      <a:r>
                        <a:rPr lang="es-AR" dirty="0"/>
                        <a:t>DATO</a:t>
                      </a:r>
                    </a:p>
                  </a:txBody>
                  <a:tcPr/>
                </a:tc>
                <a:tc hMerge="1">
                  <a:txBody>
                    <a:bodyPr/>
                    <a:lstStyle/>
                    <a:p>
                      <a:pPr algn="ctr"/>
                      <a:endParaRPr lang="es-AR" dirty="0"/>
                    </a:p>
                  </a:txBody>
                  <a:tcPr/>
                </a:tc>
                <a:extLst>
                  <a:ext uri="{0D108BD9-81ED-4DB2-BD59-A6C34878D82A}">
                    <a16:rowId xmlns:a16="http://schemas.microsoft.com/office/drawing/2014/main" val="3031197413"/>
                  </a:ext>
                </a:extLst>
              </a:tr>
              <a:tr h="370840">
                <a:tc gridSpan="2">
                  <a:txBody>
                    <a:bodyPr/>
                    <a:lstStyle/>
                    <a:p>
                      <a:pPr algn="ctr"/>
                      <a:r>
                        <a:rPr lang="es-AR" dirty="0"/>
                        <a:t>Función</a:t>
                      </a:r>
                      <a:r>
                        <a:rPr lang="es-AR" baseline="0" dirty="0"/>
                        <a:t> a interpolar </a:t>
                      </a:r>
                      <a:r>
                        <a:rPr lang="es-AR" b="1" baseline="0" dirty="0"/>
                        <a:t>f(x) </a:t>
                      </a:r>
                      <a:r>
                        <a:rPr lang="es-AR" baseline="0" dirty="0"/>
                        <a:t>dada en forma de tabla</a:t>
                      </a:r>
                      <a:endParaRPr lang="es-AR" dirty="0"/>
                    </a:p>
                  </a:txBody>
                  <a:tcPr/>
                </a:tc>
                <a:tc hMerge="1">
                  <a:txBody>
                    <a:bodyPr/>
                    <a:lstStyle/>
                    <a:p>
                      <a:endParaRPr lang="es-AR" dirty="0"/>
                    </a:p>
                  </a:txBody>
                  <a:tcPr/>
                </a:tc>
                <a:extLst>
                  <a:ext uri="{0D108BD9-81ED-4DB2-BD59-A6C34878D82A}">
                    <a16:rowId xmlns:a16="http://schemas.microsoft.com/office/drawing/2014/main" val="2969314564"/>
                  </a:ext>
                </a:extLst>
              </a:tr>
              <a:tr h="370840">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extLst>
                  <a:ext uri="{0D108BD9-81ED-4DB2-BD59-A6C34878D82A}">
                    <a16:rowId xmlns:a16="http://schemas.microsoft.com/office/drawing/2014/main" val="3625888535"/>
                  </a:ext>
                </a:extLst>
              </a:tr>
              <a:tr h="370840">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extLst>
                  <a:ext uri="{0D108BD9-81ED-4DB2-BD59-A6C34878D82A}">
                    <a16:rowId xmlns:a16="http://schemas.microsoft.com/office/drawing/2014/main" val="2676765329"/>
                  </a:ext>
                </a:extLst>
              </a:tr>
              <a:tr h="370840">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extLst>
                  <a:ext uri="{0D108BD9-81ED-4DB2-BD59-A6C34878D82A}">
                    <a16:rowId xmlns:a16="http://schemas.microsoft.com/office/drawing/2014/main" val="2355584591"/>
                  </a:ext>
                </a:extLst>
              </a:tr>
              <a:tr h="370840">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87092757"/>
                  </a:ext>
                </a:extLst>
              </a:tr>
              <a:tr h="370840">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2138658779"/>
                  </a:ext>
                </a:extLst>
              </a:tr>
            </a:tbl>
          </a:graphicData>
        </a:graphic>
      </p:graphicFrame>
    </p:spTree>
    <p:extLst>
      <p:ext uri="{BB962C8B-B14F-4D97-AF65-F5344CB8AC3E}">
        <p14:creationId xmlns:p14="http://schemas.microsoft.com/office/powerpoint/2010/main" val="161703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6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971600" y="188640"/>
            <a:ext cx="4104456" cy="523220"/>
          </a:xfrm>
          <a:prstGeom prst="rect">
            <a:avLst/>
          </a:prstGeom>
          <a:noFill/>
        </p:spPr>
        <p:txBody>
          <a:bodyPr wrap="square" rtlCol="0">
            <a:spAutoFit/>
          </a:bodyPr>
          <a:lstStyle/>
          <a:p>
            <a:r>
              <a:rPr lang="es-AR" sz="2800" b="1" dirty="0">
                <a:latin typeface="Impact" pitchFamily="34" charset="0"/>
              </a:rPr>
              <a:t>A j u s t e   d e   C u r v a s</a:t>
            </a:r>
          </a:p>
        </p:txBody>
      </p:sp>
      <p:graphicFrame>
        <p:nvGraphicFramePr>
          <p:cNvPr id="3" name="2 Diagrama"/>
          <p:cNvGraphicFramePr/>
          <p:nvPr/>
        </p:nvGraphicFramePr>
        <p:xfrm>
          <a:off x="1475656" y="0"/>
          <a:ext cx="6096000" cy="4297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5 Diagrama"/>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6 Elipse"/>
          <p:cNvSpPr/>
          <p:nvPr/>
        </p:nvSpPr>
        <p:spPr>
          <a:xfrm>
            <a:off x="3023828" y="3305573"/>
            <a:ext cx="2952328" cy="2592288"/>
          </a:xfrm>
          <a:prstGeom prst="ellipse">
            <a:avLst/>
          </a:prstGeom>
          <a:solidFill>
            <a:schemeClr val="bg2">
              <a:lumMod val="2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chemeClr val="bg1"/>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 estos casos se trata de encontrar  una  TENDENCIA MEDIA que representa en forma global al fenómeno en estudio</a:t>
            </a:r>
          </a:p>
        </p:txBody>
      </p:sp>
    </p:spTree>
    <p:extLst>
      <p:ext uri="{BB962C8B-B14F-4D97-AF65-F5344CB8AC3E}">
        <p14:creationId xmlns:p14="http://schemas.microsoft.com/office/powerpoint/2010/main" val="299315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18437" name="Line 5"/>
          <p:cNvSpPr>
            <a:spLocks noChangeShapeType="1"/>
          </p:cNvSpPr>
          <p:nvPr/>
        </p:nvSpPr>
        <p:spPr bwMode="auto">
          <a:xfrm>
            <a:off x="971550" y="5373688"/>
            <a:ext cx="705802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8" name="Line 6"/>
          <p:cNvSpPr>
            <a:spLocks noChangeShapeType="1"/>
          </p:cNvSpPr>
          <p:nvPr/>
        </p:nvSpPr>
        <p:spPr bwMode="auto">
          <a:xfrm flipV="1">
            <a:off x="1116013" y="2782888"/>
            <a:ext cx="0" cy="28797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9" name="Freeform 7"/>
          <p:cNvSpPr>
            <a:spLocks/>
          </p:cNvSpPr>
          <p:nvPr/>
        </p:nvSpPr>
        <p:spPr bwMode="auto">
          <a:xfrm>
            <a:off x="1835150" y="3225800"/>
            <a:ext cx="5616575" cy="1643063"/>
          </a:xfrm>
          <a:custGeom>
            <a:avLst/>
            <a:gdLst>
              <a:gd name="T0" fmla="*/ 0 w 3538"/>
              <a:gd name="T1" fmla="*/ 1035 h 1035"/>
              <a:gd name="T2" fmla="*/ 1076 w 3538"/>
              <a:gd name="T3" fmla="*/ 344 h 1035"/>
              <a:gd name="T4" fmla="*/ 2260 w 3538"/>
              <a:gd name="T5" fmla="*/ 24 h 1035"/>
              <a:gd name="T6" fmla="*/ 3538 w 3538"/>
              <a:gd name="T7" fmla="*/ 491 h 1035"/>
            </a:gdLst>
            <a:ahLst/>
            <a:cxnLst>
              <a:cxn ang="0">
                <a:pos x="T0" y="T1"/>
              </a:cxn>
              <a:cxn ang="0">
                <a:pos x="T2" y="T3"/>
              </a:cxn>
              <a:cxn ang="0">
                <a:pos x="T4" y="T5"/>
              </a:cxn>
              <a:cxn ang="0">
                <a:pos x="T6" y="T7"/>
              </a:cxn>
            </a:cxnLst>
            <a:rect l="0" t="0" r="r" b="b"/>
            <a:pathLst>
              <a:path w="3538" h="1035">
                <a:moveTo>
                  <a:pt x="0" y="1035"/>
                </a:moveTo>
                <a:cubicBezTo>
                  <a:pt x="179" y="920"/>
                  <a:pt x="699" y="512"/>
                  <a:pt x="1076" y="344"/>
                </a:cubicBezTo>
                <a:cubicBezTo>
                  <a:pt x="1453" y="176"/>
                  <a:pt x="1850" y="0"/>
                  <a:pt x="2260" y="24"/>
                </a:cubicBezTo>
                <a:cubicBezTo>
                  <a:pt x="2670" y="48"/>
                  <a:pt x="3272" y="394"/>
                  <a:pt x="3538" y="491"/>
                </a:cubicBezTo>
              </a:path>
            </a:pathLst>
          </a:custGeom>
          <a:noFill/>
          <a:ln w="38100" cmpd="sng">
            <a:solidFill>
              <a:srgbClr val="FF0D0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40" name="Text Box 8"/>
          <p:cNvSpPr txBox="1">
            <a:spLocks noChangeArrowheads="1"/>
          </p:cNvSpPr>
          <p:nvPr/>
        </p:nvSpPr>
        <p:spPr bwMode="auto">
          <a:xfrm>
            <a:off x="2411413" y="44370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41" name="Text Box 9"/>
          <p:cNvSpPr txBox="1">
            <a:spLocks noChangeArrowheads="1"/>
          </p:cNvSpPr>
          <p:nvPr/>
        </p:nvSpPr>
        <p:spPr bwMode="auto">
          <a:xfrm>
            <a:off x="27003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2" name="Text Box 10"/>
          <p:cNvSpPr txBox="1">
            <a:spLocks noChangeArrowheads="1"/>
          </p:cNvSpPr>
          <p:nvPr/>
        </p:nvSpPr>
        <p:spPr bwMode="auto">
          <a:xfrm>
            <a:off x="3059113" y="40052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3" name="Text Box 11"/>
          <p:cNvSpPr txBox="1">
            <a:spLocks noChangeArrowheads="1"/>
          </p:cNvSpPr>
          <p:nvPr/>
        </p:nvSpPr>
        <p:spPr bwMode="auto">
          <a:xfrm>
            <a:off x="3276600" y="3284538"/>
            <a:ext cx="354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4" name="Text Box 12"/>
          <p:cNvSpPr txBox="1">
            <a:spLocks noChangeArrowheads="1"/>
          </p:cNvSpPr>
          <p:nvPr/>
        </p:nvSpPr>
        <p:spPr bwMode="auto">
          <a:xfrm>
            <a:off x="3635375" y="38608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5" name="Text Box 13"/>
          <p:cNvSpPr txBox="1">
            <a:spLocks noChangeArrowheads="1"/>
          </p:cNvSpPr>
          <p:nvPr/>
        </p:nvSpPr>
        <p:spPr bwMode="auto">
          <a:xfrm>
            <a:off x="5148263" y="33575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6" name="Text Box 14"/>
          <p:cNvSpPr txBox="1">
            <a:spLocks noChangeArrowheads="1"/>
          </p:cNvSpPr>
          <p:nvPr/>
        </p:nvSpPr>
        <p:spPr bwMode="auto">
          <a:xfrm>
            <a:off x="399573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7" name="Text Box 15"/>
          <p:cNvSpPr txBox="1">
            <a:spLocks noChangeArrowheads="1"/>
          </p:cNvSpPr>
          <p:nvPr/>
        </p:nvSpPr>
        <p:spPr bwMode="auto">
          <a:xfrm>
            <a:off x="4356100" y="29241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8" name="Text Box 16"/>
          <p:cNvSpPr txBox="1">
            <a:spLocks noChangeArrowheads="1"/>
          </p:cNvSpPr>
          <p:nvPr/>
        </p:nvSpPr>
        <p:spPr bwMode="auto">
          <a:xfrm>
            <a:off x="4859338" y="27082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9" name="Text Box 17"/>
          <p:cNvSpPr txBox="1">
            <a:spLocks noChangeArrowheads="1"/>
          </p:cNvSpPr>
          <p:nvPr/>
        </p:nvSpPr>
        <p:spPr bwMode="auto">
          <a:xfrm>
            <a:off x="5508625" y="27082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0" name="Text Box 18"/>
          <p:cNvSpPr txBox="1">
            <a:spLocks noChangeArrowheads="1"/>
          </p:cNvSpPr>
          <p:nvPr/>
        </p:nvSpPr>
        <p:spPr bwMode="auto">
          <a:xfrm>
            <a:off x="5724525" y="34290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1" name="Text Box 19"/>
          <p:cNvSpPr txBox="1">
            <a:spLocks noChangeArrowheads="1"/>
          </p:cNvSpPr>
          <p:nvPr/>
        </p:nvSpPr>
        <p:spPr bwMode="auto">
          <a:xfrm>
            <a:off x="6084888" y="29241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52" name="Text Box 20"/>
          <p:cNvSpPr txBox="1">
            <a:spLocks noChangeArrowheads="1"/>
          </p:cNvSpPr>
          <p:nvPr/>
        </p:nvSpPr>
        <p:spPr bwMode="auto">
          <a:xfrm>
            <a:off x="6804025" y="36449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3" name="Text Box 21"/>
          <p:cNvSpPr txBox="1">
            <a:spLocks noChangeArrowheads="1"/>
          </p:cNvSpPr>
          <p:nvPr/>
        </p:nvSpPr>
        <p:spPr bwMode="auto">
          <a:xfrm>
            <a:off x="630078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4" name="Text Box 22"/>
          <p:cNvSpPr txBox="1">
            <a:spLocks noChangeArrowheads="1"/>
          </p:cNvSpPr>
          <p:nvPr/>
        </p:nvSpPr>
        <p:spPr bwMode="auto">
          <a:xfrm>
            <a:off x="6588125" y="32131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5" name="Text Box 23"/>
          <p:cNvSpPr txBox="1">
            <a:spLocks noChangeArrowheads="1"/>
          </p:cNvSpPr>
          <p:nvPr/>
        </p:nvSpPr>
        <p:spPr bwMode="auto">
          <a:xfrm>
            <a:off x="46434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6" name="Text Box 24"/>
          <p:cNvSpPr txBox="1">
            <a:spLocks noChangeArrowheads="1"/>
          </p:cNvSpPr>
          <p:nvPr/>
        </p:nvSpPr>
        <p:spPr bwMode="auto">
          <a:xfrm>
            <a:off x="2124075" y="4724400"/>
            <a:ext cx="744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(x</a:t>
            </a:r>
            <a:r>
              <a:rPr lang="es-ES_tradnl" altLang="es-AR" baseline="-25000" dirty="0">
                <a:solidFill>
                  <a:schemeClr val="bg1"/>
                </a:solidFill>
              </a:rPr>
              <a:t>1</a:t>
            </a:r>
            <a:r>
              <a:rPr lang="es-ES_tradnl" altLang="es-AR" dirty="0">
                <a:solidFill>
                  <a:schemeClr val="bg1"/>
                </a:solidFill>
              </a:rPr>
              <a:t>,y</a:t>
            </a:r>
            <a:r>
              <a:rPr lang="es-ES_tradnl" altLang="es-AR" baseline="-25000" dirty="0">
                <a:solidFill>
                  <a:schemeClr val="bg1"/>
                </a:solidFill>
              </a:rPr>
              <a:t>1</a:t>
            </a:r>
            <a:r>
              <a:rPr lang="es-ES_tradnl" altLang="es-AR" dirty="0">
                <a:solidFill>
                  <a:schemeClr val="bg1"/>
                </a:solidFill>
              </a:rPr>
              <a:t>)</a:t>
            </a:r>
            <a:endParaRPr lang="es-ES" altLang="es-AR" dirty="0">
              <a:solidFill>
                <a:schemeClr val="bg1"/>
              </a:solidFill>
            </a:endParaRPr>
          </a:p>
        </p:txBody>
      </p:sp>
      <p:sp>
        <p:nvSpPr>
          <p:cNvPr id="18457" name="Text Box 25"/>
          <p:cNvSpPr txBox="1">
            <a:spLocks noChangeArrowheads="1"/>
          </p:cNvSpPr>
          <p:nvPr/>
        </p:nvSpPr>
        <p:spPr bwMode="auto">
          <a:xfrm>
            <a:off x="6588125" y="4005263"/>
            <a:ext cx="796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(x</a:t>
            </a:r>
            <a:r>
              <a:rPr lang="es-ES_tradnl" altLang="es-AR" baseline="-25000">
                <a:solidFill>
                  <a:schemeClr val="bg1"/>
                </a:solidFill>
              </a:rPr>
              <a:t>n</a:t>
            </a:r>
            <a:r>
              <a:rPr lang="es-ES_tradnl" altLang="es-AR">
                <a:solidFill>
                  <a:schemeClr val="bg1"/>
                </a:solidFill>
              </a:rPr>
              <a:t>,y</a:t>
            </a:r>
            <a:r>
              <a:rPr lang="es-ES_tradnl" altLang="es-AR" baseline="-25000">
                <a:solidFill>
                  <a:schemeClr val="bg1"/>
                </a:solidFill>
              </a:rPr>
              <a:t>n</a:t>
            </a:r>
            <a:r>
              <a:rPr lang="es-ES_tradnl" altLang="es-AR">
                <a:solidFill>
                  <a:schemeClr val="bg1"/>
                </a:solidFill>
              </a:rPr>
              <a:t>)</a:t>
            </a:r>
            <a:endParaRPr lang="es-ES" altLang="es-AR">
              <a:solidFill>
                <a:schemeClr val="bg1"/>
              </a:solidFill>
            </a:endParaRPr>
          </a:p>
        </p:txBody>
      </p:sp>
      <p:sp>
        <p:nvSpPr>
          <p:cNvPr id="18458" name="Line 26"/>
          <p:cNvSpPr>
            <a:spLocks noChangeShapeType="1"/>
          </p:cNvSpPr>
          <p:nvPr/>
        </p:nvSpPr>
        <p:spPr bwMode="auto">
          <a:xfrm flipH="1">
            <a:off x="4787900" y="3357563"/>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59" name="Freeform 27"/>
          <p:cNvSpPr>
            <a:spLocks/>
          </p:cNvSpPr>
          <p:nvPr/>
        </p:nvSpPr>
        <p:spPr bwMode="auto">
          <a:xfrm>
            <a:off x="4384675" y="3573463"/>
            <a:ext cx="416109" cy="668337"/>
          </a:xfrm>
          <a:custGeom>
            <a:avLst/>
            <a:gdLst>
              <a:gd name="T0" fmla="*/ 254 w 254"/>
              <a:gd name="T1" fmla="*/ 453 h 453"/>
              <a:gd name="T2" fmla="*/ 27 w 254"/>
              <a:gd name="T3" fmla="*/ 227 h 453"/>
              <a:gd name="T4" fmla="*/ 94 w 254"/>
              <a:gd name="T5" fmla="*/ 45 h 453"/>
              <a:gd name="T6" fmla="*/ 254 w 254"/>
              <a:gd name="T7" fmla="*/ 0 h 453"/>
            </a:gdLst>
            <a:ahLst/>
            <a:cxnLst>
              <a:cxn ang="0">
                <a:pos x="T0" y="T1"/>
              </a:cxn>
              <a:cxn ang="0">
                <a:pos x="T2" y="T3"/>
              </a:cxn>
              <a:cxn ang="0">
                <a:pos x="T4" y="T5"/>
              </a:cxn>
              <a:cxn ang="0">
                <a:pos x="T6" y="T7"/>
              </a:cxn>
            </a:cxnLst>
            <a:rect l="0" t="0" r="r" b="b"/>
            <a:pathLst>
              <a:path w="254" h="453">
                <a:moveTo>
                  <a:pt x="254" y="453"/>
                </a:moveTo>
                <a:cubicBezTo>
                  <a:pt x="148" y="377"/>
                  <a:pt x="54" y="295"/>
                  <a:pt x="27" y="227"/>
                </a:cubicBezTo>
                <a:cubicBezTo>
                  <a:pt x="0" y="159"/>
                  <a:pt x="56" y="83"/>
                  <a:pt x="94" y="45"/>
                </a:cubicBezTo>
                <a:cubicBezTo>
                  <a:pt x="132" y="7"/>
                  <a:pt x="221" y="10"/>
                  <a:pt x="254" y="0"/>
                </a:cubicBezTo>
              </a:path>
            </a:pathLst>
          </a:custGeom>
          <a:noFill/>
          <a:ln w="9525">
            <a:solidFill>
              <a:srgbClr val="EAF8A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0" name="Text Box 28"/>
          <p:cNvSpPr txBox="1">
            <a:spLocks noChangeArrowheads="1"/>
          </p:cNvSpPr>
          <p:nvPr/>
        </p:nvSpPr>
        <p:spPr bwMode="auto">
          <a:xfrm>
            <a:off x="4767263" y="4241800"/>
            <a:ext cx="6506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dirty="0">
                <a:solidFill>
                  <a:schemeClr val="bg1"/>
                </a:solidFill>
              </a:rPr>
              <a:t>residuo</a:t>
            </a:r>
            <a:endParaRPr lang="es-ES" altLang="es-AR" sz="1200" dirty="0">
              <a:solidFill>
                <a:schemeClr val="bg1"/>
              </a:solidFill>
            </a:endParaRPr>
          </a:p>
        </p:txBody>
      </p:sp>
      <p:sp>
        <p:nvSpPr>
          <p:cNvPr id="18461" name="Line 29"/>
          <p:cNvSpPr>
            <a:spLocks noChangeShapeType="1"/>
          </p:cNvSpPr>
          <p:nvPr/>
        </p:nvSpPr>
        <p:spPr bwMode="auto">
          <a:xfrm flipV="1">
            <a:off x="2555875" y="43656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2" name="Line 30"/>
          <p:cNvSpPr>
            <a:spLocks noChangeShapeType="1"/>
          </p:cNvSpPr>
          <p:nvPr/>
        </p:nvSpPr>
        <p:spPr bwMode="auto">
          <a:xfrm>
            <a:off x="2843213" y="3789363"/>
            <a:ext cx="0" cy="360362"/>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3" name="Line 31"/>
          <p:cNvSpPr>
            <a:spLocks noChangeShapeType="1"/>
          </p:cNvSpPr>
          <p:nvPr/>
        </p:nvSpPr>
        <p:spPr bwMode="auto">
          <a:xfrm>
            <a:off x="3419475" y="3500438"/>
            <a:ext cx="0" cy="3143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4" name="Line 32"/>
          <p:cNvSpPr>
            <a:spLocks noChangeShapeType="1"/>
          </p:cNvSpPr>
          <p:nvPr/>
        </p:nvSpPr>
        <p:spPr bwMode="auto">
          <a:xfrm>
            <a:off x="3203575" y="39338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5" name="Line 33"/>
          <p:cNvSpPr>
            <a:spLocks noChangeShapeType="1"/>
          </p:cNvSpPr>
          <p:nvPr/>
        </p:nvSpPr>
        <p:spPr bwMode="auto">
          <a:xfrm flipV="1">
            <a:off x="3779838" y="3644900"/>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6" name="Line 34"/>
          <p:cNvSpPr>
            <a:spLocks noChangeShapeType="1"/>
          </p:cNvSpPr>
          <p:nvPr/>
        </p:nvSpPr>
        <p:spPr bwMode="auto">
          <a:xfrm flipV="1">
            <a:off x="4140200" y="3500438"/>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7" name="Line 35"/>
          <p:cNvSpPr>
            <a:spLocks noChangeShapeType="1"/>
          </p:cNvSpPr>
          <p:nvPr/>
        </p:nvSpPr>
        <p:spPr bwMode="auto">
          <a:xfrm>
            <a:off x="4500563" y="3141663"/>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8" name="Line 36"/>
          <p:cNvSpPr>
            <a:spLocks noChangeShapeType="1"/>
          </p:cNvSpPr>
          <p:nvPr/>
        </p:nvSpPr>
        <p:spPr bwMode="auto">
          <a:xfrm>
            <a:off x="5003800" y="2924175"/>
            <a:ext cx="0" cy="360363"/>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9" name="Line 37"/>
          <p:cNvSpPr>
            <a:spLocks noChangeShapeType="1"/>
          </p:cNvSpPr>
          <p:nvPr/>
        </p:nvSpPr>
        <p:spPr bwMode="auto">
          <a:xfrm flipV="1">
            <a:off x="5292725" y="3284538"/>
            <a:ext cx="0" cy="2889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0" name="Line 38"/>
          <p:cNvSpPr>
            <a:spLocks noChangeShapeType="1"/>
          </p:cNvSpPr>
          <p:nvPr/>
        </p:nvSpPr>
        <p:spPr bwMode="auto">
          <a:xfrm>
            <a:off x="5651500" y="2924175"/>
            <a:ext cx="0" cy="360363"/>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1" name="Line 39"/>
          <p:cNvSpPr>
            <a:spLocks noChangeShapeType="1"/>
          </p:cNvSpPr>
          <p:nvPr/>
        </p:nvSpPr>
        <p:spPr bwMode="auto">
          <a:xfrm flipV="1">
            <a:off x="5867400" y="3357563"/>
            <a:ext cx="0" cy="2873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2" name="Line 40"/>
          <p:cNvSpPr>
            <a:spLocks noChangeShapeType="1"/>
          </p:cNvSpPr>
          <p:nvPr/>
        </p:nvSpPr>
        <p:spPr bwMode="auto">
          <a:xfrm flipH="1">
            <a:off x="6224588" y="3141663"/>
            <a:ext cx="3175" cy="3254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3" name="Line 41"/>
          <p:cNvSpPr>
            <a:spLocks noChangeShapeType="1"/>
          </p:cNvSpPr>
          <p:nvPr/>
        </p:nvSpPr>
        <p:spPr bwMode="auto">
          <a:xfrm>
            <a:off x="6742113" y="3452813"/>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4" name="Line 42"/>
          <p:cNvSpPr>
            <a:spLocks noChangeShapeType="1"/>
          </p:cNvSpPr>
          <p:nvPr/>
        </p:nvSpPr>
        <p:spPr bwMode="auto">
          <a:xfrm flipV="1">
            <a:off x="6443663" y="3573463"/>
            <a:ext cx="0" cy="14287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5" name="Line 43"/>
          <p:cNvSpPr>
            <a:spLocks noChangeShapeType="1"/>
          </p:cNvSpPr>
          <p:nvPr/>
        </p:nvSpPr>
        <p:spPr bwMode="auto">
          <a:xfrm flipV="1">
            <a:off x="6948488" y="3789363"/>
            <a:ext cx="0" cy="714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6" name="Text Box 44"/>
          <p:cNvSpPr txBox="1">
            <a:spLocks noChangeArrowheads="1"/>
          </p:cNvSpPr>
          <p:nvPr/>
        </p:nvSpPr>
        <p:spPr bwMode="auto">
          <a:xfrm>
            <a:off x="3327846" y="2636912"/>
            <a:ext cx="68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b="1" dirty="0">
                <a:solidFill>
                  <a:schemeClr val="bg1"/>
                </a:solidFill>
              </a:rPr>
              <a:t>P</a:t>
            </a:r>
            <a:r>
              <a:rPr lang="es-ES_tradnl" altLang="es-AR" b="1" baseline="-25000" dirty="0">
                <a:solidFill>
                  <a:schemeClr val="bg1"/>
                </a:solidFill>
              </a:rPr>
              <a:t>m</a:t>
            </a:r>
            <a:r>
              <a:rPr lang="es-ES_tradnl" altLang="es-AR" b="1" dirty="0">
                <a:solidFill>
                  <a:schemeClr val="bg1"/>
                </a:solidFill>
              </a:rPr>
              <a:t>(x)</a:t>
            </a:r>
            <a:endParaRPr lang="es-ES" altLang="es-AR" b="1" dirty="0">
              <a:solidFill>
                <a:schemeClr val="bg1"/>
              </a:solidFill>
            </a:endParaRPr>
          </a:p>
        </p:txBody>
      </p:sp>
      <p:sp>
        <p:nvSpPr>
          <p:cNvPr id="18477" name="Line 45"/>
          <p:cNvSpPr>
            <a:spLocks noChangeShapeType="1"/>
          </p:cNvSpPr>
          <p:nvPr/>
        </p:nvSpPr>
        <p:spPr bwMode="auto">
          <a:xfrm>
            <a:off x="3996184" y="2833762"/>
            <a:ext cx="431800" cy="57626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8" name="Text Box 46"/>
          <p:cNvSpPr txBox="1">
            <a:spLocks noChangeArrowheads="1"/>
          </p:cNvSpPr>
          <p:nvPr/>
        </p:nvSpPr>
        <p:spPr bwMode="auto">
          <a:xfrm>
            <a:off x="1547813" y="5805488"/>
            <a:ext cx="59231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Objetivo: Obtener un polinomio o función que relacione x e y</a:t>
            </a:r>
            <a:endParaRPr lang="es-ES" altLang="es-AR" dirty="0">
              <a:solidFill>
                <a:schemeClr val="bg1"/>
              </a:solidFill>
            </a:endParaRPr>
          </a:p>
        </p:txBody>
      </p:sp>
      <p:sp>
        <p:nvSpPr>
          <p:cNvPr id="46" name="Text Box 17"/>
          <p:cNvSpPr txBox="1">
            <a:spLocks noChangeArrowheads="1"/>
          </p:cNvSpPr>
          <p:nvPr/>
        </p:nvSpPr>
        <p:spPr bwMode="auto">
          <a:xfrm>
            <a:off x="6139538" y="90872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47" name="Text Box 2"/>
          <p:cNvSpPr txBox="1">
            <a:spLocks noChangeArrowheads="1"/>
          </p:cNvSpPr>
          <p:nvPr/>
        </p:nvSpPr>
        <p:spPr bwMode="auto">
          <a:xfrm>
            <a:off x="6493551" y="914317"/>
            <a:ext cx="2182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Nube de Puntos Dato</a:t>
            </a:r>
            <a:endParaRPr lang="es-ES" altLang="es-AR" dirty="0">
              <a:solidFill>
                <a:schemeClr val="bg1"/>
              </a:solidFill>
            </a:endParaRPr>
          </a:p>
        </p:txBody>
      </p:sp>
      <p:sp>
        <p:nvSpPr>
          <p:cNvPr id="48" name="Text Box 2"/>
          <p:cNvSpPr txBox="1">
            <a:spLocks noChangeArrowheads="1"/>
          </p:cNvSpPr>
          <p:nvPr/>
        </p:nvSpPr>
        <p:spPr bwMode="auto">
          <a:xfrm>
            <a:off x="6516216" y="1268760"/>
            <a:ext cx="2497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Curva que respeta la “tendencia” de los Datos</a:t>
            </a:r>
            <a:endParaRPr lang="es-ES" altLang="es-AR" dirty="0">
              <a:solidFill>
                <a:schemeClr val="bg1"/>
              </a:solidFill>
            </a:endParaRPr>
          </a:p>
        </p:txBody>
      </p:sp>
      <p:cxnSp>
        <p:nvCxnSpPr>
          <p:cNvPr id="3" name="Conector recto 2"/>
          <p:cNvCxnSpPr/>
          <p:nvPr/>
        </p:nvCxnSpPr>
        <p:spPr>
          <a:xfrm flipH="1">
            <a:off x="6078538" y="1556792"/>
            <a:ext cx="360362"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 Box 2"/>
          <p:cNvSpPr txBox="1">
            <a:spLocks noChangeArrowheads="1"/>
          </p:cNvSpPr>
          <p:nvPr/>
        </p:nvSpPr>
        <p:spPr bwMode="auto">
          <a:xfrm>
            <a:off x="6533405" y="1859513"/>
            <a:ext cx="24973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Desviación o “residuo” : </a:t>
            </a:r>
            <a:r>
              <a:rPr lang="es-ES_tradnl" altLang="es-AR" sz="1400" dirty="0">
                <a:solidFill>
                  <a:schemeClr val="bg1"/>
                </a:solidFill>
              </a:rPr>
              <a:t>error que se comente al tomar el valor de </a:t>
            </a:r>
            <a:r>
              <a:rPr lang="es-ES_tradnl" altLang="es-AR" sz="1400" dirty="0" err="1">
                <a:solidFill>
                  <a:schemeClr val="bg1"/>
                </a:solidFill>
              </a:rPr>
              <a:t>P</a:t>
            </a:r>
            <a:r>
              <a:rPr lang="es-ES_tradnl" altLang="es-AR" sz="1400" baseline="-25000" dirty="0" err="1">
                <a:solidFill>
                  <a:schemeClr val="bg1"/>
                </a:solidFill>
              </a:rPr>
              <a:t>n</a:t>
            </a:r>
            <a:r>
              <a:rPr lang="es-ES_tradnl" altLang="es-AR" sz="1400" dirty="0">
                <a:solidFill>
                  <a:schemeClr val="bg1"/>
                </a:solidFill>
              </a:rPr>
              <a:t>(x) en lugar del dato   </a:t>
            </a:r>
            <a:r>
              <a:rPr lang="es-ES_tradnl" altLang="es-AR" sz="1400" dirty="0">
                <a:solidFill>
                  <a:srgbClr val="FFFF66"/>
                </a:solidFill>
              </a:rPr>
              <a:t>[</a:t>
            </a:r>
            <a:r>
              <a:rPr lang="es-ES_tradnl" altLang="es-AR" sz="1400" dirty="0" err="1">
                <a:solidFill>
                  <a:srgbClr val="FFFF66"/>
                </a:solidFill>
              </a:rPr>
              <a:t>y</a:t>
            </a:r>
            <a:r>
              <a:rPr lang="es-ES_tradnl" altLang="es-AR" sz="1400" baseline="-25000" dirty="0" err="1">
                <a:solidFill>
                  <a:srgbClr val="FFFF66"/>
                </a:solidFill>
              </a:rPr>
              <a:t>i</a:t>
            </a:r>
            <a:r>
              <a:rPr lang="es-ES_tradnl" altLang="es-AR" sz="1400" dirty="0">
                <a:solidFill>
                  <a:srgbClr val="FFFF66"/>
                </a:solidFill>
              </a:rPr>
              <a:t> – P</a:t>
            </a:r>
            <a:r>
              <a:rPr lang="es-ES_tradnl" altLang="es-AR" sz="1400" baseline="-25000" dirty="0">
                <a:solidFill>
                  <a:srgbClr val="FFFF66"/>
                </a:solidFill>
              </a:rPr>
              <a:t>m</a:t>
            </a:r>
            <a:r>
              <a:rPr lang="es-ES_tradnl" altLang="es-AR" sz="1400" dirty="0">
                <a:solidFill>
                  <a:srgbClr val="FFFF66"/>
                </a:solidFill>
              </a:rPr>
              <a:t>(x</a:t>
            </a:r>
            <a:r>
              <a:rPr lang="es-ES_tradnl" altLang="es-AR" sz="1400" baseline="-25000" dirty="0">
                <a:solidFill>
                  <a:srgbClr val="FFFF66"/>
                </a:solidFill>
              </a:rPr>
              <a:t>i</a:t>
            </a:r>
            <a:r>
              <a:rPr lang="es-ES_tradnl" altLang="es-AR" sz="1400" dirty="0">
                <a:solidFill>
                  <a:srgbClr val="FFFF66"/>
                </a:solidFill>
              </a:rPr>
              <a:t>)]</a:t>
            </a:r>
            <a:endParaRPr lang="es-ES" altLang="es-AR" sz="1400" dirty="0">
              <a:solidFill>
                <a:srgbClr val="FFFF66"/>
              </a:solidFill>
            </a:endParaRPr>
          </a:p>
        </p:txBody>
      </p:sp>
      <p:cxnSp>
        <p:nvCxnSpPr>
          <p:cNvPr id="53" name="Conector recto 52"/>
          <p:cNvCxnSpPr/>
          <p:nvPr/>
        </p:nvCxnSpPr>
        <p:spPr>
          <a:xfrm flipH="1">
            <a:off x="6084168" y="2060848"/>
            <a:ext cx="360362" cy="0"/>
          </a:xfrm>
          <a:prstGeom prst="line">
            <a:avLst/>
          </a:prstGeom>
          <a:ln w="9525">
            <a:solidFill>
              <a:srgbClr val="FFFF66"/>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7922158" y="5373688"/>
            <a:ext cx="214833" cy="369332"/>
          </a:xfrm>
          <a:prstGeom prst="rect">
            <a:avLst/>
          </a:prstGeom>
          <a:noFill/>
        </p:spPr>
        <p:txBody>
          <a:bodyPr wrap="square" rtlCol="0">
            <a:spAutoFit/>
          </a:bodyPr>
          <a:lstStyle/>
          <a:p>
            <a:r>
              <a:rPr lang="es-AR" dirty="0">
                <a:solidFill>
                  <a:schemeClr val="bg1"/>
                </a:solidFill>
              </a:rPr>
              <a:t>x</a:t>
            </a:r>
          </a:p>
        </p:txBody>
      </p:sp>
      <p:sp>
        <p:nvSpPr>
          <p:cNvPr id="55" name="CuadroTexto 54"/>
          <p:cNvSpPr txBox="1"/>
          <p:nvPr/>
        </p:nvSpPr>
        <p:spPr>
          <a:xfrm>
            <a:off x="820738" y="2564904"/>
            <a:ext cx="214833" cy="369332"/>
          </a:xfrm>
          <a:prstGeom prst="rect">
            <a:avLst/>
          </a:prstGeom>
          <a:noFill/>
        </p:spPr>
        <p:txBody>
          <a:bodyPr wrap="square" rtlCol="0">
            <a:spAutoFit/>
          </a:bodyPr>
          <a:lstStyle/>
          <a:p>
            <a:r>
              <a:rPr lang="es-AR" dirty="0">
                <a:solidFill>
                  <a:schemeClr val="bg1"/>
                </a:solidFill>
              </a:rPr>
              <a:t>y</a:t>
            </a: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cxnSp>
        <p:nvCxnSpPr>
          <p:cNvPr id="7" name="Conector recto 6"/>
          <p:cNvCxnSpPr/>
          <p:nvPr/>
        </p:nvCxnSpPr>
        <p:spPr>
          <a:xfrm>
            <a:off x="3779838" y="4076700"/>
            <a:ext cx="7219" cy="12969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18465" idx="0"/>
          </p:cNvCxnSpPr>
          <p:nvPr/>
        </p:nvCxnSpPr>
        <p:spPr>
          <a:xfrm flipH="1">
            <a:off x="1116013" y="4076700"/>
            <a:ext cx="2663825" cy="396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66" name="CuadroTexto 65"/>
          <p:cNvSpPr txBox="1"/>
          <p:nvPr/>
        </p:nvSpPr>
        <p:spPr>
          <a:xfrm>
            <a:off x="3635896" y="5301208"/>
            <a:ext cx="353492" cy="369332"/>
          </a:xfrm>
          <a:prstGeom prst="rect">
            <a:avLst/>
          </a:prstGeom>
          <a:noFill/>
        </p:spPr>
        <p:txBody>
          <a:bodyPr wrap="square" rtlCol="0">
            <a:spAutoFit/>
          </a:bodyPr>
          <a:lstStyle/>
          <a:p>
            <a:r>
              <a:rPr lang="es-AR" dirty="0">
                <a:solidFill>
                  <a:srgbClr val="FFFF00"/>
                </a:solidFill>
              </a:rPr>
              <a:t>x</a:t>
            </a:r>
            <a:r>
              <a:rPr lang="es-AR" baseline="-25000" dirty="0">
                <a:solidFill>
                  <a:srgbClr val="FFFF00"/>
                </a:solidFill>
              </a:rPr>
              <a:t>i</a:t>
            </a:r>
          </a:p>
        </p:txBody>
      </p:sp>
      <p:sp>
        <p:nvSpPr>
          <p:cNvPr id="67" name="CuadroTexto 66"/>
          <p:cNvSpPr txBox="1"/>
          <p:nvPr/>
        </p:nvSpPr>
        <p:spPr>
          <a:xfrm>
            <a:off x="814523" y="3907631"/>
            <a:ext cx="353492" cy="369332"/>
          </a:xfrm>
          <a:prstGeom prst="rect">
            <a:avLst/>
          </a:prstGeom>
          <a:noFill/>
        </p:spPr>
        <p:txBody>
          <a:bodyPr wrap="square" rtlCol="0">
            <a:spAutoFit/>
          </a:bodyPr>
          <a:lstStyle/>
          <a:p>
            <a:r>
              <a:rPr lang="es-AR" dirty="0" err="1">
                <a:solidFill>
                  <a:srgbClr val="FFFF00"/>
                </a:solidFill>
              </a:rPr>
              <a:t>y</a:t>
            </a:r>
            <a:r>
              <a:rPr lang="es-AR" baseline="-25000" dirty="0" err="1">
                <a:solidFill>
                  <a:srgbClr val="FFFF00"/>
                </a:solidFill>
              </a:rPr>
              <a:t>i</a:t>
            </a:r>
            <a:endParaRPr lang="es-AR" baseline="-25000" dirty="0">
              <a:solidFill>
                <a:srgbClr val="FFFF00"/>
              </a:solidFill>
            </a:endParaRPr>
          </a:p>
        </p:txBody>
      </p:sp>
      <p:sp>
        <p:nvSpPr>
          <p:cNvPr id="14" name="Elipse 13"/>
          <p:cNvSpPr/>
          <p:nvPr/>
        </p:nvSpPr>
        <p:spPr>
          <a:xfrm>
            <a:off x="3757773" y="3638550"/>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Text Box 44"/>
          <p:cNvSpPr txBox="1">
            <a:spLocks noChangeArrowheads="1"/>
          </p:cNvSpPr>
          <p:nvPr/>
        </p:nvSpPr>
        <p:spPr bwMode="auto">
          <a:xfrm>
            <a:off x="3492802" y="3401625"/>
            <a:ext cx="5261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b="1" dirty="0" err="1">
                <a:solidFill>
                  <a:srgbClr val="FFFF66"/>
                </a:solidFill>
              </a:rPr>
              <a:t>P</a:t>
            </a:r>
            <a:r>
              <a:rPr lang="es-ES_tradnl" altLang="es-AR" sz="1200" b="1" baseline="-25000" dirty="0" err="1">
                <a:solidFill>
                  <a:srgbClr val="FFFF66"/>
                </a:solidFill>
              </a:rPr>
              <a:t>n</a:t>
            </a:r>
            <a:r>
              <a:rPr lang="es-ES_tradnl" altLang="es-AR" sz="1200" b="1" dirty="0">
                <a:solidFill>
                  <a:srgbClr val="FFFF66"/>
                </a:solidFill>
              </a:rPr>
              <a:t>(x</a:t>
            </a:r>
            <a:r>
              <a:rPr lang="es-ES_tradnl" altLang="es-AR" sz="1200" b="1" baseline="-25000" dirty="0">
                <a:solidFill>
                  <a:srgbClr val="FFFF66"/>
                </a:solidFill>
              </a:rPr>
              <a:t>i</a:t>
            </a:r>
            <a:r>
              <a:rPr lang="es-ES_tradnl" altLang="es-AR" sz="1200" b="1" dirty="0">
                <a:solidFill>
                  <a:srgbClr val="FFFF66"/>
                </a:solidFill>
              </a:rPr>
              <a:t>)</a:t>
            </a:r>
            <a:endParaRPr lang="es-ES" altLang="es-AR" sz="1200" b="1" dirty="0">
              <a:solidFill>
                <a:srgbClr val="FFFF66"/>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4061247315"/>
              </p:ext>
            </p:extLst>
          </p:nvPr>
        </p:nvGraphicFramePr>
        <p:xfrm>
          <a:off x="3037842" y="960947"/>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0" name=""/>
                      <p:cNvPicPr/>
                      <p:nvPr/>
                    </p:nvPicPr>
                    <p:blipFill>
                      <a:blip r:embed="rId4"/>
                      <a:stretch>
                        <a:fillRect/>
                      </a:stretch>
                    </p:blipFill>
                    <p:spPr>
                      <a:xfrm>
                        <a:off x="3037842" y="960947"/>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395536" y="919479"/>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394989" y="1259468"/>
            <a:ext cx="2473199" cy="369332"/>
          </a:xfrm>
          <a:prstGeom prst="rect">
            <a:avLst/>
          </a:prstGeom>
          <a:noFill/>
        </p:spPr>
        <p:txBody>
          <a:bodyPr wrap="square" rtlCol="0">
            <a:spAutoFit/>
          </a:bodyPr>
          <a:lstStyle/>
          <a:p>
            <a:r>
              <a:rPr lang="es-AR" dirty="0">
                <a:solidFill>
                  <a:schemeClr val="bg1"/>
                </a:solidFill>
              </a:rPr>
              <a:t>m : grado del polinomio</a:t>
            </a:r>
          </a:p>
        </p:txBody>
      </p:sp>
    </p:spTree>
    <p:extLst>
      <p:ext uri="{BB962C8B-B14F-4D97-AF65-F5344CB8AC3E}">
        <p14:creationId xmlns:p14="http://schemas.microsoft.com/office/powerpoint/2010/main" val="367375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4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8478"/>
                                        </p:tgtEl>
                                        <p:attrNameLst>
                                          <p:attrName>style.visibility</p:attrName>
                                        </p:attrNameLst>
                                      </p:cBhvr>
                                      <p:to>
                                        <p:strVal val="visible"/>
                                      </p:to>
                                    </p:set>
                                    <p:anim calcmode="lin" valueType="num">
                                      <p:cBhvr>
                                        <p:cTn id="57" dur="500" fill="hold"/>
                                        <p:tgtEl>
                                          <p:spTgt spid="18478"/>
                                        </p:tgtEl>
                                        <p:attrNameLst>
                                          <p:attrName>ppt_w</p:attrName>
                                        </p:attrNameLst>
                                      </p:cBhvr>
                                      <p:tavLst>
                                        <p:tav tm="0">
                                          <p:val>
                                            <p:fltVal val="0"/>
                                          </p:val>
                                        </p:tav>
                                        <p:tav tm="100000">
                                          <p:val>
                                            <p:strVal val="#ppt_w"/>
                                          </p:val>
                                        </p:tav>
                                      </p:tavLst>
                                    </p:anim>
                                    <p:anim calcmode="lin" valueType="num">
                                      <p:cBhvr>
                                        <p:cTn id="58" dur="500" fill="hold"/>
                                        <p:tgtEl>
                                          <p:spTgt spid="18478"/>
                                        </p:tgtEl>
                                        <p:attrNameLst>
                                          <p:attrName>ppt_h</p:attrName>
                                        </p:attrNameLst>
                                      </p:cBhvr>
                                      <p:tavLst>
                                        <p:tav tm="0">
                                          <p:val>
                                            <p:fltVal val="0"/>
                                          </p:val>
                                        </p:tav>
                                        <p:tav tm="100000">
                                          <p:val>
                                            <p:strVal val="#ppt_h"/>
                                          </p:val>
                                        </p:tav>
                                      </p:tavLst>
                                    </p:anim>
                                    <p:animEffect transition="in" filter="fade">
                                      <p:cBhvr>
                                        <p:cTn id="59" dur="500"/>
                                        <p:tgtEl>
                                          <p:spTgt spid="1847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43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847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847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846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846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84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46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846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46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45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846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84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84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469"/>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47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472"/>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47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4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847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5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45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46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childTnLst>
                                </p:cTn>
                              </p:par>
                              <p:par>
                                <p:cTn id="120" presetID="1" presetClass="entr" presetSubtype="0" fill="hold" grpId="1" nodeType="withEffect">
                                  <p:stCondLst>
                                    <p:cond delay="0"/>
                                  </p:stCondLst>
                                  <p:childTnLst>
                                    <p:set>
                                      <p:cBhvr>
                                        <p:cTn id="121" dur="1" fill="hold">
                                          <p:stCondLst>
                                            <p:cond delay="0"/>
                                          </p:stCondLst>
                                        </p:cTn>
                                        <p:tgtEl>
                                          <p:spTgt spid="66"/>
                                        </p:tgtEl>
                                        <p:attrNameLst>
                                          <p:attrName>style.visibility</p:attrName>
                                        </p:attrNameLst>
                                      </p:cBhvr>
                                      <p:to>
                                        <p:strVal val="visible"/>
                                      </p:to>
                                    </p:set>
                                  </p:childTnLst>
                                </p:cTn>
                              </p:par>
                              <p:par>
                                <p:cTn id="122" presetID="1" presetClass="entr" presetSubtype="0" fill="hold" grpId="1" nodeType="withEffect">
                                  <p:stCondLst>
                                    <p:cond delay="0"/>
                                  </p:stCondLst>
                                  <p:childTnLst>
                                    <p:set>
                                      <p:cBhvr>
                                        <p:cTn id="123" dur="1" fill="hold">
                                          <p:stCondLst>
                                            <p:cond delay="0"/>
                                          </p:stCondLst>
                                        </p:cTn>
                                        <p:tgtEl>
                                          <p:spTgt spid="67"/>
                                        </p:tgtEl>
                                        <p:attrNameLst>
                                          <p:attrName>style.visibility</p:attrName>
                                        </p:attrNameLst>
                                      </p:cBhvr>
                                      <p:to>
                                        <p:strVal val="visible"/>
                                      </p:to>
                                    </p:set>
                                  </p:childTnLst>
                                </p:cTn>
                              </p:par>
                              <p:par>
                                <p:cTn id="124" presetID="1" presetClass="entr" presetSubtype="0" fill="hold" grpId="1" nodeType="withEffect">
                                  <p:stCondLst>
                                    <p:cond delay="0"/>
                                  </p:stCondLst>
                                  <p:childTnLst>
                                    <p:set>
                                      <p:cBhvr>
                                        <p:cTn id="125" dur="1" fill="hold">
                                          <p:stCondLst>
                                            <p:cond delay="0"/>
                                          </p:stCondLst>
                                        </p:cTn>
                                        <p:tgtEl>
                                          <p:spTgt spid="69"/>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7"/>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62"/>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6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8" grpId="0" animBg="1"/>
      <p:bldP spid="18439" grpId="0" animBg="1"/>
      <p:bldP spid="18440" grpId="0"/>
      <p:bldP spid="18441" grpId="0"/>
      <p:bldP spid="18442" grpId="0"/>
      <p:bldP spid="18443" grpId="0"/>
      <p:bldP spid="18444" grpId="0"/>
      <p:bldP spid="18445" grpId="0"/>
      <p:bldP spid="18446" grpId="0"/>
      <p:bldP spid="18447" grpId="0"/>
      <p:bldP spid="18448" grpId="0"/>
      <p:bldP spid="18449" grpId="0"/>
      <p:bldP spid="18450" grpId="0"/>
      <p:bldP spid="18451" grpId="0"/>
      <p:bldP spid="18452" grpId="0"/>
      <p:bldP spid="18453" grpId="0"/>
      <p:bldP spid="18454" grpId="0"/>
      <p:bldP spid="18455" grpId="0"/>
      <p:bldP spid="18456" grpId="0"/>
      <p:bldP spid="18457" grpId="0"/>
      <p:bldP spid="18458" grpId="0" animBg="1"/>
      <p:bldP spid="18459" grpId="0" animBg="1"/>
      <p:bldP spid="18460" grpId="0"/>
      <p:bldP spid="18461" grpId="0" animBg="1"/>
      <p:bldP spid="18462" grpId="0" animBg="1"/>
      <p:bldP spid="18463" grpId="0" animBg="1"/>
      <p:bldP spid="18464" grpId="0" animBg="1"/>
      <p:bldP spid="18465" grpId="0" animBg="1"/>
      <p:bldP spid="18466" grpId="0" animBg="1"/>
      <p:bldP spid="18467" grpId="0" animBg="1"/>
      <p:bldP spid="18468" grpId="0" animBg="1"/>
      <p:bldP spid="18469" grpId="0" animBg="1"/>
      <p:bldP spid="18470" grpId="0" animBg="1"/>
      <p:bldP spid="18471" grpId="0" animBg="1"/>
      <p:bldP spid="18472" grpId="0" animBg="1"/>
      <p:bldP spid="18473" grpId="0" animBg="1"/>
      <p:bldP spid="18474" grpId="0" animBg="1"/>
      <p:bldP spid="18475" grpId="0" animBg="1"/>
      <p:bldP spid="18476" grpId="0"/>
      <p:bldP spid="18477" grpId="0" animBg="1"/>
      <p:bldP spid="18478" grpId="0"/>
      <p:bldP spid="46" grpId="0"/>
      <p:bldP spid="47" grpId="0"/>
      <p:bldP spid="48" grpId="0"/>
      <p:bldP spid="52" grpId="0"/>
      <p:bldP spid="5" grpId="0"/>
      <p:bldP spid="55" grpId="0"/>
      <p:bldP spid="56" grpId="0"/>
      <p:bldP spid="66" grpId="0"/>
      <p:bldP spid="66" grpId="1"/>
      <p:bldP spid="67" grpId="0"/>
      <p:bldP spid="67" grpId="1"/>
      <p:bldP spid="14" grpId="0" animBg="1"/>
      <p:bldP spid="69" grpId="0"/>
      <p:bldP spid="69" grpId="1"/>
      <p:bldP spid="69" grpId="2"/>
      <p:bldP spid="17"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ChangeArrowheads="1"/>
          </p:cNvSpPr>
          <p:nvPr/>
        </p:nvSpPr>
        <p:spPr bwMode="auto">
          <a:xfrm>
            <a:off x="565943" y="1052736"/>
            <a:ext cx="7993063" cy="4967288"/>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endParaRPr lang="es-AR"/>
          </a:p>
        </p:txBody>
      </p:sp>
      <p:sp>
        <p:nvSpPr>
          <p:cNvPr id="14338" name="Rectangle 2"/>
          <p:cNvSpPr>
            <a:spLocks noChangeArrowheads="1"/>
          </p:cNvSpPr>
          <p:nvPr/>
        </p:nvSpPr>
        <p:spPr bwMode="auto">
          <a:xfrm>
            <a:off x="1187450" y="3644900"/>
            <a:ext cx="2951163" cy="1944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s-AR" dirty="0">
                <a:solidFill>
                  <a:schemeClr val="bg1"/>
                </a:solidFill>
                <a:latin typeface="Impact" panose="020B0806030902050204" pitchFamily="34" charset="0"/>
              </a:rPr>
              <a:t>I n t e r p o l a c i </a:t>
            </a:r>
            <a:r>
              <a:rPr lang="es-ES_tradnl" altLang="es-AR" dirty="0" err="1">
                <a:solidFill>
                  <a:schemeClr val="bg1"/>
                </a:solidFill>
                <a:latin typeface="Impact" panose="020B0806030902050204" pitchFamily="34" charset="0"/>
              </a:rPr>
              <a:t>ó</a:t>
            </a:r>
            <a:r>
              <a:rPr lang="es-ES_tradnl" altLang="es-AR" dirty="0">
                <a:solidFill>
                  <a:schemeClr val="bg1"/>
                </a:solidFill>
                <a:latin typeface="Impact" panose="020B0806030902050204" pitchFamily="34" charset="0"/>
              </a:rPr>
              <a:t> n</a:t>
            </a:r>
            <a:endParaRPr lang="es-ES" altLang="es-AR" dirty="0">
              <a:solidFill>
                <a:schemeClr val="bg1"/>
              </a:solidFill>
              <a:latin typeface="Impact" panose="020B0806030902050204" pitchFamily="34" charset="0"/>
            </a:endParaRPr>
          </a:p>
        </p:txBody>
      </p:sp>
      <p:sp>
        <p:nvSpPr>
          <p:cNvPr id="14339" name="Rectangle 3"/>
          <p:cNvSpPr>
            <a:spLocks noChangeArrowheads="1"/>
          </p:cNvSpPr>
          <p:nvPr/>
        </p:nvSpPr>
        <p:spPr bwMode="auto">
          <a:xfrm>
            <a:off x="5003800" y="3644900"/>
            <a:ext cx="2951163" cy="1944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s-AR" dirty="0">
                <a:solidFill>
                  <a:schemeClr val="bg1"/>
                </a:solidFill>
                <a:latin typeface="Impact" panose="020B0806030902050204" pitchFamily="34" charset="0"/>
              </a:rPr>
              <a:t>A j u s t e</a:t>
            </a:r>
            <a:endParaRPr lang="es-ES" altLang="es-AR" dirty="0">
              <a:solidFill>
                <a:schemeClr val="bg1"/>
              </a:solidFill>
            </a:endParaRPr>
          </a:p>
        </p:txBody>
      </p:sp>
      <p:sp>
        <p:nvSpPr>
          <p:cNvPr id="14341" name="Text Box 5"/>
          <p:cNvSpPr txBox="1">
            <a:spLocks noChangeArrowheads="1"/>
          </p:cNvSpPr>
          <p:nvPr/>
        </p:nvSpPr>
        <p:spPr bwMode="auto">
          <a:xfrm>
            <a:off x="3276600" y="2924175"/>
            <a:ext cx="257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rgbClr val="0066FF"/>
                </a:solidFill>
              </a:rPr>
              <a:t>Métodos mas utilizados</a:t>
            </a:r>
            <a:endParaRPr lang="es-ES" altLang="es-AR">
              <a:solidFill>
                <a:srgbClr val="0066FF"/>
              </a:solidFill>
            </a:endParaRPr>
          </a:p>
        </p:txBody>
      </p:sp>
      <p:sp>
        <p:nvSpPr>
          <p:cNvPr id="14343" name="Rectangle 7"/>
          <p:cNvSpPr>
            <a:spLocks noChangeArrowheads="1"/>
          </p:cNvSpPr>
          <p:nvPr/>
        </p:nvSpPr>
        <p:spPr bwMode="auto">
          <a:xfrm>
            <a:off x="971600" y="1338155"/>
            <a:ext cx="739375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_tradnl" altLang="es-AR" sz="4000" b="1" dirty="0">
                <a:solidFill>
                  <a:srgbClr val="0066FF"/>
                </a:solidFill>
              </a:rPr>
              <a:t>Curvas para representar conjuntos de puntos dato</a:t>
            </a:r>
          </a:p>
        </p:txBody>
      </p:sp>
    </p:spTree>
    <p:extLst>
      <p:ext uri="{BB962C8B-B14F-4D97-AF65-F5344CB8AC3E}">
        <p14:creationId xmlns:p14="http://schemas.microsoft.com/office/powerpoint/2010/main" val="9088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cxnSp>
        <p:nvCxnSpPr>
          <p:cNvPr id="8" name="Conector recto 7">
            <a:extLst>
              <a:ext uri="{FF2B5EF4-FFF2-40B4-BE49-F238E27FC236}">
                <a16:creationId xmlns:a16="http://schemas.microsoft.com/office/drawing/2014/main" id="{60A3CDF8-297A-806F-30C6-9FBEE70DB020}"/>
              </a:ext>
            </a:extLst>
          </p:cNvPr>
          <p:cNvCxnSpPr>
            <a:cxnSpLocks/>
          </p:cNvCxnSpPr>
          <p:nvPr/>
        </p:nvCxnSpPr>
        <p:spPr>
          <a:xfrm>
            <a:off x="251520" y="2132856"/>
            <a:ext cx="0" cy="409675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18437" name="Line 5"/>
          <p:cNvSpPr>
            <a:spLocks noChangeShapeType="1"/>
          </p:cNvSpPr>
          <p:nvPr/>
        </p:nvSpPr>
        <p:spPr bwMode="auto">
          <a:xfrm>
            <a:off x="971550" y="5373688"/>
            <a:ext cx="705802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8" name="Line 6"/>
          <p:cNvSpPr>
            <a:spLocks noChangeShapeType="1"/>
          </p:cNvSpPr>
          <p:nvPr/>
        </p:nvSpPr>
        <p:spPr bwMode="auto">
          <a:xfrm flipV="1">
            <a:off x="1116013" y="2782888"/>
            <a:ext cx="0" cy="28797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9" name="Freeform 7"/>
          <p:cNvSpPr>
            <a:spLocks/>
          </p:cNvSpPr>
          <p:nvPr/>
        </p:nvSpPr>
        <p:spPr bwMode="auto">
          <a:xfrm>
            <a:off x="1835150" y="3225800"/>
            <a:ext cx="5616575" cy="1643063"/>
          </a:xfrm>
          <a:custGeom>
            <a:avLst/>
            <a:gdLst>
              <a:gd name="T0" fmla="*/ 0 w 3538"/>
              <a:gd name="T1" fmla="*/ 1035 h 1035"/>
              <a:gd name="T2" fmla="*/ 1076 w 3538"/>
              <a:gd name="T3" fmla="*/ 344 h 1035"/>
              <a:gd name="T4" fmla="*/ 2260 w 3538"/>
              <a:gd name="T5" fmla="*/ 24 h 1035"/>
              <a:gd name="T6" fmla="*/ 3538 w 3538"/>
              <a:gd name="T7" fmla="*/ 491 h 1035"/>
            </a:gdLst>
            <a:ahLst/>
            <a:cxnLst>
              <a:cxn ang="0">
                <a:pos x="T0" y="T1"/>
              </a:cxn>
              <a:cxn ang="0">
                <a:pos x="T2" y="T3"/>
              </a:cxn>
              <a:cxn ang="0">
                <a:pos x="T4" y="T5"/>
              </a:cxn>
              <a:cxn ang="0">
                <a:pos x="T6" y="T7"/>
              </a:cxn>
            </a:cxnLst>
            <a:rect l="0" t="0" r="r" b="b"/>
            <a:pathLst>
              <a:path w="3538" h="1035">
                <a:moveTo>
                  <a:pt x="0" y="1035"/>
                </a:moveTo>
                <a:cubicBezTo>
                  <a:pt x="179" y="920"/>
                  <a:pt x="699" y="512"/>
                  <a:pt x="1076" y="344"/>
                </a:cubicBezTo>
                <a:cubicBezTo>
                  <a:pt x="1453" y="176"/>
                  <a:pt x="1850" y="0"/>
                  <a:pt x="2260" y="24"/>
                </a:cubicBezTo>
                <a:cubicBezTo>
                  <a:pt x="2670" y="48"/>
                  <a:pt x="3272" y="394"/>
                  <a:pt x="3538" y="491"/>
                </a:cubicBezTo>
              </a:path>
            </a:pathLst>
          </a:custGeom>
          <a:noFill/>
          <a:ln w="38100" cmpd="sng">
            <a:solidFill>
              <a:srgbClr val="FF0D0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40" name="Text Box 8"/>
          <p:cNvSpPr txBox="1">
            <a:spLocks noChangeArrowheads="1"/>
          </p:cNvSpPr>
          <p:nvPr/>
        </p:nvSpPr>
        <p:spPr bwMode="auto">
          <a:xfrm>
            <a:off x="2411413" y="44370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41" name="Text Box 9"/>
          <p:cNvSpPr txBox="1">
            <a:spLocks noChangeArrowheads="1"/>
          </p:cNvSpPr>
          <p:nvPr/>
        </p:nvSpPr>
        <p:spPr bwMode="auto">
          <a:xfrm>
            <a:off x="27003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2" name="Text Box 10"/>
          <p:cNvSpPr txBox="1">
            <a:spLocks noChangeArrowheads="1"/>
          </p:cNvSpPr>
          <p:nvPr/>
        </p:nvSpPr>
        <p:spPr bwMode="auto">
          <a:xfrm>
            <a:off x="3059113" y="40052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3" name="Text Box 11"/>
          <p:cNvSpPr txBox="1">
            <a:spLocks noChangeArrowheads="1"/>
          </p:cNvSpPr>
          <p:nvPr/>
        </p:nvSpPr>
        <p:spPr bwMode="auto">
          <a:xfrm>
            <a:off x="3276600" y="3284538"/>
            <a:ext cx="354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4" name="Text Box 12"/>
          <p:cNvSpPr txBox="1">
            <a:spLocks noChangeArrowheads="1"/>
          </p:cNvSpPr>
          <p:nvPr/>
        </p:nvSpPr>
        <p:spPr bwMode="auto">
          <a:xfrm>
            <a:off x="3635375" y="38608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5" name="Text Box 13"/>
          <p:cNvSpPr txBox="1">
            <a:spLocks noChangeArrowheads="1"/>
          </p:cNvSpPr>
          <p:nvPr/>
        </p:nvSpPr>
        <p:spPr bwMode="auto">
          <a:xfrm>
            <a:off x="5148263" y="33575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6" name="Text Box 14"/>
          <p:cNvSpPr txBox="1">
            <a:spLocks noChangeArrowheads="1"/>
          </p:cNvSpPr>
          <p:nvPr/>
        </p:nvSpPr>
        <p:spPr bwMode="auto">
          <a:xfrm>
            <a:off x="399573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7" name="Text Box 15"/>
          <p:cNvSpPr txBox="1">
            <a:spLocks noChangeArrowheads="1"/>
          </p:cNvSpPr>
          <p:nvPr/>
        </p:nvSpPr>
        <p:spPr bwMode="auto">
          <a:xfrm>
            <a:off x="4356100" y="29241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8" name="Text Box 16"/>
          <p:cNvSpPr txBox="1">
            <a:spLocks noChangeArrowheads="1"/>
          </p:cNvSpPr>
          <p:nvPr/>
        </p:nvSpPr>
        <p:spPr bwMode="auto">
          <a:xfrm>
            <a:off x="4859338" y="27082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9" name="Text Box 17"/>
          <p:cNvSpPr txBox="1">
            <a:spLocks noChangeArrowheads="1"/>
          </p:cNvSpPr>
          <p:nvPr/>
        </p:nvSpPr>
        <p:spPr bwMode="auto">
          <a:xfrm>
            <a:off x="5508625" y="27082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0" name="Text Box 18"/>
          <p:cNvSpPr txBox="1">
            <a:spLocks noChangeArrowheads="1"/>
          </p:cNvSpPr>
          <p:nvPr/>
        </p:nvSpPr>
        <p:spPr bwMode="auto">
          <a:xfrm>
            <a:off x="5724525" y="34290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1" name="Text Box 19"/>
          <p:cNvSpPr txBox="1">
            <a:spLocks noChangeArrowheads="1"/>
          </p:cNvSpPr>
          <p:nvPr/>
        </p:nvSpPr>
        <p:spPr bwMode="auto">
          <a:xfrm>
            <a:off x="6084888" y="29241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52" name="Text Box 20"/>
          <p:cNvSpPr txBox="1">
            <a:spLocks noChangeArrowheads="1"/>
          </p:cNvSpPr>
          <p:nvPr/>
        </p:nvSpPr>
        <p:spPr bwMode="auto">
          <a:xfrm>
            <a:off x="6804025" y="36449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3" name="Text Box 21"/>
          <p:cNvSpPr txBox="1">
            <a:spLocks noChangeArrowheads="1"/>
          </p:cNvSpPr>
          <p:nvPr/>
        </p:nvSpPr>
        <p:spPr bwMode="auto">
          <a:xfrm>
            <a:off x="630078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4" name="Text Box 22"/>
          <p:cNvSpPr txBox="1">
            <a:spLocks noChangeArrowheads="1"/>
          </p:cNvSpPr>
          <p:nvPr/>
        </p:nvSpPr>
        <p:spPr bwMode="auto">
          <a:xfrm>
            <a:off x="6588125" y="3213099"/>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5" name="Text Box 23"/>
          <p:cNvSpPr txBox="1">
            <a:spLocks noChangeArrowheads="1"/>
          </p:cNvSpPr>
          <p:nvPr/>
        </p:nvSpPr>
        <p:spPr bwMode="auto">
          <a:xfrm>
            <a:off x="46434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6" name="Text Box 24"/>
          <p:cNvSpPr txBox="1">
            <a:spLocks noChangeArrowheads="1"/>
          </p:cNvSpPr>
          <p:nvPr/>
        </p:nvSpPr>
        <p:spPr bwMode="auto">
          <a:xfrm>
            <a:off x="2124075" y="4724400"/>
            <a:ext cx="744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(x</a:t>
            </a:r>
            <a:r>
              <a:rPr lang="es-ES_tradnl" altLang="es-AR" baseline="-25000" dirty="0">
                <a:solidFill>
                  <a:schemeClr val="bg1"/>
                </a:solidFill>
              </a:rPr>
              <a:t>1</a:t>
            </a:r>
            <a:r>
              <a:rPr lang="es-ES_tradnl" altLang="es-AR" dirty="0">
                <a:solidFill>
                  <a:schemeClr val="bg1"/>
                </a:solidFill>
              </a:rPr>
              <a:t>,y</a:t>
            </a:r>
            <a:r>
              <a:rPr lang="es-ES_tradnl" altLang="es-AR" baseline="-25000" dirty="0">
                <a:solidFill>
                  <a:schemeClr val="bg1"/>
                </a:solidFill>
              </a:rPr>
              <a:t>1</a:t>
            </a:r>
            <a:r>
              <a:rPr lang="es-ES_tradnl" altLang="es-AR" dirty="0">
                <a:solidFill>
                  <a:schemeClr val="bg1"/>
                </a:solidFill>
              </a:rPr>
              <a:t>)</a:t>
            </a:r>
            <a:endParaRPr lang="es-ES" altLang="es-AR" dirty="0">
              <a:solidFill>
                <a:schemeClr val="bg1"/>
              </a:solidFill>
            </a:endParaRPr>
          </a:p>
        </p:txBody>
      </p:sp>
      <p:sp>
        <p:nvSpPr>
          <p:cNvPr id="18457" name="Text Box 25"/>
          <p:cNvSpPr txBox="1">
            <a:spLocks noChangeArrowheads="1"/>
          </p:cNvSpPr>
          <p:nvPr/>
        </p:nvSpPr>
        <p:spPr bwMode="auto">
          <a:xfrm>
            <a:off x="6588125" y="4005263"/>
            <a:ext cx="796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(x</a:t>
            </a:r>
            <a:r>
              <a:rPr lang="es-ES_tradnl" altLang="es-AR" baseline="-25000">
                <a:solidFill>
                  <a:schemeClr val="bg1"/>
                </a:solidFill>
              </a:rPr>
              <a:t>n</a:t>
            </a:r>
            <a:r>
              <a:rPr lang="es-ES_tradnl" altLang="es-AR">
                <a:solidFill>
                  <a:schemeClr val="bg1"/>
                </a:solidFill>
              </a:rPr>
              <a:t>,y</a:t>
            </a:r>
            <a:r>
              <a:rPr lang="es-ES_tradnl" altLang="es-AR" baseline="-25000">
                <a:solidFill>
                  <a:schemeClr val="bg1"/>
                </a:solidFill>
              </a:rPr>
              <a:t>n</a:t>
            </a:r>
            <a:r>
              <a:rPr lang="es-ES_tradnl" altLang="es-AR">
                <a:solidFill>
                  <a:schemeClr val="bg1"/>
                </a:solidFill>
              </a:rPr>
              <a:t>)</a:t>
            </a:r>
            <a:endParaRPr lang="es-ES" altLang="es-AR">
              <a:solidFill>
                <a:schemeClr val="bg1"/>
              </a:solidFill>
            </a:endParaRPr>
          </a:p>
        </p:txBody>
      </p:sp>
      <p:sp>
        <p:nvSpPr>
          <p:cNvPr id="18458" name="Line 26"/>
          <p:cNvSpPr>
            <a:spLocks noChangeShapeType="1"/>
          </p:cNvSpPr>
          <p:nvPr/>
        </p:nvSpPr>
        <p:spPr bwMode="auto">
          <a:xfrm flipH="1">
            <a:off x="4788084" y="3357563"/>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59" name="Freeform 27"/>
          <p:cNvSpPr>
            <a:spLocks/>
          </p:cNvSpPr>
          <p:nvPr/>
        </p:nvSpPr>
        <p:spPr bwMode="auto">
          <a:xfrm>
            <a:off x="4384675" y="3573463"/>
            <a:ext cx="416109" cy="668337"/>
          </a:xfrm>
          <a:custGeom>
            <a:avLst/>
            <a:gdLst>
              <a:gd name="T0" fmla="*/ 254 w 254"/>
              <a:gd name="T1" fmla="*/ 453 h 453"/>
              <a:gd name="T2" fmla="*/ 27 w 254"/>
              <a:gd name="T3" fmla="*/ 227 h 453"/>
              <a:gd name="T4" fmla="*/ 94 w 254"/>
              <a:gd name="T5" fmla="*/ 45 h 453"/>
              <a:gd name="T6" fmla="*/ 254 w 254"/>
              <a:gd name="T7" fmla="*/ 0 h 453"/>
            </a:gdLst>
            <a:ahLst/>
            <a:cxnLst>
              <a:cxn ang="0">
                <a:pos x="T0" y="T1"/>
              </a:cxn>
              <a:cxn ang="0">
                <a:pos x="T2" y="T3"/>
              </a:cxn>
              <a:cxn ang="0">
                <a:pos x="T4" y="T5"/>
              </a:cxn>
              <a:cxn ang="0">
                <a:pos x="T6" y="T7"/>
              </a:cxn>
            </a:cxnLst>
            <a:rect l="0" t="0" r="r" b="b"/>
            <a:pathLst>
              <a:path w="254" h="453">
                <a:moveTo>
                  <a:pt x="254" y="453"/>
                </a:moveTo>
                <a:cubicBezTo>
                  <a:pt x="148" y="377"/>
                  <a:pt x="54" y="295"/>
                  <a:pt x="27" y="227"/>
                </a:cubicBezTo>
                <a:cubicBezTo>
                  <a:pt x="0" y="159"/>
                  <a:pt x="56" y="83"/>
                  <a:pt x="94" y="45"/>
                </a:cubicBezTo>
                <a:cubicBezTo>
                  <a:pt x="132" y="7"/>
                  <a:pt x="221" y="10"/>
                  <a:pt x="254" y="0"/>
                </a:cubicBezTo>
              </a:path>
            </a:pathLst>
          </a:custGeom>
          <a:noFill/>
          <a:ln w="9525">
            <a:solidFill>
              <a:srgbClr val="EAF8A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0" name="Text Box 28"/>
          <p:cNvSpPr txBox="1">
            <a:spLocks noChangeArrowheads="1"/>
          </p:cNvSpPr>
          <p:nvPr/>
        </p:nvSpPr>
        <p:spPr bwMode="auto">
          <a:xfrm>
            <a:off x="4767263" y="4241800"/>
            <a:ext cx="6506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dirty="0">
                <a:solidFill>
                  <a:schemeClr val="bg1"/>
                </a:solidFill>
              </a:rPr>
              <a:t>residuo</a:t>
            </a:r>
            <a:endParaRPr lang="es-ES" altLang="es-AR" sz="1200" dirty="0">
              <a:solidFill>
                <a:schemeClr val="bg1"/>
              </a:solidFill>
            </a:endParaRPr>
          </a:p>
        </p:txBody>
      </p:sp>
      <p:sp>
        <p:nvSpPr>
          <p:cNvPr id="18461" name="Line 29"/>
          <p:cNvSpPr>
            <a:spLocks noChangeShapeType="1"/>
          </p:cNvSpPr>
          <p:nvPr/>
        </p:nvSpPr>
        <p:spPr bwMode="auto">
          <a:xfrm flipV="1">
            <a:off x="2555875" y="43656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2" name="Line 30"/>
          <p:cNvSpPr>
            <a:spLocks noChangeShapeType="1"/>
          </p:cNvSpPr>
          <p:nvPr/>
        </p:nvSpPr>
        <p:spPr bwMode="auto">
          <a:xfrm>
            <a:off x="2843213" y="3789363"/>
            <a:ext cx="0" cy="360362"/>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3" name="Line 31"/>
          <p:cNvSpPr>
            <a:spLocks noChangeShapeType="1"/>
          </p:cNvSpPr>
          <p:nvPr/>
        </p:nvSpPr>
        <p:spPr bwMode="auto">
          <a:xfrm>
            <a:off x="3419475" y="3500438"/>
            <a:ext cx="0" cy="3143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4" name="Line 32"/>
          <p:cNvSpPr>
            <a:spLocks noChangeShapeType="1"/>
          </p:cNvSpPr>
          <p:nvPr/>
        </p:nvSpPr>
        <p:spPr bwMode="auto">
          <a:xfrm>
            <a:off x="3203575" y="39338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5" name="Line 33"/>
          <p:cNvSpPr>
            <a:spLocks noChangeShapeType="1"/>
          </p:cNvSpPr>
          <p:nvPr/>
        </p:nvSpPr>
        <p:spPr bwMode="auto">
          <a:xfrm flipV="1">
            <a:off x="3779838" y="3644900"/>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6" name="Line 34"/>
          <p:cNvSpPr>
            <a:spLocks noChangeShapeType="1"/>
          </p:cNvSpPr>
          <p:nvPr/>
        </p:nvSpPr>
        <p:spPr bwMode="auto">
          <a:xfrm flipV="1">
            <a:off x="4140200" y="3500438"/>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7" name="Line 35"/>
          <p:cNvSpPr>
            <a:spLocks noChangeShapeType="1"/>
          </p:cNvSpPr>
          <p:nvPr/>
        </p:nvSpPr>
        <p:spPr bwMode="auto">
          <a:xfrm>
            <a:off x="4500563" y="3141663"/>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8" name="Line 36"/>
          <p:cNvSpPr>
            <a:spLocks noChangeShapeType="1"/>
          </p:cNvSpPr>
          <p:nvPr/>
        </p:nvSpPr>
        <p:spPr bwMode="auto">
          <a:xfrm>
            <a:off x="5003800" y="2924175"/>
            <a:ext cx="0" cy="360363"/>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9" name="Line 37"/>
          <p:cNvSpPr>
            <a:spLocks noChangeShapeType="1"/>
          </p:cNvSpPr>
          <p:nvPr/>
        </p:nvSpPr>
        <p:spPr bwMode="auto">
          <a:xfrm flipV="1">
            <a:off x="5292725" y="3284538"/>
            <a:ext cx="0" cy="2889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0" name="Line 38"/>
          <p:cNvSpPr>
            <a:spLocks noChangeShapeType="1"/>
          </p:cNvSpPr>
          <p:nvPr/>
        </p:nvSpPr>
        <p:spPr bwMode="auto">
          <a:xfrm>
            <a:off x="5652120" y="2924175"/>
            <a:ext cx="0" cy="360363"/>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1" name="Line 39"/>
          <p:cNvSpPr>
            <a:spLocks noChangeShapeType="1"/>
          </p:cNvSpPr>
          <p:nvPr/>
        </p:nvSpPr>
        <p:spPr bwMode="auto">
          <a:xfrm flipV="1">
            <a:off x="5862638" y="3357563"/>
            <a:ext cx="0" cy="287337"/>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2" name="Line 40"/>
          <p:cNvSpPr>
            <a:spLocks noChangeShapeType="1"/>
          </p:cNvSpPr>
          <p:nvPr/>
        </p:nvSpPr>
        <p:spPr bwMode="auto">
          <a:xfrm flipH="1">
            <a:off x="6216651" y="3152207"/>
            <a:ext cx="0" cy="288924"/>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3" name="Line 41"/>
          <p:cNvSpPr>
            <a:spLocks noChangeShapeType="1"/>
          </p:cNvSpPr>
          <p:nvPr/>
        </p:nvSpPr>
        <p:spPr bwMode="auto">
          <a:xfrm>
            <a:off x="6732240" y="3462724"/>
            <a:ext cx="0" cy="215900"/>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4" name="Line 42"/>
          <p:cNvSpPr>
            <a:spLocks noChangeShapeType="1"/>
          </p:cNvSpPr>
          <p:nvPr/>
        </p:nvSpPr>
        <p:spPr bwMode="auto">
          <a:xfrm flipV="1">
            <a:off x="6446044" y="3573463"/>
            <a:ext cx="0" cy="142875"/>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5" name="Line 43"/>
          <p:cNvSpPr>
            <a:spLocks noChangeShapeType="1"/>
          </p:cNvSpPr>
          <p:nvPr/>
        </p:nvSpPr>
        <p:spPr bwMode="auto">
          <a:xfrm flipV="1">
            <a:off x="6948488" y="3789363"/>
            <a:ext cx="0" cy="714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6" name="Text Box 44"/>
          <p:cNvSpPr txBox="1">
            <a:spLocks noChangeArrowheads="1"/>
          </p:cNvSpPr>
          <p:nvPr/>
        </p:nvSpPr>
        <p:spPr bwMode="auto">
          <a:xfrm>
            <a:off x="3327846" y="2636912"/>
            <a:ext cx="68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b="1" dirty="0">
                <a:solidFill>
                  <a:schemeClr val="bg1"/>
                </a:solidFill>
              </a:rPr>
              <a:t>P</a:t>
            </a:r>
            <a:r>
              <a:rPr lang="es-ES_tradnl" altLang="es-AR" b="1" baseline="-25000" dirty="0">
                <a:solidFill>
                  <a:schemeClr val="bg1"/>
                </a:solidFill>
              </a:rPr>
              <a:t>m</a:t>
            </a:r>
            <a:r>
              <a:rPr lang="es-ES_tradnl" altLang="es-AR" b="1" dirty="0">
                <a:solidFill>
                  <a:schemeClr val="bg1"/>
                </a:solidFill>
              </a:rPr>
              <a:t>(x)</a:t>
            </a:r>
            <a:endParaRPr lang="es-ES" altLang="es-AR" b="1" dirty="0">
              <a:solidFill>
                <a:schemeClr val="bg1"/>
              </a:solidFill>
            </a:endParaRPr>
          </a:p>
        </p:txBody>
      </p:sp>
      <p:sp>
        <p:nvSpPr>
          <p:cNvPr id="18477" name="Line 45"/>
          <p:cNvSpPr>
            <a:spLocks noChangeShapeType="1"/>
          </p:cNvSpPr>
          <p:nvPr/>
        </p:nvSpPr>
        <p:spPr bwMode="auto">
          <a:xfrm>
            <a:off x="3996184" y="2833762"/>
            <a:ext cx="431800" cy="57626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8" name="Text Box 46"/>
          <p:cNvSpPr txBox="1">
            <a:spLocks noChangeArrowheads="1"/>
          </p:cNvSpPr>
          <p:nvPr/>
        </p:nvSpPr>
        <p:spPr bwMode="auto">
          <a:xfrm>
            <a:off x="1547813" y="5805488"/>
            <a:ext cx="59231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Objetivo: Obtener un polinomio o función que relacione x e y</a:t>
            </a:r>
            <a:endParaRPr lang="es-ES" altLang="es-AR" dirty="0">
              <a:solidFill>
                <a:schemeClr val="bg1"/>
              </a:solidFill>
            </a:endParaRPr>
          </a:p>
        </p:txBody>
      </p:sp>
      <p:sp>
        <p:nvSpPr>
          <p:cNvPr id="46" name="Text Box 17"/>
          <p:cNvSpPr txBox="1">
            <a:spLocks noChangeArrowheads="1"/>
          </p:cNvSpPr>
          <p:nvPr/>
        </p:nvSpPr>
        <p:spPr bwMode="auto">
          <a:xfrm>
            <a:off x="6139538" y="90872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47" name="Text Box 2"/>
          <p:cNvSpPr txBox="1">
            <a:spLocks noChangeArrowheads="1"/>
          </p:cNvSpPr>
          <p:nvPr/>
        </p:nvSpPr>
        <p:spPr bwMode="auto">
          <a:xfrm>
            <a:off x="6493551" y="914317"/>
            <a:ext cx="2182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Nube de Puntos Dato</a:t>
            </a:r>
            <a:endParaRPr lang="es-ES" altLang="es-AR" dirty="0">
              <a:solidFill>
                <a:schemeClr val="bg1"/>
              </a:solidFill>
            </a:endParaRPr>
          </a:p>
        </p:txBody>
      </p:sp>
      <p:sp>
        <p:nvSpPr>
          <p:cNvPr id="48" name="Text Box 2"/>
          <p:cNvSpPr txBox="1">
            <a:spLocks noChangeArrowheads="1"/>
          </p:cNvSpPr>
          <p:nvPr/>
        </p:nvSpPr>
        <p:spPr bwMode="auto">
          <a:xfrm>
            <a:off x="6516216" y="1268760"/>
            <a:ext cx="2497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Curva que respeta la “tendencia” de los Datos</a:t>
            </a:r>
            <a:endParaRPr lang="es-ES" altLang="es-AR" dirty="0">
              <a:solidFill>
                <a:schemeClr val="bg1"/>
              </a:solidFill>
            </a:endParaRPr>
          </a:p>
        </p:txBody>
      </p:sp>
      <p:cxnSp>
        <p:nvCxnSpPr>
          <p:cNvPr id="3" name="Conector recto 2"/>
          <p:cNvCxnSpPr/>
          <p:nvPr/>
        </p:nvCxnSpPr>
        <p:spPr>
          <a:xfrm flipH="1">
            <a:off x="6078538" y="1556792"/>
            <a:ext cx="360362"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 Box 2"/>
          <p:cNvSpPr txBox="1">
            <a:spLocks noChangeArrowheads="1"/>
          </p:cNvSpPr>
          <p:nvPr/>
        </p:nvSpPr>
        <p:spPr bwMode="auto">
          <a:xfrm>
            <a:off x="6533405" y="1859513"/>
            <a:ext cx="24973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Desviación o “residuo” : </a:t>
            </a:r>
            <a:r>
              <a:rPr lang="es-ES_tradnl" altLang="es-AR" sz="1400" dirty="0">
                <a:solidFill>
                  <a:schemeClr val="bg1"/>
                </a:solidFill>
              </a:rPr>
              <a:t>error que se comente al tomar el valor de </a:t>
            </a:r>
            <a:r>
              <a:rPr lang="es-ES_tradnl" altLang="es-AR" sz="1400" dirty="0" err="1">
                <a:solidFill>
                  <a:schemeClr val="bg1"/>
                </a:solidFill>
              </a:rPr>
              <a:t>P</a:t>
            </a:r>
            <a:r>
              <a:rPr lang="es-ES_tradnl" altLang="es-AR" sz="1400" baseline="-25000" dirty="0" err="1">
                <a:solidFill>
                  <a:schemeClr val="bg1"/>
                </a:solidFill>
              </a:rPr>
              <a:t>n</a:t>
            </a:r>
            <a:r>
              <a:rPr lang="es-ES_tradnl" altLang="es-AR" sz="1400" dirty="0">
                <a:solidFill>
                  <a:schemeClr val="bg1"/>
                </a:solidFill>
              </a:rPr>
              <a:t>(x) en lugar del dato   </a:t>
            </a:r>
            <a:r>
              <a:rPr lang="es-ES_tradnl" altLang="es-AR" sz="1400" dirty="0">
                <a:solidFill>
                  <a:srgbClr val="FFFF66"/>
                </a:solidFill>
              </a:rPr>
              <a:t>[</a:t>
            </a:r>
            <a:r>
              <a:rPr lang="es-ES_tradnl" altLang="es-AR" sz="1400" dirty="0" err="1">
                <a:solidFill>
                  <a:srgbClr val="FFFF66"/>
                </a:solidFill>
              </a:rPr>
              <a:t>y</a:t>
            </a:r>
            <a:r>
              <a:rPr lang="es-ES_tradnl" altLang="es-AR" sz="1400" baseline="-25000" dirty="0" err="1">
                <a:solidFill>
                  <a:srgbClr val="FFFF66"/>
                </a:solidFill>
              </a:rPr>
              <a:t>i</a:t>
            </a:r>
            <a:r>
              <a:rPr lang="es-ES_tradnl" altLang="es-AR" sz="1400" dirty="0">
                <a:solidFill>
                  <a:srgbClr val="FFFF66"/>
                </a:solidFill>
              </a:rPr>
              <a:t> – P</a:t>
            </a:r>
            <a:r>
              <a:rPr lang="es-ES_tradnl" altLang="es-AR" sz="1400" baseline="-25000" dirty="0">
                <a:solidFill>
                  <a:srgbClr val="FFFF66"/>
                </a:solidFill>
              </a:rPr>
              <a:t>m</a:t>
            </a:r>
            <a:r>
              <a:rPr lang="es-ES_tradnl" altLang="es-AR" sz="1400" dirty="0">
                <a:solidFill>
                  <a:srgbClr val="FFFF66"/>
                </a:solidFill>
              </a:rPr>
              <a:t>(x</a:t>
            </a:r>
            <a:r>
              <a:rPr lang="es-ES_tradnl" altLang="es-AR" sz="1400" baseline="-25000" dirty="0">
                <a:solidFill>
                  <a:srgbClr val="FFFF66"/>
                </a:solidFill>
              </a:rPr>
              <a:t>i</a:t>
            </a:r>
            <a:r>
              <a:rPr lang="es-ES_tradnl" altLang="es-AR" sz="1400" dirty="0">
                <a:solidFill>
                  <a:srgbClr val="FFFF66"/>
                </a:solidFill>
              </a:rPr>
              <a:t>)]</a:t>
            </a:r>
            <a:endParaRPr lang="es-ES" altLang="es-AR" sz="1400" dirty="0">
              <a:solidFill>
                <a:srgbClr val="FFFF66"/>
              </a:solidFill>
            </a:endParaRPr>
          </a:p>
        </p:txBody>
      </p:sp>
      <p:cxnSp>
        <p:nvCxnSpPr>
          <p:cNvPr id="53" name="Conector recto 52"/>
          <p:cNvCxnSpPr/>
          <p:nvPr/>
        </p:nvCxnSpPr>
        <p:spPr>
          <a:xfrm flipH="1">
            <a:off x="6084168" y="2060848"/>
            <a:ext cx="360362" cy="0"/>
          </a:xfrm>
          <a:prstGeom prst="line">
            <a:avLst/>
          </a:prstGeom>
          <a:ln w="9525">
            <a:solidFill>
              <a:srgbClr val="FFFF66"/>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7922158" y="5373688"/>
            <a:ext cx="214833" cy="369332"/>
          </a:xfrm>
          <a:prstGeom prst="rect">
            <a:avLst/>
          </a:prstGeom>
          <a:noFill/>
        </p:spPr>
        <p:txBody>
          <a:bodyPr wrap="square" rtlCol="0">
            <a:spAutoFit/>
          </a:bodyPr>
          <a:lstStyle/>
          <a:p>
            <a:r>
              <a:rPr lang="es-AR" dirty="0">
                <a:solidFill>
                  <a:schemeClr val="bg1"/>
                </a:solidFill>
              </a:rPr>
              <a:t>x</a:t>
            </a:r>
          </a:p>
        </p:txBody>
      </p:sp>
      <p:sp>
        <p:nvSpPr>
          <p:cNvPr id="55" name="CuadroTexto 54"/>
          <p:cNvSpPr txBox="1"/>
          <p:nvPr/>
        </p:nvSpPr>
        <p:spPr>
          <a:xfrm>
            <a:off x="820738" y="2564904"/>
            <a:ext cx="214833" cy="369332"/>
          </a:xfrm>
          <a:prstGeom prst="rect">
            <a:avLst/>
          </a:prstGeom>
          <a:noFill/>
        </p:spPr>
        <p:txBody>
          <a:bodyPr wrap="square" rtlCol="0">
            <a:spAutoFit/>
          </a:bodyPr>
          <a:lstStyle/>
          <a:p>
            <a:r>
              <a:rPr lang="es-AR" dirty="0">
                <a:solidFill>
                  <a:schemeClr val="bg1"/>
                </a:solidFill>
              </a:rPr>
              <a:t>y</a:t>
            </a: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cxnSp>
        <p:nvCxnSpPr>
          <p:cNvPr id="7" name="Conector recto 6"/>
          <p:cNvCxnSpPr/>
          <p:nvPr/>
        </p:nvCxnSpPr>
        <p:spPr>
          <a:xfrm>
            <a:off x="3779838" y="4076700"/>
            <a:ext cx="7219" cy="12969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18465" idx="0"/>
          </p:cNvCxnSpPr>
          <p:nvPr/>
        </p:nvCxnSpPr>
        <p:spPr>
          <a:xfrm flipH="1">
            <a:off x="1116013" y="4076700"/>
            <a:ext cx="2663825" cy="396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66" name="CuadroTexto 65"/>
          <p:cNvSpPr txBox="1"/>
          <p:nvPr/>
        </p:nvSpPr>
        <p:spPr>
          <a:xfrm>
            <a:off x="3635896" y="5301208"/>
            <a:ext cx="353492" cy="369332"/>
          </a:xfrm>
          <a:prstGeom prst="rect">
            <a:avLst/>
          </a:prstGeom>
          <a:noFill/>
        </p:spPr>
        <p:txBody>
          <a:bodyPr wrap="square" rtlCol="0">
            <a:spAutoFit/>
          </a:bodyPr>
          <a:lstStyle/>
          <a:p>
            <a:r>
              <a:rPr lang="es-AR" dirty="0">
                <a:solidFill>
                  <a:srgbClr val="FFFF00"/>
                </a:solidFill>
              </a:rPr>
              <a:t>x</a:t>
            </a:r>
            <a:r>
              <a:rPr lang="es-AR" baseline="-25000" dirty="0">
                <a:solidFill>
                  <a:srgbClr val="FFFF00"/>
                </a:solidFill>
              </a:rPr>
              <a:t>i</a:t>
            </a:r>
          </a:p>
        </p:txBody>
      </p:sp>
      <p:sp>
        <p:nvSpPr>
          <p:cNvPr id="67" name="CuadroTexto 66"/>
          <p:cNvSpPr txBox="1"/>
          <p:nvPr/>
        </p:nvSpPr>
        <p:spPr>
          <a:xfrm>
            <a:off x="814523" y="3907631"/>
            <a:ext cx="353492" cy="369332"/>
          </a:xfrm>
          <a:prstGeom prst="rect">
            <a:avLst/>
          </a:prstGeom>
          <a:noFill/>
        </p:spPr>
        <p:txBody>
          <a:bodyPr wrap="square" rtlCol="0">
            <a:spAutoFit/>
          </a:bodyPr>
          <a:lstStyle/>
          <a:p>
            <a:r>
              <a:rPr lang="es-AR" dirty="0" err="1">
                <a:solidFill>
                  <a:srgbClr val="FFFF00"/>
                </a:solidFill>
              </a:rPr>
              <a:t>y</a:t>
            </a:r>
            <a:r>
              <a:rPr lang="es-AR" baseline="-25000" dirty="0" err="1">
                <a:solidFill>
                  <a:srgbClr val="FFFF00"/>
                </a:solidFill>
              </a:rPr>
              <a:t>i</a:t>
            </a:r>
            <a:endParaRPr lang="es-AR" baseline="-25000" dirty="0">
              <a:solidFill>
                <a:srgbClr val="FFFF00"/>
              </a:solidFill>
            </a:endParaRPr>
          </a:p>
        </p:txBody>
      </p:sp>
      <p:sp>
        <p:nvSpPr>
          <p:cNvPr id="14" name="Elipse 13"/>
          <p:cNvSpPr/>
          <p:nvPr/>
        </p:nvSpPr>
        <p:spPr>
          <a:xfrm>
            <a:off x="3757773" y="3638550"/>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Text Box 44"/>
          <p:cNvSpPr txBox="1">
            <a:spLocks noChangeArrowheads="1"/>
          </p:cNvSpPr>
          <p:nvPr/>
        </p:nvSpPr>
        <p:spPr bwMode="auto">
          <a:xfrm>
            <a:off x="3492802" y="3401625"/>
            <a:ext cx="5261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b="1" dirty="0" err="1">
                <a:solidFill>
                  <a:srgbClr val="FFFF66"/>
                </a:solidFill>
              </a:rPr>
              <a:t>P</a:t>
            </a:r>
            <a:r>
              <a:rPr lang="es-ES_tradnl" altLang="es-AR" sz="1200" b="1" baseline="-25000" dirty="0" err="1">
                <a:solidFill>
                  <a:srgbClr val="FFFF66"/>
                </a:solidFill>
              </a:rPr>
              <a:t>n</a:t>
            </a:r>
            <a:r>
              <a:rPr lang="es-ES_tradnl" altLang="es-AR" sz="1200" b="1" dirty="0">
                <a:solidFill>
                  <a:srgbClr val="FFFF66"/>
                </a:solidFill>
              </a:rPr>
              <a:t>(x</a:t>
            </a:r>
            <a:r>
              <a:rPr lang="es-ES_tradnl" altLang="es-AR" sz="1200" b="1" baseline="-25000" dirty="0">
                <a:solidFill>
                  <a:srgbClr val="FFFF66"/>
                </a:solidFill>
              </a:rPr>
              <a:t>i</a:t>
            </a:r>
            <a:r>
              <a:rPr lang="es-ES_tradnl" altLang="es-AR" sz="1200" b="1" dirty="0">
                <a:solidFill>
                  <a:srgbClr val="FFFF66"/>
                </a:solidFill>
              </a:rPr>
              <a:t>)</a:t>
            </a:r>
            <a:endParaRPr lang="es-ES" altLang="es-AR" sz="1200" b="1" dirty="0">
              <a:solidFill>
                <a:srgbClr val="FFFF66"/>
              </a:solidFill>
            </a:endParaRPr>
          </a:p>
        </p:txBody>
      </p:sp>
      <p:graphicFrame>
        <p:nvGraphicFramePr>
          <p:cNvPr id="16" name="Objeto 15"/>
          <p:cNvGraphicFramePr>
            <a:graphicFrameLocks noChangeAspect="1"/>
          </p:cNvGraphicFramePr>
          <p:nvPr/>
        </p:nvGraphicFramePr>
        <p:xfrm>
          <a:off x="3037842" y="960947"/>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3037842" y="960947"/>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395536" y="919479"/>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394989" y="1259468"/>
            <a:ext cx="2473199" cy="369332"/>
          </a:xfrm>
          <a:prstGeom prst="rect">
            <a:avLst/>
          </a:prstGeom>
          <a:noFill/>
        </p:spPr>
        <p:txBody>
          <a:bodyPr wrap="square" rtlCol="0">
            <a:spAutoFit/>
          </a:bodyPr>
          <a:lstStyle/>
          <a:p>
            <a:r>
              <a:rPr lang="es-AR" dirty="0">
                <a:solidFill>
                  <a:schemeClr val="bg1"/>
                </a:solidFill>
              </a:rPr>
              <a:t>m : grado del polinomio</a:t>
            </a:r>
          </a:p>
        </p:txBody>
      </p:sp>
    </p:spTree>
    <p:extLst>
      <p:ext uri="{BB962C8B-B14F-4D97-AF65-F5344CB8AC3E}">
        <p14:creationId xmlns:p14="http://schemas.microsoft.com/office/powerpoint/2010/main" val="580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4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8478"/>
                                        </p:tgtEl>
                                        <p:attrNameLst>
                                          <p:attrName>style.visibility</p:attrName>
                                        </p:attrNameLst>
                                      </p:cBhvr>
                                      <p:to>
                                        <p:strVal val="visible"/>
                                      </p:to>
                                    </p:set>
                                    <p:anim calcmode="lin" valueType="num">
                                      <p:cBhvr>
                                        <p:cTn id="57" dur="500" fill="hold"/>
                                        <p:tgtEl>
                                          <p:spTgt spid="18478"/>
                                        </p:tgtEl>
                                        <p:attrNameLst>
                                          <p:attrName>ppt_w</p:attrName>
                                        </p:attrNameLst>
                                      </p:cBhvr>
                                      <p:tavLst>
                                        <p:tav tm="0">
                                          <p:val>
                                            <p:fltVal val="0"/>
                                          </p:val>
                                        </p:tav>
                                        <p:tav tm="100000">
                                          <p:val>
                                            <p:strVal val="#ppt_w"/>
                                          </p:val>
                                        </p:tav>
                                      </p:tavLst>
                                    </p:anim>
                                    <p:anim calcmode="lin" valueType="num">
                                      <p:cBhvr>
                                        <p:cTn id="58" dur="500" fill="hold"/>
                                        <p:tgtEl>
                                          <p:spTgt spid="18478"/>
                                        </p:tgtEl>
                                        <p:attrNameLst>
                                          <p:attrName>ppt_h</p:attrName>
                                        </p:attrNameLst>
                                      </p:cBhvr>
                                      <p:tavLst>
                                        <p:tav tm="0">
                                          <p:val>
                                            <p:fltVal val="0"/>
                                          </p:val>
                                        </p:tav>
                                        <p:tav tm="100000">
                                          <p:val>
                                            <p:strVal val="#ppt_h"/>
                                          </p:val>
                                        </p:tav>
                                      </p:tavLst>
                                    </p:anim>
                                    <p:animEffect transition="in" filter="fade">
                                      <p:cBhvr>
                                        <p:cTn id="59" dur="500"/>
                                        <p:tgtEl>
                                          <p:spTgt spid="1847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43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847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847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846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846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84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46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846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46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45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846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84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84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469"/>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47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472"/>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47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4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847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5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45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46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childTnLst>
                                </p:cTn>
                              </p:par>
                              <p:par>
                                <p:cTn id="120" presetID="1" presetClass="entr" presetSubtype="0" fill="hold" grpId="1" nodeType="withEffect">
                                  <p:stCondLst>
                                    <p:cond delay="0"/>
                                  </p:stCondLst>
                                  <p:childTnLst>
                                    <p:set>
                                      <p:cBhvr>
                                        <p:cTn id="121" dur="1" fill="hold">
                                          <p:stCondLst>
                                            <p:cond delay="0"/>
                                          </p:stCondLst>
                                        </p:cTn>
                                        <p:tgtEl>
                                          <p:spTgt spid="66"/>
                                        </p:tgtEl>
                                        <p:attrNameLst>
                                          <p:attrName>style.visibility</p:attrName>
                                        </p:attrNameLst>
                                      </p:cBhvr>
                                      <p:to>
                                        <p:strVal val="visible"/>
                                      </p:to>
                                    </p:set>
                                  </p:childTnLst>
                                </p:cTn>
                              </p:par>
                              <p:par>
                                <p:cTn id="122" presetID="1" presetClass="entr" presetSubtype="0" fill="hold" grpId="1" nodeType="withEffect">
                                  <p:stCondLst>
                                    <p:cond delay="0"/>
                                  </p:stCondLst>
                                  <p:childTnLst>
                                    <p:set>
                                      <p:cBhvr>
                                        <p:cTn id="123" dur="1" fill="hold">
                                          <p:stCondLst>
                                            <p:cond delay="0"/>
                                          </p:stCondLst>
                                        </p:cTn>
                                        <p:tgtEl>
                                          <p:spTgt spid="67"/>
                                        </p:tgtEl>
                                        <p:attrNameLst>
                                          <p:attrName>style.visibility</p:attrName>
                                        </p:attrNameLst>
                                      </p:cBhvr>
                                      <p:to>
                                        <p:strVal val="visible"/>
                                      </p:to>
                                    </p:set>
                                  </p:childTnLst>
                                </p:cTn>
                              </p:par>
                              <p:par>
                                <p:cTn id="124" presetID="1" presetClass="entr" presetSubtype="0" fill="hold" grpId="1" nodeType="withEffect">
                                  <p:stCondLst>
                                    <p:cond delay="0"/>
                                  </p:stCondLst>
                                  <p:childTnLst>
                                    <p:set>
                                      <p:cBhvr>
                                        <p:cTn id="125" dur="1" fill="hold">
                                          <p:stCondLst>
                                            <p:cond delay="0"/>
                                          </p:stCondLst>
                                        </p:cTn>
                                        <p:tgtEl>
                                          <p:spTgt spid="69"/>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7"/>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62"/>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6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49" presetClass="path" presetSubtype="0" accel="50000" decel="50000" fill="hold" grpId="1" nodeType="clickEffect">
                                  <p:stCondLst>
                                    <p:cond delay="0"/>
                                  </p:stCondLst>
                                  <p:childTnLst>
                                    <p:animMotion origin="layout" path="M -3.88889E-6 2.59259E-6 L -0.25208 0.22245 " pathEditMode="relative" rAng="0" ptsTypes="AA">
                                      <p:cBhvr>
                                        <p:cTn id="149" dur="2000" fill="hold"/>
                                        <p:tgtEl>
                                          <p:spTgt spid="18461"/>
                                        </p:tgtEl>
                                        <p:attrNameLst>
                                          <p:attrName>ppt_x</p:attrName>
                                          <p:attrName>ppt_y</p:attrName>
                                        </p:attrNameLst>
                                      </p:cBhvr>
                                      <p:rCtr x="-12604" y="11111"/>
                                    </p:animMotion>
                                  </p:childTnLst>
                                </p:cTn>
                              </p:par>
                              <p:par>
                                <p:cTn id="150" presetID="49" presetClass="path" presetSubtype="0" accel="50000" decel="50000" fill="hold" grpId="1" nodeType="withEffect">
                                  <p:stCondLst>
                                    <p:cond delay="0"/>
                                  </p:stCondLst>
                                  <p:childTnLst>
                                    <p:animMotion origin="layout" path="M 2.5E-6 -3.7037E-6 L -0.28368 0.2588 " pathEditMode="relative" rAng="0" ptsTypes="AA">
                                      <p:cBhvr>
                                        <p:cTn id="151" dur="2000" fill="hold"/>
                                        <p:tgtEl>
                                          <p:spTgt spid="18462"/>
                                        </p:tgtEl>
                                        <p:attrNameLst>
                                          <p:attrName>ppt_x</p:attrName>
                                          <p:attrName>ppt_y</p:attrName>
                                        </p:attrNameLst>
                                      </p:cBhvr>
                                      <p:rCtr x="-14184" y="12940"/>
                                    </p:animMotion>
                                  </p:childTnLst>
                                </p:cTn>
                              </p:par>
                              <p:par>
                                <p:cTn id="152" presetID="49" presetClass="path" presetSubtype="0" accel="50000" decel="50000" fill="hold" grpId="1" nodeType="withEffect">
                                  <p:stCondLst>
                                    <p:cond delay="0"/>
                                  </p:stCondLst>
                                  <p:childTnLst>
                                    <p:animMotion origin="layout" path="M 2.77778E-6 0.00325 L -0.32292 0.19653 " pathEditMode="relative" rAng="0" ptsTypes="AA">
                                      <p:cBhvr>
                                        <p:cTn id="153" dur="2000" fill="hold"/>
                                        <p:tgtEl>
                                          <p:spTgt spid="18464"/>
                                        </p:tgtEl>
                                        <p:attrNameLst>
                                          <p:attrName>ppt_x</p:attrName>
                                          <p:attrName>ppt_y</p:attrName>
                                        </p:attrNameLst>
                                      </p:cBhvr>
                                      <p:rCtr x="-16146" y="9653"/>
                                    </p:animMotion>
                                  </p:childTnLst>
                                </p:cTn>
                              </p:par>
                              <p:par>
                                <p:cTn id="154" presetID="49" presetClass="path" presetSubtype="0" accel="50000" decel="50000" fill="hold" grpId="1" nodeType="withEffect">
                                  <p:stCondLst>
                                    <p:cond delay="0"/>
                                  </p:stCondLst>
                                  <p:childTnLst>
                                    <p:animMotion origin="layout" path="M -0.11215 -0.01481 L -0.34653 0.2213 " pathEditMode="relative" rAng="0" ptsTypes="AA">
                                      <p:cBhvr>
                                        <p:cTn id="155" dur="2000" fill="hold"/>
                                        <p:tgtEl>
                                          <p:spTgt spid="18463"/>
                                        </p:tgtEl>
                                        <p:attrNameLst>
                                          <p:attrName>ppt_x</p:attrName>
                                          <p:attrName>ppt_y</p:attrName>
                                        </p:attrNameLst>
                                      </p:cBhvr>
                                      <p:rCtr x="-11719" y="11806"/>
                                    </p:animMotion>
                                  </p:childTnLst>
                                </p:cTn>
                              </p:par>
                              <p:par>
                                <p:cTn id="156" presetID="49" presetClass="path" presetSubtype="0" accel="50000" decel="50000" fill="hold" grpId="1" nodeType="withEffect">
                                  <p:stCondLst>
                                    <p:cond delay="0"/>
                                  </p:stCondLst>
                                  <p:childTnLst>
                                    <p:animMotion origin="layout" path="M 0.00087 0.00533 L -0.38594 0.14167 " pathEditMode="relative" rAng="0" ptsTypes="AA">
                                      <p:cBhvr>
                                        <p:cTn id="157" dur="2000" fill="hold"/>
                                        <p:tgtEl>
                                          <p:spTgt spid="18465"/>
                                        </p:tgtEl>
                                        <p:attrNameLst>
                                          <p:attrName>ppt_x</p:attrName>
                                          <p:attrName>ppt_y</p:attrName>
                                        </p:attrNameLst>
                                      </p:cBhvr>
                                      <p:rCtr x="-19340" y="6806"/>
                                    </p:animMotion>
                                  </p:childTnLst>
                                </p:cTn>
                              </p:par>
                              <p:par>
                                <p:cTn id="158" presetID="49" presetClass="path" presetSubtype="0" accel="50000" decel="50000" fill="hold" grpId="1" nodeType="withEffect">
                                  <p:stCondLst>
                                    <p:cond delay="0"/>
                                  </p:stCondLst>
                                  <p:childTnLst>
                                    <p:animMotion origin="layout" path="M 2.22222E-6 2.59259E-6 L -0.42535 0.13703 " pathEditMode="relative" rAng="0" ptsTypes="AA">
                                      <p:cBhvr>
                                        <p:cTn id="159" dur="2000" fill="hold"/>
                                        <p:tgtEl>
                                          <p:spTgt spid="18466"/>
                                        </p:tgtEl>
                                        <p:attrNameLst>
                                          <p:attrName>ppt_x</p:attrName>
                                          <p:attrName>ppt_y</p:attrName>
                                        </p:attrNameLst>
                                      </p:cBhvr>
                                      <p:rCtr x="-21267" y="6852"/>
                                    </p:animMotion>
                                  </p:childTnLst>
                                </p:cTn>
                              </p:par>
                              <p:par>
                                <p:cTn id="160" presetID="49" presetClass="path" presetSubtype="0" accel="50000" decel="50000" fill="hold" grpId="1" nodeType="withEffect">
                                  <p:stCondLst>
                                    <p:cond delay="0"/>
                                  </p:stCondLst>
                                  <p:childTnLst>
                                    <p:animMotion origin="layout" path="M 2.5E-6 -2.59259E-6 L -0.46476 0.16273 " pathEditMode="relative" rAng="0" ptsTypes="AA">
                                      <p:cBhvr>
                                        <p:cTn id="161" dur="2000" fill="hold"/>
                                        <p:tgtEl>
                                          <p:spTgt spid="18467"/>
                                        </p:tgtEl>
                                        <p:attrNameLst>
                                          <p:attrName>ppt_x</p:attrName>
                                          <p:attrName>ppt_y</p:attrName>
                                        </p:attrNameLst>
                                      </p:cBhvr>
                                      <p:rCtr x="-23247" y="8125"/>
                                    </p:animMotion>
                                  </p:childTnLst>
                                </p:cTn>
                              </p:par>
                              <p:par>
                                <p:cTn id="162" presetID="49" presetClass="path" presetSubtype="0" accel="50000" decel="50000" fill="hold" grpId="1" nodeType="withEffect">
                                  <p:stCondLst>
                                    <p:cond delay="0"/>
                                  </p:stCondLst>
                                  <p:childTnLst>
                                    <p:animMotion origin="layout" path="M -1.11111E-6 -4.81481E-6 L -0.49618 0.07084 " pathEditMode="relative" rAng="0" ptsTypes="AA">
                                      <p:cBhvr>
                                        <p:cTn id="163" dur="2000" fill="hold"/>
                                        <p:tgtEl>
                                          <p:spTgt spid="18458"/>
                                        </p:tgtEl>
                                        <p:attrNameLst>
                                          <p:attrName>ppt_x</p:attrName>
                                          <p:attrName>ppt_y</p:attrName>
                                        </p:attrNameLst>
                                      </p:cBhvr>
                                      <p:rCtr x="-24809" y="3542"/>
                                    </p:animMotion>
                                  </p:childTnLst>
                                </p:cTn>
                              </p:par>
                              <p:par>
                                <p:cTn id="164" presetID="10" presetClass="exit" presetSubtype="0" fill="hold" grpId="1" nodeType="withEffect">
                                  <p:stCondLst>
                                    <p:cond delay="0"/>
                                  </p:stCondLst>
                                  <p:childTnLst>
                                    <p:animEffect transition="out" filter="fade">
                                      <p:cBhvr>
                                        <p:cTn id="165" dur="500"/>
                                        <p:tgtEl>
                                          <p:spTgt spid="18459"/>
                                        </p:tgtEl>
                                      </p:cBhvr>
                                    </p:animEffect>
                                    <p:set>
                                      <p:cBhvr>
                                        <p:cTn id="166" dur="1" fill="hold">
                                          <p:stCondLst>
                                            <p:cond delay="499"/>
                                          </p:stCondLst>
                                        </p:cTn>
                                        <p:tgtEl>
                                          <p:spTgt spid="18459"/>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18460"/>
                                        </p:tgtEl>
                                      </p:cBhvr>
                                    </p:animEffect>
                                    <p:set>
                                      <p:cBhvr>
                                        <p:cTn id="169" dur="1" fill="hold">
                                          <p:stCondLst>
                                            <p:cond delay="499"/>
                                          </p:stCondLst>
                                        </p:cTn>
                                        <p:tgtEl>
                                          <p:spTgt spid="18460"/>
                                        </p:tgtEl>
                                        <p:attrNameLst>
                                          <p:attrName>style.visibility</p:attrName>
                                        </p:attrNameLst>
                                      </p:cBhvr>
                                      <p:to>
                                        <p:strVal val="hidden"/>
                                      </p:to>
                                    </p:set>
                                  </p:childTnLst>
                                </p:cTn>
                              </p:par>
                              <p:par>
                                <p:cTn id="170" presetID="49" presetClass="path" presetSubtype="0" accel="50000" decel="50000" fill="hold" grpId="1" nodeType="withEffect">
                                  <p:stCondLst>
                                    <p:cond delay="0"/>
                                  </p:stCondLst>
                                  <p:childTnLst>
                                    <p:animMotion origin="layout" path="M -2.22222E-6 3.7037E-6 L -0.51979 0.09027 " pathEditMode="relative" rAng="0" ptsTypes="AA">
                                      <p:cBhvr>
                                        <p:cTn id="171" dur="2000" fill="hold"/>
                                        <p:tgtEl>
                                          <p:spTgt spid="18468"/>
                                        </p:tgtEl>
                                        <p:attrNameLst>
                                          <p:attrName>ppt_x</p:attrName>
                                          <p:attrName>ppt_y</p:attrName>
                                        </p:attrNameLst>
                                      </p:cBhvr>
                                      <p:rCtr x="-25990" y="4514"/>
                                    </p:animMotion>
                                  </p:childTnLst>
                                </p:cTn>
                              </p:par>
                              <p:par>
                                <p:cTn id="172" presetID="49" presetClass="path" presetSubtype="0" accel="50000" decel="50000" fill="hold" grpId="1" nodeType="withEffect">
                                  <p:stCondLst>
                                    <p:cond delay="0"/>
                                  </p:stCondLst>
                                  <p:childTnLst>
                                    <p:animMotion origin="layout" path="M 5.55556E-7 0 L -0.55156 0.00856 " pathEditMode="relative" rAng="0" ptsTypes="AA">
                                      <p:cBhvr>
                                        <p:cTn id="173" dur="2000" fill="hold"/>
                                        <p:tgtEl>
                                          <p:spTgt spid="18469"/>
                                        </p:tgtEl>
                                        <p:attrNameLst>
                                          <p:attrName>ppt_x</p:attrName>
                                          <p:attrName>ppt_y</p:attrName>
                                        </p:attrNameLst>
                                      </p:cBhvr>
                                      <p:rCtr x="-27587" y="417"/>
                                    </p:animMotion>
                                  </p:childTnLst>
                                </p:cTn>
                              </p:par>
                              <p:par>
                                <p:cTn id="174" presetID="49" presetClass="path" presetSubtype="0" accel="50000" decel="50000" fill="hold" grpId="1" nodeType="withEffect">
                                  <p:stCondLst>
                                    <p:cond delay="0"/>
                                  </p:stCondLst>
                                  <p:childTnLst>
                                    <p:animMotion origin="layout" path="M 4.44444E-6 3.7037E-6 L -0.5908 0.01342 " pathEditMode="relative" rAng="0" ptsTypes="AA">
                                      <p:cBhvr>
                                        <p:cTn id="175" dur="2000" fill="hold"/>
                                        <p:tgtEl>
                                          <p:spTgt spid="18470"/>
                                        </p:tgtEl>
                                        <p:attrNameLst>
                                          <p:attrName>ppt_x</p:attrName>
                                          <p:attrName>ppt_y</p:attrName>
                                        </p:attrNameLst>
                                      </p:cBhvr>
                                      <p:rCtr x="-29549" y="671"/>
                                    </p:animMotion>
                                  </p:childTnLst>
                                </p:cTn>
                              </p:par>
                              <p:par>
                                <p:cTn id="176" presetID="49" presetClass="path" presetSubtype="0" accel="50000" decel="50000" fill="hold" grpId="1" nodeType="withEffect">
                                  <p:stCondLst>
                                    <p:cond delay="0"/>
                                  </p:stCondLst>
                                  <p:childTnLst>
                                    <p:animMotion origin="layout" path="M 4.16667E-6 3.33333E-6 L -0.61424 -0.08866 " pathEditMode="relative" rAng="0" ptsTypes="AA">
                                      <p:cBhvr>
                                        <p:cTn id="177" dur="2000" fill="hold"/>
                                        <p:tgtEl>
                                          <p:spTgt spid="18471"/>
                                        </p:tgtEl>
                                        <p:attrNameLst>
                                          <p:attrName>ppt_x</p:attrName>
                                          <p:attrName>ppt_y</p:attrName>
                                        </p:attrNameLst>
                                      </p:cBhvr>
                                      <p:rCtr x="-30712" y="-4444"/>
                                    </p:animMotion>
                                  </p:childTnLst>
                                </p:cTn>
                              </p:par>
                              <p:par>
                                <p:cTn id="178" presetID="49" presetClass="path" presetSubtype="0" accel="50000" decel="50000" fill="hold" grpId="1" nodeType="withEffect">
                                  <p:stCondLst>
                                    <p:cond delay="0"/>
                                  </p:stCondLst>
                                  <p:childTnLst>
                                    <p:animMotion origin="layout" path="M -1.11111E-6 2.96296E-6 L -0.65243 -0.09537 " pathEditMode="relative" rAng="0" ptsTypes="AA">
                                      <p:cBhvr>
                                        <p:cTn id="179" dur="2000" fill="hold"/>
                                        <p:tgtEl>
                                          <p:spTgt spid="18472"/>
                                        </p:tgtEl>
                                        <p:attrNameLst>
                                          <p:attrName>ppt_x</p:attrName>
                                          <p:attrName>ppt_y</p:attrName>
                                        </p:attrNameLst>
                                      </p:cBhvr>
                                      <p:rCtr x="-32622" y="-4769"/>
                                    </p:animMotion>
                                  </p:childTnLst>
                                </p:cTn>
                              </p:par>
                              <p:par>
                                <p:cTn id="180" presetID="49" presetClass="path" presetSubtype="0" accel="50000" decel="50000" fill="hold" grpId="1" nodeType="withEffect">
                                  <p:stCondLst>
                                    <p:cond delay="0"/>
                                  </p:stCondLst>
                                  <p:childTnLst>
                                    <p:animMotion origin="layout" path="M -4.72222E-6 -1.48148E-6 L -0.67777 -0.17384 " pathEditMode="relative" rAng="0" ptsTypes="AA">
                                      <p:cBhvr>
                                        <p:cTn id="181" dur="2000" fill="hold"/>
                                        <p:tgtEl>
                                          <p:spTgt spid="18474"/>
                                        </p:tgtEl>
                                        <p:attrNameLst>
                                          <p:attrName>ppt_x</p:attrName>
                                          <p:attrName>ppt_y</p:attrName>
                                        </p:attrNameLst>
                                      </p:cBhvr>
                                      <p:rCtr x="-33889" y="-8704"/>
                                    </p:animMotion>
                                  </p:childTnLst>
                                </p:cTn>
                              </p:par>
                              <p:par>
                                <p:cTn id="182" presetID="49" presetClass="path" presetSubtype="0" accel="50000" decel="50000" fill="hold" grpId="1" nodeType="withEffect">
                                  <p:stCondLst>
                                    <p:cond delay="0"/>
                                  </p:stCondLst>
                                  <p:childTnLst>
                                    <p:animMotion origin="layout" path="M -4.72222E-6 -1.85185E-6 L -0.70885 -0.18657 " pathEditMode="relative" rAng="0" ptsTypes="AA">
                                      <p:cBhvr>
                                        <p:cTn id="183" dur="2000" fill="hold"/>
                                        <p:tgtEl>
                                          <p:spTgt spid="18473"/>
                                        </p:tgtEl>
                                        <p:attrNameLst>
                                          <p:attrName>ppt_x</p:attrName>
                                          <p:attrName>ppt_y</p:attrName>
                                        </p:attrNameLst>
                                      </p:cBhvr>
                                      <p:rCtr x="-35451" y="-9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8" grpId="0" animBg="1"/>
      <p:bldP spid="18439" grpId="0" animBg="1"/>
      <p:bldP spid="18440" grpId="0"/>
      <p:bldP spid="18441" grpId="0"/>
      <p:bldP spid="18442" grpId="0"/>
      <p:bldP spid="18443" grpId="0"/>
      <p:bldP spid="18444" grpId="0"/>
      <p:bldP spid="18445" grpId="0"/>
      <p:bldP spid="18446" grpId="0"/>
      <p:bldP spid="18447" grpId="0"/>
      <p:bldP spid="18448" grpId="0"/>
      <p:bldP spid="18449" grpId="0"/>
      <p:bldP spid="18450" grpId="0"/>
      <p:bldP spid="18451" grpId="0"/>
      <p:bldP spid="18452" grpId="0"/>
      <p:bldP spid="18453" grpId="0"/>
      <p:bldP spid="18454" grpId="0"/>
      <p:bldP spid="18455" grpId="0"/>
      <p:bldP spid="18456" grpId="0"/>
      <p:bldP spid="18457" grpId="0"/>
      <p:bldP spid="18458" grpId="0" animBg="1"/>
      <p:bldP spid="18458" grpId="1" animBg="1"/>
      <p:bldP spid="18459" grpId="0" animBg="1"/>
      <p:bldP spid="18459" grpId="1" animBg="1"/>
      <p:bldP spid="18460" grpId="0"/>
      <p:bldP spid="18460" grpId="1"/>
      <p:bldP spid="18461" grpId="0" animBg="1"/>
      <p:bldP spid="18461" grpId="1" animBg="1"/>
      <p:bldP spid="18462" grpId="0" animBg="1"/>
      <p:bldP spid="18462" grpId="1" animBg="1"/>
      <p:bldP spid="18463" grpId="0" animBg="1"/>
      <p:bldP spid="18463" grpId="1" animBg="1"/>
      <p:bldP spid="18464" grpId="0" animBg="1"/>
      <p:bldP spid="18464" grpId="1" animBg="1"/>
      <p:bldP spid="18465" grpId="0" animBg="1"/>
      <p:bldP spid="18465" grpId="1" animBg="1"/>
      <p:bldP spid="18466" grpId="0" animBg="1"/>
      <p:bldP spid="18466" grpId="1" animBg="1"/>
      <p:bldP spid="18467" grpId="0" animBg="1"/>
      <p:bldP spid="18467" grpId="1" animBg="1"/>
      <p:bldP spid="18468" grpId="0" animBg="1"/>
      <p:bldP spid="18468" grpId="1" animBg="1"/>
      <p:bldP spid="18469" grpId="0" animBg="1"/>
      <p:bldP spid="18469" grpId="1" animBg="1"/>
      <p:bldP spid="18470" grpId="0" animBg="1"/>
      <p:bldP spid="18470" grpId="1" animBg="1"/>
      <p:bldP spid="18471" grpId="0" animBg="1"/>
      <p:bldP spid="18471" grpId="1" animBg="1"/>
      <p:bldP spid="18472" grpId="0" animBg="1"/>
      <p:bldP spid="18472" grpId="1" animBg="1"/>
      <p:bldP spid="18473" grpId="0" animBg="1"/>
      <p:bldP spid="18473" grpId="1" animBg="1"/>
      <p:bldP spid="18474" grpId="0" animBg="1"/>
      <p:bldP spid="18474" grpId="1" animBg="1"/>
      <p:bldP spid="18475" grpId="0" animBg="1"/>
      <p:bldP spid="18476" grpId="0"/>
      <p:bldP spid="18477" grpId="0" animBg="1"/>
      <p:bldP spid="18478" grpId="0"/>
      <p:bldP spid="46" grpId="0"/>
      <p:bldP spid="47" grpId="0"/>
      <p:bldP spid="48" grpId="0"/>
      <p:bldP spid="52" grpId="0"/>
      <p:bldP spid="5" grpId="0"/>
      <p:bldP spid="55" grpId="0"/>
      <p:bldP spid="56" grpId="0"/>
      <p:bldP spid="66" grpId="0"/>
      <p:bldP spid="66" grpId="1"/>
      <p:bldP spid="67" grpId="0"/>
      <p:bldP spid="67" grpId="1"/>
      <p:bldP spid="14" grpId="0" animBg="1"/>
      <p:bldP spid="69" grpId="0"/>
      <p:bldP spid="69" grpId="1"/>
      <p:bldP spid="69" grpId="2"/>
      <p:bldP spid="17" grpId="0"/>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2010703567"/>
              </p:ext>
            </p:extLst>
          </p:nvPr>
        </p:nvGraphicFramePr>
        <p:xfrm>
          <a:off x="4596160" y="806172"/>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4596160" y="806172"/>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1953854" y="764704"/>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1953307" y="1104693"/>
            <a:ext cx="2473199" cy="369332"/>
          </a:xfrm>
          <a:prstGeom prst="rect">
            <a:avLst/>
          </a:prstGeom>
          <a:noFill/>
        </p:spPr>
        <p:txBody>
          <a:bodyPr wrap="square" rtlCol="0">
            <a:spAutoFit/>
          </a:bodyPr>
          <a:lstStyle/>
          <a:p>
            <a:r>
              <a:rPr lang="es-AR" dirty="0">
                <a:solidFill>
                  <a:schemeClr val="bg1"/>
                </a:solidFill>
              </a:rPr>
              <a:t>m : grado del polinomio</a:t>
            </a:r>
          </a:p>
        </p:txBody>
      </p:sp>
      <p:graphicFrame>
        <p:nvGraphicFramePr>
          <p:cNvPr id="63" name="Object 47"/>
          <p:cNvGraphicFramePr>
            <a:graphicFrameLocks noChangeAspect="1"/>
          </p:cNvGraphicFramePr>
          <p:nvPr>
            <p:extLst>
              <p:ext uri="{D42A27DB-BD31-4B8C-83A1-F6EECF244321}">
                <p14:modId xmlns:p14="http://schemas.microsoft.com/office/powerpoint/2010/main" val="2283410145"/>
              </p:ext>
            </p:extLst>
          </p:nvPr>
        </p:nvGraphicFramePr>
        <p:xfrm>
          <a:off x="4596160" y="1703841"/>
          <a:ext cx="4297362" cy="450850"/>
        </p:xfrm>
        <a:graphic>
          <a:graphicData uri="http://schemas.openxmlformats.org/presentationml/2006/ole">
            <mc:AlternateContent xmlns:mc="http://schemas.openxmlformats.org/markup-compatibility/2006">
              <mc:Choice xmlns:v="urn:schemas-microsoft-com:vml" Requires="v">
                <p:oleObj name="Ecuación" r:id="rId5" imgW="2057400" imgH="215640" progId="Equation.3">
                  <p:embed/>
                </p:oleObj>
              </mc:Choice>
              <mc:Fallback>
                <p:oleObj name="Ecuación" r:id="rId5" imgW="2057400" imgH="215640" progId="Equation.3">
                  <p:embed/>
                  <p:pic>
                    <p:nvPicPr>
                      <p:cNvPr id="17455" name="Object 47"/>
                      <p:cNvPicPr>
                        <a:picLocks noChangeAspect="1" noChangeArrowheads="1"/>
                      </p:cNvPicPr>
                      <p:nvPr/>
                    </p:nvPicPr>
                    <p:blipFill>
                      <a:blip r:embed="rId6"/>
                      <a:srcRect/>
                      <a:stretch>
                        <a:fillRect/>
                      </a:stretch>
                    </p:blipFill>
                    <p:spPr bwMode="auto">
                      <a:xfrm>
                        <a:off x="4596160" y="1703841"/>
                        <a:ext cx="4297362" cy="450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Text Box 7"/>
          <p:cNvSpPr txBox="1">
            <a:spLocks noChangeArrowheads="1"/>
          </p:cNvSpPr>
          <p:nvPr/>
        </p:nvSpPr>
        <p:spPr bwMode="auto">
          <a:xfrm>
            <a:off x="539750" y="2996381"/>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Sea m=2   entonces </a:t>
            </a:r>
            <a:endParaRPr lang="es-ES" altLang="es-AR" dirty="0">
              <a:solidFill>
                <a:schemeClr val="bg1"/>
              </a:solidFill>
            </a:endParaRPr>
          </a:p>
        </p:txBody>
      </p:sp>
      <p:graphicFrame>
        <p:nvGraphicFramePr>
          <p:cNvPr id="65" name="Object 8"/>
          <p:cNvGraphicFramePr>
            <a:graphicFrameLocks noChangeAspect="1"/>
          </p:cNvGraphicFramePr>
          <p:nvPr>
            <p:extLst>
              <p:ext uri="{D42A27DB-BD31-4B8C-83A1-F6EECF244321}">
                <p14:modId xmlns:p14="http://schemas.microsoft.com/office/powerpoint/2010/main" val="2835109838"/>
              </p:ext>
            </p:extLst>
          </p:nvPr>
        </p:nvGraphicFramePr>
        <p:xfrm>
          <a:off x="3132138" y="2924944"/>
          <a:ext cx="2892425" cy="503237"/>
        </p:xfrm>
        <a:graphic>
          <a:graphicData uri="http://schemas.openxmlformats.org/presentationml/2006/ole">
            <mc:AlternateContent xmlns:mc="http://schemas.openxmlformats.org/markup-compatibility/2006">
              <mc:Choice xmlns:v="urn:schemas-microsoft-com:vml" Requires="v">
                <p:oleObj name="Ecuación" r:id="rId7" imgW="1384200" imgH="241200" progId="Equation.3">
                  <p:embed/>
                </p:oleObj>
              </mc:Choice>
              <mc:Fallback>
                <p:oleObj name="Ecuación" r:id="rId7" imgW="1384200" imgH="241200" progId="Equation.3">
                  <p:embed/>
                  <p:pic>
                    <p:nvPicPr>
                      <p:cNvPr id="1946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924944"/>
                        <a:ext cx="2892425" cy="503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9"/>
          <p:cNvGraphicFramePr>
            <a:graphicFrameLocks noChangeAspect="1"/>
          </p:cNvGraphicFramePr>
          <p:nvPr>
            <p:extLst>
              <p:ext uri="{D42A27DB-BD31-4B8C-83A1-F6EECF244321}">
                <p14:modId xmlns:p14="http://schemas.microsoft.com/office/powerpoint/2010/main" val="558028000"/>
              </p:ext>
            </p:extLst>
          </p:nvPr>
        </p:nvGraphicFramePr>
        <p:xfrm>
          <a:off x="1011238" y="3500438"/>
          <a:ext cx="7229475" cy="890587"/>
        </p:xfrm>
        <a:graphic>
          <a:graphicData uri="http://schemas.openxmlformats.org/presentationml/2006/ole">
            <mc:AlternateContent xmlns:mc="http://schemas.openxmlformats.org/markup-compatibility/2006">
              <mc:Choice xmlns:v="urn:schemas-microsoft-com:vml" Requires="v">
                <p:oleObj name="Ecuación" r:id="rId9" imgW="3708360" imgH="457200" progId="Equation.3">
                  <p:embed/>
                </p:oleObj>
              </mc:Choice>
              <mc:Fallback>
                <p:oleObj name="Ecuación" r:id="rId9" imgW="3708360" imgH="457200" progId="Equation.3">
                  <p:embed/>
                  <p:pic>
                    <p:nvPicPr>
                      <p:cNvPr id="19465" name="Object 9"/>
                      <p:cNvPicPr>
                        <a:picLocks noChangeAspect="1" noChangeArrowheads="1"/>
                      </p:cNvPicPr>
                      <p:nvPr/>
                    </p:nvPicPr>
                    <p:blipFill>
                      <a:blip r:embed="rId10"/>
                      <a:srcRect/>
                      <a:stretch>
                        <a:fillRect/>
                      </a:stretch>
                    </p:blipFill>
                    <p:spPr bwMode="auto">
                      <a:xfrm>
                        <a:off x="1011238" y="3500438"/>
                        <a:ext cx="7229475" cy="890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10"/>
          <p:cNvGraphicFramePr>
            <a:graphicFrameLocks noChangeAspect="1"/>
          </p:cNvGraphicFramePr>
          <p:nvPr>
            <p:extLst>
              <p:ext uri="{D42A27DB-BD31-4B8C-83A1-F6EECF244321}">
                <p14:modId xmlns:p14="http://schemas.microsoft.com/office/powerpoint/2010/main" val="506906266"/>
              </p:ext>
            </p:extLst>
          </p:nvPr>
        </p:nvGraphicFramePr>
        <p:xfrm>
          <a:off x="2778125" y="4622800"/>
          <a:ext cx="3659188" cy="2163763"/>
        </p:xfrm>
        <a:graphic>
          <a:graphicData uri="http://schemas.openxmlformats.org/presentationml/2006/ole">
            <mc:AlternateContent xmlns:mc="http://schemas.openxmlformats.org/markup-compatibility/2006">
              <mc:Choice xmlns:v="urn:schemas-microsoft-com:vml" Requires="v">
                <p:oleObj name="Ecuación" r:id="rId11" imgW="2209680" imgH="1307880" progId="Equation.3">
                  <p:embed/>
                </p:oleObj>
              </mc:Choice>
              <mc:Fallback>
                <p:oleObj name="Ecuación" r:id="rId11" imgW="2209680" imgH="1307880" progId="Equation.3">
                  <p:embed/>
                  <p:pic>
                    <p:nvPicPr>
                      <p:cNvPr id="19466" name="Object 10"/>
                      <p:cNvPicPr>
                        <a:picLocks noChangeAspect="1" noChangeArrowheads="1"/>
                      </p:cNvPicPr>
                      <p:nvPr/>
                    </p:nvPicPr>
                    <p:blipFill>
                      <a:blip r:embed="rId12"/>
                      <a:srcRect/>
                      <a:stretch>
                        <a:fillRect/>
                      </a:stretch>
                    </p:blipFill>
                    <p:spPr bwMode="auto">
                      <a:xfrm>
                        <a:off x="2778125" y="4622800"/>
                        <a:ext cx="3659188" cy="2163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48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7" grpId="0"/>
      <p:bldP spid="73" grpId="0"/>
      <p:bldP spid="6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2010703567"/>
              </p:ext>
            </p:extLst>
          </p:nvPr>
        </p:nvGraphicFramePr>
        <p:xfrm>
          <a:off x="4596160" y="806172"/>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4596160" y="806172"/>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1953854" y="764704"/>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1953307" y="1104693"/>
            <a:ext cx="2473199" cy="369332"/>
          </a:xfrm>
          <a:prstGeom prst="rect">
            <a:avLst/>
          </a:prstGeom>
          <a:noFill/>
        </p:spPr>
        <p:txBody>
          <a:bodyPr wrap="square" rtlCol="0">
            <a:spAutoFit/>
          </a:bodyPr>
          <a:lstStyle/>
          <a:p>
            <a:r>
              <a:rPr lang="es-AR" dirty="0">
                <a:solidFill>
                  <a:schemeClr val="bg1"/>
                </a:solidFill>
              </a:rPr>
              <a:t>m : grado del polinomio</a:t>
            </a:r>
          </a:p>
        </p:txBody>
      </p:sp>
      <p:sp>
        <p:nvSpPr>
          <p:cNvPr id="64" name="Text Box 7"/>
          <p:cNvSpPr txBox="1">
            <a:spLocks noChangeArrowheads="1"/>
          </p:cNvSpPr>
          <p:nvPr/>
        </p:nvSpPr>
        <p:spPr bwMode="auto">
          <a:xfrm>
            <a:off x="1043608" y="1866348"/>
            <a:ext cx="1223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Para  m=2  </a:t>
            </a:r>
            <a:endParaRPr lang="es-ES" altLang="es-AR" dirty="0">
              <a:solidFill>
                <a:schemeClr val="bg1"/>
              </a:solidFill>
            </a:endParaRPr>
          </a:p>
        </p:txBody>
      </p:sp>
      <p:graphicFrame>
        <p:nvGraphicFramePr>
          <p:cNvPr id="70" name="Object 10"/>
          <p:cNvGraphicFramePr>
            <a:graphicFrameLocks noChangeAspect="1"/>
          </p:cNvGraphicFramePr>
          <p:nvPr>
            <p:extLst>
              <p:ext uri="{D42A27DB-BD31-4B8C-83A1-F6EECF244321}">
                <p14:modId xmlns:p14="http://schemas.microsoft.com/office/powerpoint/2010/main" val="3928210886"/>
              </p:ext>
            </p:extLst>
          </p:nvPr>
        </p:nvGraphicFramePr>
        <p:xfrm>
          <a:off x="2429062" y="1667397"/>
          <a:ext cx="3659188" cy="2163763"/>
        </p:xfrm>
        <a:graphic>
          <a:graphicData uri="http://schemas.openxmlformats.org/presentationml/2006/ole">
            <mc:AlternateContent xmlns:mc="http://schemas.openxmlformats.org/markup-compatibility/2006">
              <mc:Choice xmlns:v="urn:schemas-microsoft-com:vml" Requires="v">
                <p:oleObj name="Ecuación" r:id="rId5" imgW="2209680" imgH="1307880" progId="Equation.3">
                  <p:embed/>
                </p:oleObj>
              </mc:Choice>
              <mc:Fallback>
                <p:oleObj name="Ecuación" r:id="rId5" imgW="2209680" imgH="1307880" progId="Equation.3">
                  <p:embed/>
                  <p:pic>
                    <p:nvPicPr>
                      <p:cNvPr id="70" name="Object 10"/>
                      <p:cNvPicPr>
                        <a:picLocks noChangeAspect="1" noChangeArrowheads="1"/>
                      </p:cNvPicPr>
                      <p:nvPr/>
                    </p:nvPicPr>
                    <p:blipFill>
                      <a:blip r:embed="rId6"/>
                      <a:srcRect/>
                      <a:stretch>
                        <a:fillRect/>
                      </a:stretch>
                    </p:blipFill>
                    <p:spPr bwMode="auto">
                      <a:xfrm>
                        <a:off x="2429062" y="1667397"/>
                        <a:ext cx="3659188" cy="2163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82525915"/>
              </p:ext>
            </p:extLst>
          </p:nvPr>
        </p:nvGraphicFramePr>
        <p:xfrm>
          <a:off x="1042988" y="4198938"/>
          <a:ext cx="6432550" cy="2160587"/>
        </p:xfrm>
        <a:graphic>
          <a:graphicData uri="http://schemas.openxmlformats.org/presentationml/2006/ole">
            <mc:AlternateContent xmlns:mc="http://schemas.openxmlformats.org/markup-compatibility/2006">
              <mc:Choice xmlns:v="urn:schemas-microsoft-com:vml" Requires="v">
                <p:oleObj name="Ecuación" r:id="rId7" imgW="3886200" imgH="1307880" progId="Equation.3">
                  <p:embed/>
                </p:oleObj>
              </mc:Choice>
              <mc:Fallback>
                <p:oleObj name="Ecuación" r:id="rId7" imgW="3886200" imgH="1307880" progId="Equation.3">
                  <p:embed/>
                  <p:pic>
                    <p:nvPicPr>
                      <p:cNvPr id="20491" name="Object 11"/>
                      <p:cNvPicPr>
                        <a:picLocks noChangeAspect="1" noChangeArrowheads="1"/>
                      </p:cNvPicPr>
                      <p:nvPr/>
                    </p:nvPicPr>
                    <p:blipFill>
                      <a:blip r:embed="rId8"/>
                      <a:srcRect/>
                      <a:stretch>
                        <a:fillRect/>
                      </a:stretch>
                    </p:blipFill>
                    <p:spPr bwMode="auto">
                      <a:xfrm>
                        <a:off x="1042988" y="4198938"/>
                        <a:ext cx="6432550" cy="2160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327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96252"/>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56" name="Text Box 2"/>
          <p:cNvSpPr txBox="1">
            <a:spLocks noChangeArrowheads="1"/>
          </p:cNvSpPr>
          <p:nvPr/>
        </p:nvSpPr>
        <p:spPr bwMode="auto">
          <a:xfrm>
            <a:off x="3149237" y="395372"/>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2010703567"/>
              </p:ext>
            </p:extLst>
          </p:nvPr>
        </p:nvGraphicFramePr>
        <p:xfrm>
          <a:off x="4596160" y="806172"/>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4596160" y="806172"/>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1953854" y="764704"/>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1953307" y="1104693"/>
            <a:ext cx="2473199" cy="369332"/>
          </a:xfrm>
          <a:prstGeom prst="rect">
            <a:avLst/>
          </a:prstGeom>
          <a:noFill/>
        </p:spPr>
        <p:txBody>
          <a:bodyPr wrap="square" rtlCol="0">
            <a:spAutoFit/>
          </a:bodyPr>
          <a:lstStyle/>
          <a:p>
            <a:r>
              <a:rPr lang="es-AR" dirty="0">
                <a:solidFill>
                  <a:schemeClr val="bg1"/>
                </a:solidFill>
              </a:rPr>
              <a:t>m : grado del polinomio</a:t>
            </a:r>
          </a:p>
        </p:txBody>
      </p:sp>
      <p:sp>
        <p:nvSpPr>
          <p:cNvPr id="64" name="Text Box 7"/>
          <p:cNvSpPr txBox="1">
            <a:spLocks noChangeArrowheads="1"/>
          </p:cNvSpPr>
          <p:nvPr/>
        </p:nvSpPr>
        <p:spPr bwMode="auto">
          <a:xfrm>
            <a:off x="1043608" y="1866348"/>
            <a:ext cx="1223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Para  m=2  </a:t>
            </a:r>
            <a:endParaRPr lang="es-ES" altLang="es-AR" dirty="0">
              <a:solidFill>
                <a:schemeClr val="bg1"/>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527144841"/>
              </p:ext>
            </p:extLst>
          </p:nvPr>
        </p:nvGraphicFramePr>
        <p:xfrm>
          <a:off x="2266956" y="1686599"/>
          <a:ext cx="6432550" cy="2160587"/>
        </p:xfrm>
        <a:graphic>
          <a:graphicData uri="http://schemas.openxmlformats.org/presentationml/2006/ole">
            <mc:AlternateContent xmlns:mc="http://schemas.openxmlformats.org/markup-compatibility/2006">
              <mc:Choice xmlns:v="urn:schemas-microsoft-com:vml" Requires="v">
                <p:oleObj name="Ecuación" r:id="rId5" imgW="3886200" imgH="1307880" progId="Equation.3">
                  <p:embed/>
                </p:oleObj>
              </mc:Choice>
              <mc:Fallback>
                <p:oleObj name="Ecuación" r:id="rId5" imgW="3886200" imgH="1307880" progId="Equation.3">
                  <p:embed/>
                  <p:pic>
                    <p:nvPicPr>
                      <p:cNvPr id="12" name="Object 11"/>
                      <p:cNvPicPr>
                        <a:picLocks noChangeAspect="1" noChangeArrowheads="1"/>
                      </p:cNvPicPr>
                      <p:nvPr/>
                    </p:nvPicPr>
                    <p:blipFill>
                      <a:blip r:embed="rId6"/>
                      <a:srcRect/>
                      <a:stretch>
                        <a:fillRect/>
                      </a:stretch>
                    </p:blipFill>
                    <p:spPr bwMode="auto">
                      <a:xfrm>
                        <a:off x="2266956" y="1686599"/>
                        <a:ext cx="6432550" cy="2160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3037023406"/>
              </p:ext>
            </p:extLst>
          </p:nvPr>
        </p:nvGraphicFramePr>
        <p:xfrm>
          <a:off x="82438" y="4725144"/>
          <a:ext cx="3741738" cy="1343025"/>
        </p:xfrm>
        <a:graphic>
          <a:graphicData uri="http://schemas.openxmlformats.org/presentationml/2006/ole">
            <mc:AlternateContent xmlns:mc="http://schemas.openxmlformats.org/markup-compatibility/2006">
              <mc:Choice xmlns:v="urn:schemas-microsoft-com:vml" Requires="v">
                <p:oleObj name="Ecuación" r:id="rId7" imgW="2260440" imgH="812520" progId="Equation.3">
                  <p:embed/>
                </p:oleObj>
              </mc:Choice>
              <mc:Fallback>
                <p:oleObj name="Ecuación" r:id="rId7" imgW="2260440" imgH="812520" progId="Equation.3">
                  <p:embed/>
                  <p:pic>
                    <p:nvPicPr>
                      <p:cNvPr id="2049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38" y="4725144"/>
                        <a:ext cx="3741738" cy="13430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2415399165"/>
              </p:ext>
            </p:extLst>
          </p:nvPr>
        </p:nvGraphicFramePr>
        <p:xfrm>
          <a:off x="4405313" y="4779963"/>
          <a:ext cx="4371975" cy="1217612"/>
        </p:xfrm>
        <a:graphic>
          <a:graphicData uri="http://schemas.openxmlformats.org/presentationml/2006/ole">
            <mc:AlternateContent xmlns:mc="http://schemas.openxmlformats.org/markup-compatibility/2006">
              <mc:Choice xmlns:v="urn:schemas-microsoft-com:vml" Requires="v">
                <p:oleObj name="Ecuación" r:id="rId9" imgW="2641320" imgH="736560" progId="Equation.3">
                  <p:embed/>
                </p:oleObj>
              </mc:Choice>
              <mc:Fallback>
                <p:oleObj name="Ecuación" r:id="rId9" imgW="2641320" imgH="736560" progId="Equation.3">
                  <p:embed/>
                  <p:pic>
                    <p:nvPicPr>
                      <p:cNvPr id="20493" name="Object 13"/>
                      <p:cNvPicPr>
                        <a:picLocks noChangeAspect="1" noChangeArrowheads="1"/>
                      </p:cNvPicPr>
                      <p:nvPr/>
                    </p:nvPicPr>
                    <p:blipFill>
                      <a:blip r:embed="rId10"/>
                      <a:srcRect/>
                      <a:stretch>
                        <a:fillRect/>
                      </a:stretch>
                    </p:blipFill>
                    <p:spPr bwMode="auto">
                      <a:xfrm>
                        <a:off x="4405313" y="4779963"/>
                        <a:ext cx="4371975" cy="12176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ángulo 1"/>
          <p:cNvSpPr/>
          <p:nvPr/>
        </p:nvSpPr>
        <p:spPr>
          <a:xfrm>
            <a:off x="4355976" y="4365104"/>
            <a:ext cx="4464496" cy="2088232"/>
          </a:xfrm>
          <a:prstGeom prst="rect">
            <a:avLst/>
          </a:prstGeom>
          <a:noFill/>
          <a:ln w="66675">
            <a:solidFill>
              <a:srgbClr val="FF000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7157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3312809346"/>
              </p:ext>
            </p:extLst>
          </p:nvPr>
        </p:nvGraphicFramePr>
        <p:xfrm>
          <a:off x="798513" y="2071688"/>
          <a:ext cx="7491412" cy="2800350"/>
        </p:xfrm>
        <a:graphic>
          <a:graphicData uri="http://schemas.openxmlformats.org/presentationml/2006/ole">
            <mc:AlternateContent xmlns:mc="http://schemas.openxmlformats.org/markup-compatibility/2006">
              <mc:Choice xmlns:v="urn:schemas-microsoft-com:vml" Requires="v">
                <p:oleObj name="Ecuación" r:id="rId3" imgW="2946240" imgH="1104840" progId="Equation.3">
                  <p:embed/>
                </p:oleObj>
              </mc:Choice>
              <mc:Fallback>
                <p:oleObj name="Ecuación" r:id="rId3" imgW="2946240" imgH="1104840" progId="Equation.3">
                  <p:embed/>
                  <p:pic>
                    <p:nvPicPr>
                      <p:cNvPr id="24578" name="Object 2"/>
                      <p:cNvPicPr>
                        <a:picLocks noChangeAspect="1" noChangeArrowheads="1"/>
                      </p:cNvPicPr>
                      <p:nvPr/>
                    </p:nvPicPr>
                    <p:blipFill>
                      <a:blip r:embed="rId4"/>
                      <a:srcRect/>
                      <a:stretch>
                        <a:fillRect/>
                      </a:stretch>
                    </p:blipFill>
                    <p:spPr bwMode="auto">
                      <a:xfrm>
                        <a:off x="798513" y="2071688"/>
                        <a:ext cx="7491412" cy="28003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3"/>
          <p:cNvSpPr txBox="1">
            <a:spLocks noChangeArrowheads="1"/>
          </p:cNvSpPr>
          <p:nvPr/>
        </p:nvSpPr>
        <p:spPr bwMode="auto">
          <a:xfrm>
            <a:off x="3347864" y="1207343"/>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CASO GENERAL</a:t>
            </a:r>
            <a:endParaRPr lang="es-ES" altLang="es-AR" dirty="0">
              <a:solidFill>
                <a:schemeClr val="bg1"/>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1347866746"/>
              </p:ext>
            </p:extLst>
          </p:nvPr>
        </p:nvGraphicFramePr>
        <p:xfrm>
          <a:off x="3228801" y="5538043"/>
          <a:ext cx="2063750" cy="1203325"/>
        </p:xfrm>
        <a:graphic>
          <a:graphicData uri="http://schemas.openxmlformats.org/presentationml/2006/ole">
            <mc:AlternateContent xmlns:mc="http://schemas.openxmlformats.org/markup-compatibility/2006">
              <mc:Choice xmlns:v="urn:schemas-microsoft-com:vml" Requires="v">
                <p:oleObj name="Ecuación" r:id="rId5" imgW="825480" imgH="482400" progId="Equation.3">
                  <p:embed/>
                </p:oleObj>
              </mc:Choice>
              <mc:Fallback>
                <p:oleObj name="Ecuación" r:id="rId5" imgW="825480" imgH="482400" progId="Equation.3">
                  <p:embed/>
                  <p:pic>
                    <p:nvPicPr>
                      <p:cNvPr id="245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801" y="5538043"/>
                        <a:ext cx="2063750" cy="1203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2"/>
          <p:cNvSpPr txBox="1">
            <a:spLocks noChangeArrowheads="1"/>
          </p:cNvSpPr>
          <p:nvPr/>
        </p:nvSpPr>
        <p:spPr bwMode="auto">
          <a:xfrm>
            <a:off x="840582" y="396252"/>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395372"/>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sp>
        <p:nvSpPr>
          <p:cNvPr id="7" name="Rectángulo 6"/>
          <p:cNvSpPr/>
          <p:nvPr/>
        </p:nvSpPr>
        <p:spPr>
          <a:xfrm>
            <a:off x="611560" y="1836044"/>
            <a:ext cx="7848872" cy="3249140"/>
          </a:xfrm>
          <a:prstGeom prst="rect">
            <a:avLst/>
          </a:prstGeom>
          <a:noFill/>
          <a:ln w="66675">
            <a:solidFill>
              <a:srgbClr val="FF000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4083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396252"/>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395372"/>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sp>
        <p:nvSpPr>
          <p:cNvPr id="7" name="Text Box 2"/>
          <p:cNvSpPr txBox="1">
            <a:spLocks noChangeArrowheads="1"/>
          </p:cNvSpPr>
          <p:nvPr/>
        </p:nvSpPr>
        <p:spPr bwMode="auto">
          <a:xfrm>
            <a:off x="519113" y="907579"/>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b="1" dirty="0">
                <a:solidFill>
                  <a:schemeClr val="bg1"/>
                </a:solidFill>
              </a:rPr>
              <a:t>Regresión lineal:</a:t>
            </a:r>
            <a:endParaRPr lang="es-ES" altLang="es-AR" b="1" dirty="0">
              <a:solidFill>
                <a:schemeClr val="bg1"/>
              </a:solidFill>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2058983821"/>
              </p:ext>
            </p:extLst>
          </p:nvPr>
        </p:nvGraphicFramePr>
        <p:xfrm>
          <a:off x="684213" y="1680691"/>
          <a:ext cx="2043112" cy="477838"/>
        </p:xfrm>
        <a:graphic>
          <a:graphicData uri="http://schemas.openxmlformats.org/presentationml/2006/ole">
            <mc:AlternateContent xmlns:mc="http://schemas.openxmlformats.org/markup-compatibility/2006">
              <mc:Choice xmlns:v="urn:schemas-microsoft-com:vml" Requires="v">
                <p:oleObj name="Ecuación" r:id="rId3" imgW="977760" imgH="228600" progId="Equation.3">
                  <p:embed/>
                </p:oleObj>
              </mc:Choice>
              <mc:Fallback>
                <p:oleObj name="Ecuación" r:id="rId3" imgW="977760" imgH="228600" progId="Equation.3">
                  <p:embed/>
                  <p:pic>
                    <p:nvPicPr>
                      <p:cNvPr id="327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80691"/>
                        <a:ext cx="2043112" cy="4778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4"/>
          <p:cNvSpPr>
            <a:spLocks noChangeShapeType="1"/>
          </p:cNvSpPr>
          <p:nvPr/>
        </p:nvSpPr>
        <p:spPr bwMode="auto">
          <a:xfrm>
            <a:off x="3851275" y="2617316"/>
            <a:ext cx="3960813"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 name="Line 5"/>
          <p:cNvSpPr>
            <a:spLocks noChangeShapeType="1"/>
          </p:cNvSpPr>
          <p:nvPr/>
        </p:nvSpPr>
        <p:spPr bwMode="auto">
          <a:xfrm flipV="1">
            <a:off x="3995738" y="817091"/>
            <a:ext cx="0" cy="19431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1" name="Oval 6"/>
          <p:cNvSpPr>
            <a:spLocks noChangeArrowheads="1"/>
          </p:cNvSpPr>
          <p:nvPr/>
        </p:nvSpPr>
        <p:spPr bwMode="auto">
          <a:xfrm>
            <a:off x="5003800" y="2041054"/>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2" name="Oval 7"/>
          <p:cNvSpPr>
            <a:spLocks noChangeArrowheads="1"/>
          </p:cNvSpPr>
          <p:nvPr/>
        </p:nvSpPr>
        <p:spPr bwMode="auto">
          <a:xfrm>
            <a:off x="4787900" y="2041054"/>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 name="Oval 8"/>
          <p:cNvSpPr>
            <a:spLocks noChangeArrowheads="1"/>
          </p:cNvSpPr>
          <p:nvPr/>
        </p:nvSpPr>
        <p:spPr bwMode="auto">
          <a:xfrm>
            <a:off x="5146675" y="1896591"/>
            <a:ext cx="71438"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4" name="Oval 9"/>
          <p:cNvSpPr>
            <a:spLocks noChangeArrowheads="1"/>
          </p:cNvSpPr>
          <p:nvPr/>
        </p:nvSpPr>
        <p:spPr bwMode="auto">
          <a:xfrm>
            <a:off x="5291138" y="18251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5" name="Oval 10"/>
          <p:cNvSpPr>
            <a:spLocks noChangeArrowheads="1"/>
          </p:cNvSpPr>
          <p:nvPr/>
        </p:nvSpPr>
        <p:spPr bwMode="auto">
          <a:xfrm>
            <a:off x="5435600" y="1680691"/>
            <a:ext cx="71438"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 name="Oval 11"/>
          <p:cNvSpPr>
            <a:spLocks noChangeArrowheads="1"/>
          </p:cNvSpPr>
          <p:nvPr/>
        </p:nvSpPr>
        <p:spPr bwMode="auto">
          <a:xfrm>
            <a:off x="4643438" y="22569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7" name="Oval 12"/>
          <p:cNvSpPr>
            <a:spLocks noChangeArrowheads="1"/>
          </p:cNvSpPr>
          <p:nvPr/>
        </p:nvSpPr>
        <p:spPr bwMode="auto">
          <a:xfrm>
            <a:off x="4859338" y="18965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Oval 13"/>
          <p:cNvSpPr>
            <a:spLocks noChangeArrowheads="1"/>
          </p:cNvSpPr>
          <p:nvPr/>
        </p:nvSpPr>
        <p:spPr bwMode="auto">
          <a:xfrm>
            <a:off x="4498975" y="2112491"/>
            <a:ext cx="71438"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9" name="Oval 14"/>
          <p:cNvSpPr>
            <a:spLocks noChangeArrowheads="1"/>
          </p:cNvSpPr>
          <p:nvPr/>
        </p:nvSpPr>
        <p:spPr bwMode="auto">
          <a:xfrm>
            <a:off x="5580063" y="16092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0" name="Oval 15"/>
          <p:cNvSpPr>
            <a:spLocks noChangeArrowheads="1"/>
          </p:cNvSpPr>
          <p:nvPr/>
        </p:nvSpPr>
        <p:spPr bwMode="auto">
          <a:xfrm>
            <a:off x="5722938" y="14647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1" name="Oval 16"/>
          <p:cNvSpPr>
            <a:spLocks noChangeArrowheads="1"/>
          </p:cNvSpPr>
          <p:nvPr/>
        </p:nvSpPr>
        <p:spPr bwMode="auto">
          <a:xfrm>
            <a:off x="4427538" y="22569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Oval 17"/>
          <p:cNvSpPr>
            <a:spLocks noChangeArrowheads="1"/>
          </p:cNvSpPr>
          <p:nvPr/>
        </p:nvSpPr>
        <p:spPr bwMode="auto">
          <a:xfrm>
            <a:off x="5651500" y="1536229"/>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Oval 18"/>
          <p:cNvSpPr>
            <a:spLocks noChangeArrowheads="1"/>
          </p:cNvSpPr>
          <p:nvPr/>
        </p:nvSpPr>
        <p:spPr bwMode="auto">
          <a:xfrm>
            <a:off x="5867400" y="1393354"/>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Oval 19"/>
          <p:cNvSpPr>
            <a:spLocks noChangeArrowheads="1"/>
          </p:cNvSpPr>
          <p:nvPr/>
        </p:nvSpPr>
        <p:spPr bwMode="auto">
          <a:xfrm>
            <a:off x="5938838" y="14647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Oval 20"/>
          <p:cNvSpPr>
            <a:spLocks noChangeArrowheads="1"/>
          </p:cNvSpPr>
          <p:nvPr/>
        </p:nvSpPr>
        <p:spPr bwMode="auto">
          <a:xfrm>
            <a:off x="6011863" y="1320329"/>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 name="Oval 21"/>
          <p:cNvSpPr>
            <a:spLocks noChangeArrowheads="1"/>
          </p:cNvSpPr>
          <p:nvPr/>
        </p:nvSpPr>
        <p:spPr bwMode="auto">
          <a:xfrm>
            <a:off x="6154738" y="12488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Oval 22"/>
          <p:cNvSpPr>
            <a:spLocks noChangeArrowheads="1"/>
          </p:cNvSpPr>
          <p:nvPr/>
        </p:nvSpPr>
        <p:spPr bwMode="auto">
          <a:xfrm>
            <a:off x="5938838" y="1320329"/>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28" name="Group 40"/>
          <p:cNvGrpSpPr>
            <a:grpSpLocks/>
          </p:cNvGrpSpPr>
          <p:nvPr/>
        </p:nvGrpSpPr>
        <p:grpSpPr bwMode="auto">
          <a:xfrm rot="11032897">
            <a:off x="4859338" y="959966"/>
            <a:ext cx="1798637" cy="1079500"/>
            <a:chOff x="2608" y="754"/>
            <a:chExt cx="1133" cy="680"/>
          </a:xfrm>
        </p:grpSpPr>
        <p:sp>
          <p:nvSpPr>
            <p:cNvPr id="29" name="Oval 23"/>
            <p:cNvSpPr>
              <a:spLocks noChangeArrowheads="1"/>
            </p:cNvSpPr>
            <p:nvPr/>
          </p:nvSpPr>
          <p:spPr bwMode="auto">
            <a:xfrm>
              <a:off x="2971" y="1253"/>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0" name="Oval 24"/>
            <p:cNvSpPr>
              <a:spLocks noChangeArrowheads="1"/>
            </p:cNvSpPr>
            <p:nvPr/>
          </p:nvSpPr>
          <p:spPr bwMode="auto">
            <a:xfrm>
              <a:off x="2835" y="1253"/>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1" name="Oval 25"/>
            <p:cNvSpPr>
              <a:spLocks noChangeArrowheads="1"/>
            </p:cNvSpPr>
            <p:nvPr/>
          </p:nvSpPr>
          <p:spPr bwMode="auto">
            <a:xfrm>
              <a:off x="3061" y="1162"/>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2" name="Oval 26"/>
            <p:cNvSpPr>
              <a:spLocks noChangeArrowheads="1"/>
            </p:cNvSpPr>
            <p:nvPr/>
          </p:nvSpPr>
          <p:spPr bwMode="auto">
            <a:xfrm>
              <a:off x="3152" y="1117"/>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3" name="Oval 27"/>
            <p:cNvSpPr>
              <a:spLocks noChangeArrowheads="1"/>
            </p:cNvSpPr>
            <p:nvPr/>
          </p:nvSpPr>
          <p:spPr bwMode="auto">
            <a:xfrm>
              <a:off x="3243" y="1026"/>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4" name="Oval 28"/>
            <p:cNvSpPr>
              <a:spLocks noChangeArrowheads="1"/>
            </p:cNvSpPr>
            <p:nvPr/>
          </p:nvSpPr>
          <p:spPr bwMode="auto">
            <a:xfrm>
              <a:off x="2744" y="138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5" name="Oval 29"/>
            <p:cNvSpPr>
              <a:spLocks noChangeArrowheads="1"/>
            </p:cNvSpPr>
            <p:nvPr/>
          </p:nvSpPr>
          <p:spPr bwMode="auto">
            <a:xfrm>
              <a:off x="2880" y="1162"/>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6" name="Oval 30"/>
            <p:cNvSpPr>
              <a:spLocks noChangeArrowheads="1"/>
            </p:cNvSpPr>
            <p:nvPr/>
          </p:nvSpPr>
          <p:spPr bwMode="auto">
            <a:xfrm>
              <a:off x="2653" y="1298"/>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7" name="Oval 31"/>
            <p:cNvSpPr>
              <a:spLocks noChangeArrowheads="1"/>
            </p:cNvSpPr>
            <p:nvPr/>
          </p:nvSpPr>
          <p:spPr bwMode="auto">
            <a:xfrm>
              <a:off x="3334" y="981"/>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8" name="Oval 32"/>
            <p:cNvSpPr>
              <a:spLocks noChangeArrowheads="1"/>
            </p:cNvSpPr>
            <p:nvPr/>
          </p:nvSpPr>
          <p:spPr bwMode="auto">
            <a:xfrm>
              <a:off x="3424" y="890"/>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9" name="Oval 33"/>
            <p:cNvSpPr>
              <a:spLocks noChangeArrowheads="1"/>
            </p:cNvSpPr>
            <p:nvPr/>
          </p:nvSpPr>
          <p:spPr bwMode="auto">
            <a:xfrm>
              <a:off x="2608" y="138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0" name="Oval 34"/>
            <p:cNvSpPr>
              <a:spLocks noChangeArrowheads="1"/>
            </p:cNvSpPr>
            <p:nvPr/>
          </p:nvSpPr>
          <p:spPr bwMode="auto">
            <a:xfrm>
              <a:off x="3379" y="935"/>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1" name="Oval 35"/>
            <p:cNvSpPr>
              <a:spLocks noChangeArrowheads="1"/>
            </p:cNvSpPr>
            <p:nvPr/>
          </p:nvSpPr>
          <p:spPr bwMode="auto">
            <a:xfrm>
              <a:off x="3515" y="845"/>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2" name="Oval 36"/>
            <p:cNvSpPr>
              <a:spLocks noChangeArrowheads="1"/>
            </p:cNvSpPr>
            <p:nvPr/>
          </p:nvSpPr>
          <p:spPr bwMode="auto">
            <a:xfrm>
              <a:off x="3560" y="890"/>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3" name="Oval 37"/>
            <p:cNvSpPr>
              <a:spLocks noChangeArrowheads="1"/>
            </p:cNvSpPr>
            <p:nvPr/>
          </p:nvSpPr>
          <p:spPr bwMode="auto">
            <a:xfrm>
              <a:off x="3606" y="79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4" name="Oval 38"/>
            <p:cNvSpPr>
              <a:spLocks noChangeArrowheads="1"/>
            </p:cNvSpPr>
            <p:nvPr/>
          </p:nvSpPr>
          <p:spPr bwMode="auto">
            <a:xfrm>
              <a:off x="3696" y="754"/>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5" name="Oval 39"/>
            <p:cNvSpPr>
              <a:spLocks noChangeArrowheads="1"/>
            </p:cNvSpPr>
            <p:nvPr/>
          </p:nvSpPr>
          <p:spPr bwMode="auto">
            <a:xfrm>
              <a:off x="3560" y="79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46" name="Line 41"/>
          <p:cNvSpPr>
            <a:spLocks noChangeShapeType="1"/>
          </p:cNvSpPr>
          <p:nvPr/>
        </p:nvSpPr>
        <p:spPr bwMode="auto">
          <a:xfrm flipV="1">
            <a:off x="4270375" y="778991"/>
            <a:ext cx="2736850" cy="1584325"/>
          </a:xfrm>
          <a:prstGeom prst="line">
            <a:avLst/>
          </a:prstGeom>
          <a:noFill/>
          <a:ln w="57150">
            <a:solidFill>
              <a:srgbClr val="FF0D0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47" name="Text Box 42"/>
          <p:cNvSpPr txBox="1">
            <a:spLocks noChangeArrowheads="1"/>
          </p:cNvSpPr>
          <p:nvPr/>
        </p:nvSpPr>
        <p:spPr bwMode="auto">
          <a:xfrm>
            <a:off x="7862888" y="2491904"/>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x</a:t>
            </a:r>
            <a:endParaRPr lang="es-ES" altLang="es-AR">
              <a:solidFill>
                <a:schemeClr val="bg1"/>
              </a:solidFill>
            </a:endParaRPr>
          </a:p>
        </p:txBody>
      </p:sp>
      <p:sp>
        <p:nvSpPr>
          <p:cNvPr id="48" name="Text Box 43"/>
          <p:cNvSpPr txBox="1">
            <a:spLocks noChangeArrowheads="1"/>
          </p:cNvSpPr>
          <p:nvPr/>
        </p:nvSpPr>
        <p:spPr bwMode="auto">
          <a:xfrm>
            <a:off x="4119563" y="764704"/>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F(x)</a:t>
            </a:r>
            <a:endParaRPr lang="es-ES" altLang="es-AR">
              <a:solidFill>
                <a:schemeClr val="bg1"/>
              </a:solidFill>
            </a:endParaRPr>
          </a:p>
        </p:txBody>
      </p:sp>
      <p:graphicFrame>
        <p:nvGraphicFramePr>
          <p:cNvPr id="49" name="Object 44"/>
          <p:cNvGraphicFramePr>
            <a:graphicFrameLocks noChangeAspect="1"/>
          </p:cNvGraphicFramePr>
          <p:nvPr>
            <p:extLst>
              <p:ext uri="{D42A27DB-BD31-4B8C-83A1-F6EECF244321}">
                <p14:modId xmlns:p14="http://schemas.microsoft.com/office/powerpoint/2010/main" val="2497506541"/>
              </p:ext>
            </p:extLst>
          </p:nvPr>
        </p:nvGraphicFramePr>
        <p:xfrm>
          <a:off x="846138" y="2906713"/>
          <a:ext cx="6361112" cy="889000"/>
        </p:xfrm>
        <a:graphic>
          <a:graphicData uri="http://schemas.openxmlformats.org/presentationml/2006/ole">
            <mc:AlternateContent xmlns:mc="http://schemas.openxmlformats.org/markup-compatibility/2006">
              <mc:Choice xmlns:v="urn:schemas-microsoft-com:vml" Requires="v">
                <p:oleObj name="Ecuación" r:id="rId5" imgW="3263760" imgH="457200" progId="Equation.3">
                  <p:embed/>
                </p:oleObj>
              </mc:Choice>
              <mc:Fallback>
                <p:oleObj name="Ecuación" r:id="rId5" imgW="3263760" imgH="457200" progId="Equation.3">
                  <p:embed/>
                  <p:pic>
                    <p:nvPicPr>
                      <p:cNvPr id="32812" name="Object 44"/>
                      <p:cNvPicPr>
                        <a:picLocks noChangeAspect="1" noChangeArrowheads="1"/>
                      </p:cNvPicPr>
                      <p:nvPr/>
                    </p:nvPicPr>
                    <p:blipFill>
                      <a:blip r:embed="rId6"/>
                      <a:srcRect/>
                      <a:stretch>
                        <a:fillRect/>
                      </a:stretch>
                    </p:blipFill>
                    <p:spPr bwMode="auto">
                      <a:xfrm>
                        <a:off x="846138" y="2906713"/>
                        <a:ext cx="6361112" cy="889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45"/>
          <p:cNvGraphicFramePr>
            <a:graphicFrameLocks noChangeAspect="1"/>
          </p:cNvGraphicFramePr>
          <p:nvPr>
            <p:extLst>
              <p:ext uri="{D42A27DB-BD31-4B8C-83A1-F6EECF244321}">
                <p14:modId xmlns:p14="http://schemas.microsoft.com/office/powerpoint/2010/main" val="4170079049"/>
              </p:ext>
            </p:extLst>
          </p:nvPr>
        </p:nvGraphicFramePr>
        <p:xfrm>
          <a:off x="811213" y="4067175"/>
          <a:ext cx="2921000" cy="1449388"/>
        </p:xfrm>
        <a:graphic>
          <a:graphicData uri="http://schemas.openxmlformats.org/presentationml/2006/ole">
            <mc:AlternateContent xmlns:mc="http://schemas.openxmlformats.org/markup-compatibility/2006">
              <mc:Choice xmlns:v="urn:schemas-microsoft-com:vml" Requires="v">
                <p:oleObj name="Ecuación" r:id="rId7" imgW="1765080" imgH="876240" progId="Equation.3">
                  <p:embed/>
                </p:oleObj>
              </mc:Choice>
              <mc:Fallback>
                <p:oleObj name="Ecuación" r:id="rId7" imgW="1765080" imgH="876240" progId="Equation.3">
                  <p:embed/>
                  <p:pic>
                    <p:nvPicPr>
                      <p:cNvPr id="32813" name="Object 45"/>
                      <p:cNvPicPr>
                        <a:picLocks noChangeAspect="1" noChangeArrowheads="1"/>
                      </p:cNvPicPr>
                      <p:nvPr/>
                    </p:nvPicPr>
                    <p:blipFill>
                      <a:blip r:embed="rId8"/>
                      <a:srcRect/>
                      <a:stretch>
                        <a:fillRect/>
                      </a:stretch>
                    </p:blipFill>
                    <p:spPr bwMode="auto">
                      <a:xfrm>
                        <a:off x="811213" y="4067175"/>
                        <a:ext cx="2921000" cy="14493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46"/>
          <p:cNvGraphicFramePr>
            <a:graphicFrameLocks noChangeAspect="1"/>
          </p:cNvGraphicFramePr>
          <p:nvPr>
            <p:extLst>
              <p:ext uri="{D42A27DB-BD31-4B8C-83A1-F6EECF244321}">
                <p14:modId xmlns:p14="http://schemas.microsoft.com/office/powerpoint/2010/main" val="2768739234"/>
              </p:ext>
            </p:extLst>
          </p:nvPr>
        </p:nvGraphicFramePr>
        <p:xfrm>
          <a:off x="4618038" y="4357216"/>
          <a:ext cx="3578225" cy="992188"/>
        </p:xfrm>
        <a:graphic>
          <a:graphicData uri="http://schemas.openxmlformats.org/presentationml/2006/ole">
            <mc:AlternateContent xmlns:mc="http://schemas.openxmlformats.org/markup-compatibility/2006">
              <mc:Choice xmlns:v="urn:schemas-microsoft-com:vml" Requires="v">
                <p:oleObj name="Ecuación" r:id="rId9" imgW="1777680" imgH="495000" progId="Equation.3">
                  <p:embed/>
                </p:oleObj>
              </mc:Choice>
              <mc:Fallback>
                <p:oleObj name="Ecuación" r:id="rId9" imgW="1777680" imgH="495000" progId="Equation.3">
                  <p:embed/>
                  <p:pic>
                    <p:nvPicPr>
                      <p:cNvPr id="32814" name="Object 46"/>
                      <p:cNvPicPr>
                        <a:picLocks noChangeAspect="1" noChangeArrowheads="1"/>
                      </p:cNvPicPr>
                      <p:nvPr/>
                    </p:nvPicPr>
                    <p:blipFill>
                      <a:blip r:embed="rId10"/>
                      <a:srcRect/>
                      <a:stretch>
                        <a:fillRect/>
                      </a:stretch>
                    </p:blipFill>
                    <p:spPr bwMode="auto">
                      <a:xfrm>
                        <a:off x="4618038" y="4357216"/>
                        <a:ext cx="3578225" cy="992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49"/>
          <p:cNvGraphicFramePr>
            <a:graphicFrameLocks noChangeAspect="1"/>
          </p:cNvGraphicFramePr>
          <p:nvPr>
            <p:extLst>
              <p:ext uri="{D42A27DB-BD31-4B8C-83A1-F6EECF244321}">
                <p14:modId xmlns:p14="http://schemas.microsoft.com/office/powerpoint/2010/main" val="1742086818"/>
              </p:ext>
            </p:extLst>
          </p:nvPr>
        </p:nvGraphicFramePr>
        <p:xfrm>
          <a:off x="4608513" y="5737225"/>
          <a:ext cx="3597275" cy="992188"/>
        </p:xfrm>
        <a:graphic>
          <a:graphicData uri="http://schemas.openxmlformats.org/presentationml/2006/ole">
            <mc:AlternateContent xmlns:mc="http://schemas.openxmlformats.org/markup-compatibility/2006">
              <mc:Choice xmlns:v="urn:schemas-microsoft-com:vml" Requires="v">
                <p:oleObj name="Ecuación" r:id="rId11" imgW="1879560" imgH="520560" progId="Equation.3">
                  <p:embed/>
                </p:oleObj>
              </mc:Choice>
              <mc:Fallback>
                <p:oleObj name="Ecuación" r:id="rId11" imgW="1879560" imgH="520560" progId="Equation.3">
                  <p:embed/>
                  <p:pic>
                    <p:nvPicPr>
                      <p:cNvPr id="32817" name="Object 49"/>
                      <p:cNvPicPr>
                        <a:picLocks noChangeAspect="1" noChangeArrowheads="1"/>
                      </p:cNvPicPr>
                      <p:nvPr/>
                    </p:nvPicPr>
                    <p:blipFill>
                      <a:blip r:embed="rId12"/>
                      <a:srcRect/>
                      <a:stretch>
                        <a:fillRect/>
                      </a:stretch>
                    </p:blipFill>
                    <p:spPr bwMode="auto">
                      <a:xfrm>
                        <a:off x="4608513" y="5737225"/>
                        <a:ext cx="3597275" cy="992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Rectángulo 52"/>
          <p:cNvSpPr/>
          <p:nvPr/>
        </p:nvSpPr>
        <p:spPr>
          <a:xfrm>
            <a:off x="4452303" y="4206875"/>
            <a:ext cx="3897611" cy="1309688"/>
          </a:xfrm>
          <a:prstGeom prst="rect">
            <a:avLst/>
          </a:prstGeom>
          <a:noFill/>
          <a:ln w="66675">
            <a:solidFill>
              <a:srgbClr val="FF000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967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45504"/>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44624"/>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Mínimos Cuadrados </a:t>
            </a:r>
            <a:r>
              <a:rPr lang="es-ES_tradnl" altLang="es-AR" b="1" dirty="0">
                <a:solidFill>
                  <a:schemeClr val="bg1"/>
                </a:solidFill>
              </a:rPr>
              <a:t>(Regresión)</a:t>
            </a:r>
            <a:endParaRPr lang="es-ES" altLang="es-AR" b="1" dirty="0">
              <a:solidFill>
                <a:schemeClr val="bg1"/>
              </a:solidFill>
            </a:endParaRPr>
          </a:p>
        </p:txBody>
      </p:sp>
      <p:sp>
        <p:nvSpPr>
          <p:cNvPr id="54" name="Text Box 2"/>
          <p:cNvSpPr txBox="1">
            <a:spLocks noChangeArrowheads="1"/>
          </p:cNvSpPr>
          <p:nvPr/>
        </p:nvSpPr>
        <p:spPr bwMode="auto">
          <a:xfrm>
            <a:off x="3160570" y="332656"/>
            <a:ext cx="22060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a:t>
            </a:r>
            <a:r>
              <a:rPr lang="es-ES_tradnl" altLang="es-AR" b="1" dirty="0">
                <a:solidFill>
                  <a:schemeClr val="bg1"/>
                </a:solidFill>
              </a:rPr>
              <a:t>Modelos no lineales</a:t>
            </a:r>
            <a:endParaRPr lang="es-ES" altLang="es-AR" b="1" dirty="0">
              <a:solidFill>
                <a:schemeClr val="bg1"/>
              </a:solidFill>
            </a:endParaRPr>
          </a:p>
        </p:txBody>
      </p:sp>
      <p:sp>
        <p:nvSpPr>
          <p:cNvPr id="55" name="Rectangle 3"/>
          <p:cNvSpPr txBox="1">
            <a:spLocks noChangeArrowheads="1"/>
          </p:cNvSpPr>
          <p:nvPr/>
        </p:nvSpPr>
        <p:spPr>
          <a:xfrm>
            <a:off x="611560" y="692696"/>
            <a:ext cx="8229600" cy="1584176"/>
          </a:xfrm>
          <a:prstGeom prst="rect">
            <a:avLst/>
          </a:prstGeom>
          <a:gradFill>
            <a:gsLst>
              <a:gs pos="0">
                <a:schemeClr val="accent1">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scene3d>
            <a:camera prst="orthographicFront"/>
            <a:lightRig rig="threePt" dir="t"/>
          </a:scene3d>
          <a:sp3d>
            <a:bevelT w="228600"/>
          </a:sp3d>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altLang="es-AR" dirty="0">
                <a:latin typeface="Franklin Gothic Book" panose="020B0503020102020204" pitchFamily="34" charset="0"/>
              </a:rPr>
              <a:t>Un modelo de regresión NO LINEAL se define como un ajuste a cualquier modelo diferente del modelo de una LINEA RECTA.</a:t>
            </a:r>
            <a:endParaRPr lang="es-ES" altLang="es-AR" dirty="0">
              <a:latin typeface="Franklin Gothic Book" panose="020B0503020102020204" pitchFamily="34" charset="0"/>
            </a:endParaRPr>
          </a:p>
        </p:txBody>
      </p:sp>
      <p:sp>
        <p:nvSpPr>
          <p:cNvPr id="2" name="Flecha abajo 1"/>
          <p:cNvSpPr/>
          <p:nvPr/>
        </p:nvSpPr>
        <p:spPr>
          <a:xfrm rot="2267192">
            <a:off x="2679052" y="2180536"/>
            <a:ext cx="375140" cy="864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Flecha abajo 55"/>
          <p:cNvSpPr/>
          <p:nvPr/>
        </p:nvSpPr>
        <p:spPr>
          <a:xfrm rot="19983865">
            <a:off x="6259533" y="2170952"/>
            <a:ext cx="375140" cy="864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3" name="Diagrama 2"/>
          <p:cNvGraphicFramePr/>
          <p:nvPr>
            <p:extLst>
              <p:ext uri="{D42A27DB-BD31-4B8C-83A1-F6EECF244321}">
                <p14:modId xmlns:p14="http://schemas.microsoft.com/office/powerpoint/2010/main" val="3347578611"/>
              </p:ext>
            </p:extLst>
          </p:nvPr>
        </p:nvGraphicFramePr>
        <p:xfrm>
          <a:off x="1979712" y="3068959"/>
          <a:ext cx="5701952" cy="3729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Objeto 56"/>
          <p:cNvGraphicFramePr>
            <a:graphicFrameLocks noChangeAspect="1"/>
          </p:cNvGraphicFramePr>
          <p:nvPr>
            <p:extLst>
              <p:ext uri="{D42A27DB-BD31-4B8C-83A1-F6EECF244321}">
                <p14:modId xmlns:p14="http://schemas.microsoft.com/office/powerpoint/2010/main" val="3658329711"/>
              </p:ext>
            </p:extLst>
          </p:nvPr>
        </p:nvGraphicFramePr>
        <p:xfrm>
          <a:off x="4885289" y="3342876"/>
          <a:ext cx="2639039" cy="1094236"/>
        </p:xfrm>
        <a:graphic>
          <a:graphicData uri="http://schemas.openxmlformats.org/presentationml/2006/ole">
            <mc:AlternateContent xmlns:mc="http://schemas.openxmlformats.org/markup-compatibility/2006">
              <mc:Choice xmlns:v="urn:schemas-microsoft-com:vml" Requires="v">
                <p:oleObj name="Ecuación" r:id="rId8" imgW="520560" imgH="215640" progId="Equation.3">
                  <p:embed/>
                </p:oleObj>
              </mc:Choice>
              <mc:Fallback>
                <p:oleObj name="Ecuación" r:id="rId8" imgW="520560" imgH="215640" progId="Equation.3">
                  <p:embed/>
                  <p:pic>
                    <p:nvPicPr>
                      <p:cNvPr id="0" name=""/>
                      <p:cNvPicPr/>
                      <p:nvPr/>
                    </p:nvPicPr>
                    <p:blipFill>
                      <a:blip r:embed="rId9"/>
                      <a:stretch>
                        <a:fillRect/>
                      </a:stretch>
                    </p:blipFill>
                    <p:spPr>
                      <a:xfrm>
                        <a:off x="4885289" y="3342876"/>
                        <a:ext cx="2639039" cy="1094236"/>
                      </a:xfrm>
                      <a:prstGeom prst="rect">
                        <a:avLst/>
                      </a:prstGeom>
                    </p:spPr>
                  </p:pic>
                </p:oleObj>
              </mc:Fallback>
            </mc:AlternateContent>
          </a:graphicData>
        </a:graphic>
      </p:graphicFrame>
      <p:sp>
        <p:nvSpPr>
          <p:cNvPr id="7" name="Elipse 6"/>
          <p:cNvSpPr/>
          <p:nvPr/>
        </p:nvSpPr>
        <p:spPr>
          <a:xfrm>
            <a:off x="4836656" y="4706844"/>
            <a:ext cx="2736304" cy="1656184"/>
          </a:xfrm>
          <a:prstGeom prst="ellipse">
            <a:avLst/>
          </a:prstGeom>
          <a:solidFill>
            <a:srgbClr val="FF0000">
              <a:alpha val="28000"/>
            </a:srgb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p:cNvSpPr txBox="1"/>
          <p:nvPr/>
        </p:nvSpPr>
        <p:spPr>
          <a:xfrm>
            <a:off x="7020272" y="4300061"/>
            <a:ext cx="2123728" cy="2585323"/>
          </a:xfrm>
          <a:prstGeom prst="rect">
            <a:avLst/>
          </a:prstGeom>
          <a:noFill/>
        </p:spPr>
        <p:txBody>
          <a:bodyPr wrap="square" rtlCol="0">
            <a:spAutoFit/>
          </a:bodyPr>
          <a:lstStyle/>
          <a:p>
            <a:r>
              <a:rPr lang="en-US" b="1" dirty="0" err="1">
                <a:solidFill>
                  <a:srgbClr val="FF0000"/>
                </a:solidFill>
                <a:latin typeface="Lucida Handwriting" panose="03010101010101010101" pitchFamily="66" charset="0"/>
              </a:rPr>
              <a:t>Seguramente</a:t>
            </a:r>
            <a:r>
              <a:rPr lang="en-US" b="1" dirty="0">
                <a:solidFill>
                  <a:srgbClr val="FF0000"/>
                </a:solidFill>
                <a:latin typeface="Lucida Handwriting" panose="03010101010101010101" pitchFamily="66" charset="0"/>
              </a:rPr>
              <a:t> </a:t>
            </a:r>
            <a:r>
              <a:rPr lang="en-US" b="1" dirty="0" err="1">
                <a:solidFill>
                  <a:srgbClr val="FF0000"/>
                </a:solidFill>
                <a:latin typeface="Lucida Handwriting" panose="03010101010101010101" pitchFamily="66" charset="0"/>
              </a:rPr>
              <a:t>habr</a:t>
            </a:r>
            <a:r>
              <a:rPr lang="es-AR" b="1" dirty="0" err="1">
                <a:solidFill>
                  <a:srgbClr val="FF0000"/>
                </a:solidFill>
                <a:latin typeface="Lucida Handwriting" panose="03010101010101010101" pitchFamily="66" charset="0"/>
              </a:rPr>
              <a:t>án</a:t>
            </a:r>
            <a:r>
              <a:rPr lang="es-AR" b="1" dirty="0">
                <a:solidFill>
                  <a:srgbClr val="FF0000"/>
                </a:solidFill>
                <a:latin typeface="Lucida Handwriting" panose="03010101010101010101" pitchFamily="66" charset="0"/>
              </a:rPr>
              <a:t> escuchado mucho al comienzo de la pandemia el término “crecimiento exponencial”</a:t>
            </a:r>
          </a:p>
        </p:txBody>
      </p:sp>
    </p:spTree>
    <p:extLst>
      <p:ext uri="{BB962C8B-B14F-4D97-AF65-F5344CB8AC3E}">
        <p14:creationId xmlns:p14="http://schemas.microsoft.com/office/powerpoint/2010/main" val="40201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900" decel="100000" fill="hold"/>
                                        <p:tgtEl>
                                          <p:spTgt spid="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900" decel="100000" fill="hold"/>
                                        <p:tgtEl>
                                          <p:spTgt spid="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900" decel="100000" fill="hold"/>
                                        <p:tgtEl>
                                          <p:spTgt spid="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anim calcmode="lin" valueType="num">
                                      <p:cBhvr>
                                        <p:cTn id="26" dur="1000" fill="hold"/>
                                        <p:tgtEl>
                                          <p:spTgt spid="57"/>
                                        </p:tgtEl>
                                        <p:attrNameLst>
                                          <p:attrName>ppt_x</p:attrName>
                                        </p:attrNameLst>
                                      </p:cBhvr>
                                      <p:tavLst>
                                        <p:tav tm="0">
                                          <p:val>
                                            <p:strVal val="#ppt_x"/>
                                          </p:val>
                                        </p:tav>
                                        <p:tav tm="100000">
                                          <p:val>
                                            <p:strVal val="#ppt_x"/>
                                          </p:val>
                                        </p:tav>
                                      </p:tavLst>
                                    </p:anim>
                                    <p:anim calcmode="lin" valueType="num">
                                      <p:cBhvr>
                                        <p:cTn id="27" dur="900" decel="100000" fill="hold"/>
                                        <p:tgtEl>
                                          <p:spTgt spid="5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Graphic spid="3" grpId="0">
        <p:bldAsOne/>
      </p:bldGraphic>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45504"/>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44624"/>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Mínimos Cuadrados </a:t>
            </a:r>
            <a:r>
              <a:rPr lang="es-ES_tradnl" altLang="es-AR" b="1" dirty="0">
                <a:solidFill>
                  <a:schemeClr val="bg1"/>
                </a:solidFill>
              </a:rPr>
              <a:t>(Regresión)</a:t>
            </a:r>
            <a:endParaRPr lang="es-ES" altLang="es-AR" b="1" dirty="0">
              <a:solidFill>
                <a:schemeClr val="bg1"/>
              </a:solidFill>
            </a:endParaRPr>
          </a:p>
        </p:txBody>
      </p:sp>
      <p:sp>
        <p:nvSpPr>
          <p:cNvPr id="54" name="Text Box 2"/>
          <p:cNvSpPr txBox="1">
            <a:spLocks noChangeArrowheads="1"/>
          </p:cNvSpPr>
          <p:nvPr/>
        </p:nvSpPr>
        <p:spPr bwMode="auto">
          <a:xfrm>
            <a:off x="3160570" y="332656"/>
            <a:ext cx="22060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a:t>
            </a:r>
            <a:r>
              <a:rPr lang="es-ES_tradnl" altLang="es-AR" b="1" dirty="0">
                <a:solidFill>
                  <a:schemeClr val="bg1"/>
                </a:solidFill>
              </a:rPr>
              <a:t>Modelos no lineales</a:t>
            </a:r>
            <a:endParaRPr lang="es-ES" altLang="es-AR" b="1" dirty="0">
              <a:solidFill>
                <a:schemeClr val="bg1"/>
              </a:solidFill>
            </a:endParaRPr>
          </a:p>
        </p:txBody>
      </p:sp>
      <p:graphicFrame>
        <p:nvGraphicFramePr>
          <p:cNvPr id="3" name="Diagrama 2"/>
          <p:cNvGraphicFramePr/>
          <p:nvPr>
            <p:extLst>
              <p:ext uri="{D42A27DB-BD31-4B8C-83A1-F6EECF244321}">
                <p14:modId xmlns:p14="http://schemas.microsoft.com/office/powerpoint/2010/main" val="3445681220"/>
              </p:ext>
            </p:extLst>
          </p:nvPr>
        </p:nvGraphicFramePr>
        <p:xfrm>
          <a:off x="251520" y="836712"/>
          <a:ext cx="1181993"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Objeto 56"/>
          <p:cNvGraphicFramePr>
            <a:graphicFrameLocks noChangeAspect="1"/>
          </p:cNvGraphicFramePr>
          <p:nvPr>
            <p:extLst>
              <p:ext uri="{D42A27DB-BD31-4B8C-83A1-F6EECF244321}">
                <p14:modId xmlns:p14="http://schemas.microsoft.com/office/powerpoint/2010/main" val="350802974"/>
              </p:ext>
            </p:extLst>
          </p:nvPr>
        </p:nvGraphicFramePr>
        <p:xfrm>
          <a:off x="321469" y="908720"/>
          <a:ext cx="1038225" cy="490538"/>
        </p:xfrm>
        <a:graphic>
          <a:graphicData uri="http://schemas.openxmlformats.org/presentationml/2006/ole">
            <mc:AlternateContent xmlns:mc="http://schemas.openxmlformats.org/markup-compatibility/2006">
              <mc:Choice xmlns:v="urn:schemas-microsoft-com:vml" Requires="v">
                <p:oleObj name="Ecuación" r:id="rId8" imgW="457200" imgH="215640" progId="Equation.3">
                  <p:embed/>
                </p:oleObj>
              </mc:Choice>
              <mc:Fallback>
                <p:oleObj name="Ecuación" r:id="rId8" imgW="457200" imgH="215640" progId="Equation.3">
                  <p:embed/>
                  <p:pic>
                    <p:nvPicPr>
                      <p:cNvPr id="57" name="Objeto 56"/>
                      <p:cNvPicPr/>
                      <p:nvPr/>
                    </p:nvPicPr>
                    <p:blipFill>
                      <a:blip r:embed="rId9"/>
                      <a:stretch>
                        <a:fillRect/>
                      </a:stretch>
                    </p:blipFill>
                    <p:spPr>
                      <a:xfrm>
                        <a:off x="321469" y="908720"/>
                        <a:ext cx="1038225" cy="490538"/>
                      </a:xfrm>
                      <a:prstGeom prst="rect">
                        <a:avLst/>
                      </a:prstGeom>
                    </p:spPr>
                  </p:pic>
                </p:oleObj>
              </mc:Fallback>
            </mc:AlternateContent>
          </a:graphicData>
        </a:graphic>
      </p:graphicFrame>
      <p:sp>
        <p:nvSpPr>
          <p:cNvPr id="4" name="Rectángulo 3"/>
          <p:cNvSpPr/>
          <p:nvPr/>
        </p:nvSpPr>
        <p:spPr>
          <a:xfrm>
            <a:off x="1836488" y="2045724"/>
            <a:ext cx="6983983" cy="923330"/>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El objetivo es transformar el Modelo No Lineal en un Modelo Lineal (ecuación de una recta)</a:t>
            </a:r>
          </a:p>
          <a:p>
            <a:r>
              <a:rPr lang="es-MX" altLang="es-AR" dirty="0">
                <a:latin typeface="Franklin Gothic Book" panose="020B0503020102020204" pitchFamily="34" charset="0"/>
                <a:cs typeface="Arial" panose="020B0604020202020204" pitchFamily="34" charset="0"/>
              </a:rPr>
              <a:t>Una de las formas de </a:t>
            </a:r>
            <a:r>
              <a:rPr lang="es-MX" altLang="es-AR" b="1" dirty="0" err="1">
                <a:latin typeface="Franklin Gothic Book" panose="020B0503020102020204" pitchFamily="34" charset="0"/>
                <a:cs typeface="Arial" panose="020B0604020202020204" pitchFamily="34" charset="0"/>
              </a:rPr>
              <a:t>linealizar</a:t>
            </a:r>
            <a:r>
              <a:rPr lang="es-MX" altLang="es-AR" dirty="0">
                <a:latin typeface="Franklin Gothic Book" panose="020B0503020102020204" pitchFamily="34" charset="0"/>
                <a:cs typeface="Arial" panose="020B0604020202020204" pitchFamily="34" charset="0"/>
              </a:rPr>
              <a:t> la ecuación es aplicar logaritmos</a:t>
            </a:r>
            <a:endParaRPr lang="es-AR" dirty="0">
              <a:latin typeface="Franklin Gothic Book" panose="020B0503020102020204" pitchFamily="34" charset="0"/>
            </a:endParaRPr>
          </a:p>
        </p:txBody>
      </p:sp>
      <p:sp>
        <p:nvSpPr>
          <p:cNvPr id="11" name="Rectángulo 10"/>
          <p:cNvSpPr/>
          <p:nvPr/>
        </p:nvSpPr>
        <p:spPr>
          <a:xfrm>
            <a:off x="1619672" y="1702549"/>
            <a:ext cx="4572000" cy="369332"/>
          </a:xfrm>
          <a:prstGeom prst="rect">
            <a:avLst/>
          </a:prstGeom>
        </p:spPr>
        <p:txBody>
          <a:bodyPr>
            <a:spAutoFit/>
          </a:bodyPr>
          <a:lstStyle/>
          <a:p>
            <a:r>
              <a:rPr lang="es-MX" altLang="es-AR" b="1" dirty="0">
                <a:latin typeface="Franklin Gothic Book" panose="020B0503020102020204" pitchFamily="34" charset="0"/>
                <a:cs typeface="Arial" panose="020B0604020202020204" pitchFamily="34" charset="0"/>
              </a:rPr>
              <a:t>LINEALIZACIÓN</a:t>
            </a:r>
            <a:endParaRPr lang="es-AR" b="1" dirty="0">
              <a:latin typeface="Franklin Gothic Book" panose="020B0503020102020204" pitchFamily="34" charset="0"/>
            </a:endParaRPr>
          </a:p>
        </p:txBody>
      </p:sp>
      <p:sp>
        <p:nvSpPr>
          <p:cNvPr id="12" name="Rectángulo 11"/>
          <p:cNvSpPr/>
          <p:nvPr/>
        </p:nvSpPr>
        <p:spPr>
          <a:xfrm>
            <a:off x="5148064" y="3144385"/>
            <a:ext cx="1224136" cy="369332"/>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Llamando:</a:t>
            </a:r>
            <a:endParaRPr lang="es-AR" dirty="0">
              <a:latin typeface="Franklin Gothic Book" panose="020B0503020102020204" pitchFamily="34" charset="0"/>
            </a:endParaRPr>
          </a:p>
        </p:txBody>
      </p:sp>
      <p:graphicFrame>
        <p:nvGraphicFramePr>
          <p:cNvPr id="13" name="Objeto 12"/>
          <p:cNvGraphicFramePr>
            <a:graphicFrameLocks noChangeAspect="1"/>
          </p:cNvGraphicFramePr>
          <p:nvPr>
            <p:extLst>
              <p:ext uri="{D42A27DB-BD31-4B8C-83A1-F6EECF244321}">
                <p14:modId xmlns:p14="http://schemas.microsoft.com/office/powerpoint/2010/main" val="3157386199"/>
              </p:ext>
            </p:extLst>
          </p:nvPr>
        </p:nvGraphicFramePr>
        <p:xfrm>
          <a:off x="1838325" y="3095625"/>
          <a:ext cx="2624138" cy="433388"/>
        </p:xfrm>
        <a:graphic>
          <a:graphicData uri="http://schemas.openxmlformats.org/presentationml/2006/ole">
            <mc:AlternateContent xmlns:mc="http://schemas.openxmlformats.org/markup-compatibility/2006">
              <mc:Choice xmlns:v="urn:schemas-microsoft-com:vml" Requires="v">
                <p:oleObj name="Ecuación" r:id="rId10" imgW="1155600" imgH="190440" progId="Equation.3">
                  <p:embed/>
                </p:oleObj>
              </mc:Choice>
              <mc:Fallback>
                <p:oleObj name="Ecuación" r:id="rId10" imgW="1155600" imgH="190440" progId="Equation.3">
                  <p:embed/>
                  <p:pic>
                    <p:nvPicPr>
                      <p:cNvPr id="57" name="Objeto 56"/>
                      <p:cNvPicPr/>
                      <p:nvPr/>
                    </p:nvPicPr>
                    <p:blipFill>
                      <a:blip r:embed="rId11"/>
                      <a:stretch>
                        <a:fillRect/>
                      </a:stretch>
                    </p:blipFill>
                    <p:spPr>
                      <a:xfrm>
                        <a:off x="1838325" y="3095625"/>
                        <a:ext cx="2624138" cy="433388"/>
                      </a:xfrm>
                      <a:prstGeom prst="rect">
                        <a:avLst/>
                      </a:prstGeom>
                    </p:spPr>
                  </p:pic>
                </p:oleObj>
              </mc:Fallback>
            </mc:AlternateContent>
          </a:graphicData>
        </a:graphic>
      </p:graphicFrame>
      <p:graphicFrame>
        <p:nvGraphicFramePr>
          <p:cNvPr id="14" name="Objeto 13"/>
          <p:cNvGraphicFramePr>
            <a:graphicFrameLocks noChangeAspect="1"/>
          </p:cNvGraphicFramePr>
          <p:nvPr>
            <p:extLst>
              <p:ext uri="{D42A27DB-BD31-4B8C-83A1-F6EECF244321}">
                <p14:modId xmlns:p14="http://schemas.microsoft.com/office/powerpoint/2010/main" val="2321852422"/>
              </p:ext>
            </p:extLst>
          </p:nvPr>
        </p:nvGraphicFramePr>
        <p:xfrm>
          <a:off x="6525914" y="2852614"/>
          <a:ext cx="1182688" cy="433387"/>
        </p:xfrm>
        <a:graphic>
          <a:graphicData uri="http://schemas.openxmlformats.org/presentationml/2006/ole">
            <mc:AlternateContent xmlns:mc="http://schemas.openxmlformats.org/markup-compatibility/2006">
              <mc:Choice xmlns:v="urn:schemas-microsoft-com:vml" Requires="v">
                <p:oleObj name="Ecuación" r:id="rId12" imgW="520560" imgH="190440" progId="Equation.3">
                  <p:embed/>
                </p:oleObj>
              </mc:Choice>
              <mc:Fallback>
                <p:oleObj name="Ecuación" r:id="rId12" imgW="520560" imgH="190440" progId="Equation.3">
                  <p:embed/>
                  <p:pic>
                    <p:nvPicPr>
                      <p:cNvPr id="13" name="Objeto 12"/>
                      <p:cNvPicPr/>
                      <p:nvPr/>
                    </p:nvPicPr>
                    <p:blipFill>
                      <a:blip r:embed="rId13"/>
                      <a:stretch>
                        <a:fillRect/>
                      </a:stretch>
                    </p:blipFill>
                    <p:spPr>
                      <a:xfrm>
                        <a:off x="6525914" y="2852614"/>
                        <a:ext cx="1182688" cy="433387"/>
                      </a:xfrm>
                      <a:prstGeom prst="rect">
                        <a:avLst/>
                      </a:prstGeom>
                    </p:spPr>
                  </p:pic>
                </p:oleObj>
              </mc:Fallback>
            </mc:AlternateContent>
          </a:graphicData>
        </a:graphic>
      </p:graphicFrame>
      <p:graphicFrame>
        <p:nvGraphicFramePr>
          <p:cNvPr id="15" name="Objeto 14"/>
          <p:cNvGraphicFramePr>
            <a:graphicFrameLocks noChangeAspect="1"/>
          </p:cNvGraphicFramePr>
          <p:nvPr>
            <p:extLst>
              <p:ext uri="{D42A27DB-BD31-4B8C-83A1-F6EECF244321}">
                <p14:modId xmlns:p14="http://schemas.microsoft.com/office/powerpoint/2010/main" val="27674626"/>
              </p:ext>
            </p:extLst>
          </p:nvPr>
        </p:nvGraphicFramePr>
        <p:xfrm>
          <a:off x="6529709" y="3211637"/>
          <a:ext cx="1182688" cy="433387"/>
        </p:xfrm>
        <a:graphic>
          <a:graphicData uri="http://schemas.openxmlformats.org/presentationml/2006/ole">
            <mc:AlternateContent xmlns:mc="http://schemas.openxmlformats.org/markup-compatibility/2006">
              <mc:Choice xmlns:v="urn:schemas-microsoft-com:vml" Requires="v">
                <p:oleObj name="Ecuación" r:id="rId14" imgW="520560" imgH="190440" progId="Equation.3">
                  <p:embed/>
                </p:oleObj>
              </mc:Choice>
              <mc:Fallback>
                <p:oleObj name="Ecuación" r:id="rId14" imgW="520560" imgH="190440" progId="Equation.3">
                  <p:embed/>
                  <p:pic>
                    <p:nvPicPr>
                      <p:cNvPr id="14" name="Objeto 13"/>
                      <p:cNvPicPr/>
                      <p:nvPr/>
                    </p:nvPicPr>
                    <p:blipFill>
                      <a:blip r:embed="rId15"/>
                      <a:stretch>
                        <a:fillRect/>
                      </a:stretch>
                    </p:blipFill>
                    <p:spPr>
                      <a:xfrm>
                        <a:off x="6529709" y="3211637"/>
                        <a:ext cx="1182688" cy="433387"/>
                      </a:xfrm>
                      <a:prstGeom prst="rect">
                        <a:avLst/>
                      </a:prstGeom>
                    </p:spPr>
                  </p:pic>
                </p:oleObj>
              </mc:Fallback>
            </mc:AlternateContent>
          </a:graphicData>
        </a:graphic>
      </p:graphicFrame>
      <p:graphicFrame>
        <p:nvGraphicFramePr>
          <p:cNvPr id="16" name="Objeto 15"/>
          <p:cNvGraphicFramePr>
            <a:graphicFrameLocks noChangeAspect="1"/>
          </p:cNvGraphicFramePr>
          <p:nvPr>
            <p:extLst>
              <p:ext uri="{D42A27DB-BD31-4B8C-83A1-F6EECF244321}">
                <p14:modId xmlns:p14="http://schemas.microsoft.com/office/powerpoint/2010/main" val="1648352014"/>
              </p:ext>
            </p:extLst>
          </p:nvPr>
        </p:nvGraphicFramePr>
        <p:xfrm>
          <a:off x="6500514" y="3571751"/>
          <a:ext cx="1239838" cy="433388"/>
        </p:xfrm>
        <a:graphic>
          <a:graphicData uri="http://schemas.openxmlformats.org/presentationml/2006/ole">
            <mc:AlternateContent xmlns:mc="http://schemas.openxmlformats.org/markup-compatibility/2006">
              <mc:Choice xmlns:v="urn:schemas-microsoft-com:vml" Requires="v">
                <p:oleObj name="Ecuación" r:id="rId16" imgW="545760" imgH="190440" progId="Equation.3">
                  <p:embed/>
                </p:oleObj>
              </mc:Choice>
              <mc:Fallback>
                <p:oleObj name="Ecuación" r:id="rId16" imgW="545760" imgH="190440" progId="Equation.3">
                  <p:embed/>
                  <p:pic>
                    <p:nvPicPr>
                      <p:cNvPr id="15" name="Objeto 14"/>
                      <p:cNvPicPr/>
                      <p:nvPr/>
                    </p:nvPicPr>
                    <p:blipFill>
                      <a:blip r:embed="rId17"/>
                      <a:stretch>
                        <a:fillRect/>
                      </a:stretch>
                    </p:blipFill>
                    <p:spPr>
                      <a:xfrm>
                        <a:off x="6500514" y="3571751"/>
                        <a:ext cx="1239838" cy="433388"/>
                      </a:xfrm>
                      <a:prstGeom prst="rect">
                        <a:avLst/>
                      </a:prstGeom>
                    </p:spPr>
                  </p:pic>
                </p:oleObj>
              </mc:Fallback>
            </mc:AlternateContent>
          </a:graphicData>
        </a:graphic>
      </p:graphicFrame>
      <p:sp>
        <p:nvSpPr>
          <p:cNvPr id="17" name="Rectángulo 16"/>
          <p:cNvSpPr/>
          <p:nvPr/>
        </p:nvSpPr>
        <p:spPr>
          <a:xfrm>
            <a:off x="1937974" y="835995"/>
            <a:ext cx="4572000" cy="646331"/>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Se aplica cuando el crecimiento se produce primero lentamente y luego más rápido</a:t>
            </a:r>
            <a:endParaRPr lang="es-AR" dirty="0">
              <a:latin typeface="Franklin Gothic Book" panose="020B0503020102020204" pitchFamily="34" charset="0"/>
            </a:endParaRPr>
          </a:p>
        </p:txBody>
      </p:sp>
      <p:sp>
        <p:nvSpPr>
          <p:cNvPr id="8" name="Abrir corchete 7"/>
          <p:cNvSpPr/>
          <p:nvPr/>
        </p:nvSpPr>
        <p:spPr>
          <a:xfrm>
            <a:off x="6444208" y="2824963"/>
            <a:ext cx="56306" cy="1252109"/>
          </a:xfrm>
          <a:prstGeom prst="leftBracket">
            <a:avLst/>
          </a:prstGeom>
          <a:ln w="539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0" name="Rectángulo 19"/>
          <p:cNvSpPr/>
          <p:nvPr/>
        </p:nvSpPr>
        <p:spPr>
          <a:xfrm>
            <a:off x="1944216" y="3573016"/>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Resulta:</a:t>
            </a:r>
            <a:endParaRPr lang="es-AR" dirty="0">
              <a:latin typeface="Franklin Gothic Book" panose="020B0503020102020204" pitchFamily="34" charset="0"/>
            </a:endParaRPr>
          </a:p>
        </p:txBody>
      </p:sp>
      <p:graphicFrame>
        <p:nvGraphicFramePr>
          <p:cNvPr id="21" name="Objeto 20"/>
          <p:cNvGraphicFramePr>
            <a:graphicFrameLocks noChangeAspect="1"/>
          </p:cNvGraphicFramePr>
          <p:nvPr>
            <p:extLst>
              <p:ext uri="{D42A27DB-BD31-4B8C-83A1-F6EECF244321}">
                <p14:modId xmlns:p14="http://schemas.microsoft.com/office/powerpoint/2010/main" val="3001047227"/>
              </p:ext>
            </p:extLst>
          </p:nvPr>
        </p:nvGraphicFramePr>
        <p:xfrm>
          <a:off x="2416067" y="3950235"/>
          <a:ext cx="1470025" cy="374650"/>
        </p:xfrm>
        <a:graphic>
          <a:graphicData uri="http://schemas.openxmlformats.org/presentationml/2006/ole">
            <mc:AlternateContent xmlns:mc="http://schemas.openxmlformats.org/markup-compatibility/2006">
              <mc:Choice xmlns:v="urn:schemas-microsoft-com:vml" Requires="v">
                <p:oleObj name="Ecuación" r:id="rId18" imgW="647640" imgH="164880" progId="Equation.3">
                  <p:embed/>
                </p:oleObj>
              </mc:Choice>
              <mc:Fallback>
                <p:oleObj name="Ecuación" r:id="rId18" imgW="647640" imgH="164880" progId="Equation.3">
                  <p:embed/>
                  <p:pic>
                    <p:nvPicPr>
                      <p:cNvPr id="13" name="Objeto 12"/>
                      <p:cNvPicPr/>
                      <p:nvPr/>
                    </p:nvPicPr>
                    <p:blipFill>
                      <a:blip r:embed="rId19"/>
                      <a:stretch>
                        <a:fillRect/>
                      </a:stretch>
                    </p:blipFill>
                    <p:spPr>
                      <a:xfrm>
                        <a:off x="2416067" y="3950235"/>
                        <a:ext cx="1470025" cy="374650"/>
                      </a:xfrm>
                      <a:prstGeom prst="rect">
                        <a:avLst/>
                      </a:prstGeom>
                    </p:spPr>
                  </p:pic>
                </p:oleObj>
              </mc:Fallback>
            </mc:AlternateContent>
          </a:graphicData>
        </a:graphic>
      </p:graphicFrame>
      <p:pic>
        <p:nvPicPr>
          <p:cNvPr id="22" name="Picture 11" descr="C:\Users\dicivil\AppData\Local\Microsoft\Windows\INetCache\IE\3SS48M7G\arrow-308642_960_720[1].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V="1">
            <a:off x="2436232" y="4179758"/>
            <a:ext cx="774369" cy="580777"/>
          </a:xfrm>
          <a:prstGeom prst="rect">
            <a:avLst/>
          </a:prstGeom>
          <a:noFill/>
          <a:extLst>
            <a:ext uri="{909E8E84-426E-40DD-AFC4-6F175D3DCCD1}">
              <a14:hiddenFill xmlns:a14="http://schemas.microsoft.com/office/drawing/2010/main">
                <a:solidFill>
                  <a:srgbClr val="FFFFFF"/>
                </a:solidFill>
              </a14:hiddenFill>
            </a:ext>
          </a:extLst>
        </p:spPr>
      </p:pic>
      <p:sp>
        <p:nvSpPr>
          <p:cNvPr id="23" name="10 CuadroTexto"/>
          <p:cNvSpPr txBox="1"/>
          <p:nvPr/>
        </p:nvSpPr>
        <p:spPr>
          <a:xfrm>
            <a:off x="1171883" y="4309843"/>
            <a:ext cx="1264349" cy="507831"/>
          </a:xfrm>
          <a:prstGeom prst="rect">
            <a:avLst/>
          </a:prstGeom>
          <a:noFill/>
        </p:spPr>
        <p:txBody>
          <a:bodyPr wrap="square" rtlCol="0">
            <a:spAutoFit/>
          </a:bodyPr>
          <a:lstStyle/>
          <a:p>
            <a:r>
              <a:rPr lang="es-ES" sz="900" dirty="0">
                <a:solidFill>
                  <a:schemeClr val="tx2"/>
                </a:solidFill>
                <a:latin typeface="Lucida Handwriting" pitchFamily="66" charset="0"/>
              </a:rPr>
              <a:t>Formato de la</a:t>
            </a:r>
          </a:p>
          <a:p>
            <a:r>
              <a:rPr lang="es-ES" sz="900" b="1" dirty="0">
                <a:solidFill>
                  <a:schemeClr val="tx2"/>
                </a:solidFill>
                <a:latin typeface="Lucida Handwriting" pitchFamily="66" charset="0"/>
              </a:rPr>
              <a:t>Ecuación de una Recta</a:t>
            </a:r>
          </a:p>
        </p:txBody>
      </p:sp>
      <p:graphicFrame>
        <p:nvGraphicFramePr>
          <p:cNvPr id="24" name="Object 46"/>
          <p:cNvGraphicFramePr>
            <a:graphicFrameLocks noChangeAspect="1"/>
          </p:cNvGraphicFramePr>
          <p:nvPr>
            <p:extLst>
              <p:ext uri="{D42A27DB-BD31-4B8C-83A1-F6EECF244321}">
                <p14:modId xmlns:p14="http://schemas.microsoft.com/office/powerpoint/2010/main" val="1431032479"/>
              </p:ext>
            </p:extLst>
          </p:nvPr>
        </p:nvGraphicFramePr>
        <p:xfrm>
          <a:off x="971550" y="5533156"/>
          <a:ext cx="3705225" cy="992188"/>
        </p:xfrm>
        <a:graphic>
          <a:graphicData uri="http://schemas.openxmlformats.org/presentationml/2006/ole">
            <mc:AlternateContent xmlns:mc="http://schemas.openxmlformats.org/markup-compatibility/2006">
              <mc:Choice xmlns:v="urn:schemas-microsoft-com:vml" Requires="v">
                <p:oleObj name="Ecuación" r:id="rId21" imgW="1841400" imgH="495000" progId="Equation.3">
                  <p:embed/>
                </p:oleObj>
              </mc:Choice>
              <mc:Fallback>
                <p:oleObj name="Ecuación" r:id="rId21" imgW="1841400" imgH="495000" progId="Equation.3">
                  <p:embed/>
                  <p:pic>
                    <p:nvPicPr>
                      <p:cNvPr id="51" name="Object 46"/>
                      <p:cNvPicPr>
                        <a:picLocks noChangeAspect="1" noChangeArrowheads="1"/>
                      </p:cNvPicPr>
                      <p:nvPr/>
                    </p:nvPicPr>
                    <p:blipFill>
                      <a:blip r:embed="rId22"/>
                      <a:srcRect/>
                      <a:stretch>
                        <a:fillRect/>
                      </a:stretch>
                    </p:blipFill>
                    <p:spPr bwMode="auto">
                      <a:xfrm>
                        <a:off x="971550" y="5533156"/>
                        <a:ext cx="3705225" cy="992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ángulo 24"/>
          <p:cNvSpPr/>
          <p:nvPr/>
        </p:nvSpPr>
        <p:spPr>
          <a:xfrm>
            <a:off x="874570" y="5119821"/>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Se resuelve como el ajuste lineal:</a:t>
            </a:r>
            <a:endParaRPr lang="es-AR" dirty="0">
              <a:latin typeface="Franklin Gothic Book" panose="020B0503020102020204" pitchFamily="34" charset="0"/>
            </a:endParaRPr>
          </a:p>
        </p:txBody>
      </p:sp>
      <p:sp>
        <p:nvSpPr>
          <p:cNvPr id="26" name="Rectángulo 25"/>
          <p:cNvSpPr/>
          <p:nvPr/>
        </p:nvSpPr>
        <p:spPr>
          <a:xfrm>
            <a:off x="4788024" y="5379977"/>
            <a:ext cx="4572000" cy="1477328"/>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Una vez resuelto el Sistema de Ecuaciones se obtienen A y b.</a:t>
            </a:r>
          </a:p>
          <a:p>
            <a:r>
              <a:rPr lang="es-MX" dirty="0">
                <a:latin typeface="Franklin Gothic Book" panose="020B0503020102020204" pitchFamily="34" charset="0"/>
                <a:cs typeface="Arial" panose="020B0604020202020204" pitchFamily="34" charset="0"/>
              </a:rPr>
              <a:t>Luego, considerando que A=</a:t>
            </a:r>
            <a:r>
              <a:rPr lang="es-MX" dirty="0" err="1">
                <a:latin typeface="Franklin Gothic Book" panose="020B0503020102020204" pitchFamily="34" charset="0"/>
                <a:cs typeface="Arial" panose="020B0604020202020204" pitchFamily="34" charset="0"/>
              </a:rPr>
              <a:t>ln</a:t>
            </a:r>
            <a:r>
              <a:rPr lang="es-MX" dirty="0">
                <a:latin typeface="Franklin Gothic Book" panose="020B0503020102020204" pitchFamily="34" charset="0"/>
                <a:cs typeface="Arial" panose="020B0604020202020204" pitchFamily="34" charset="0"/>
              </a:rPr>
              <a:t>(a), resulta</a:t>
            </a:r>
          </a:p>
          <a:p>
            <a:r>
              <a:rPr lang="es-MX" dirty="0">
                <a:latin typeface="Franklin Gothic Book" panose="020B0503020102020204" pitchFamily="34" charset="0"/>
                <a:cs typeface="Arial" panose="020B0604020202020204" pitchFamily="34" charset="0"/>
              </a:rPr>
              <a:t>a=</a:t>
            </a:r>
            <a:r>
              <a:rPr lang="es-MX" dirty="0" err="1">
                <a:latin typeface="Franklin Gothic Book" panose="020B0503020102020204" pitchFamily="34" charset="0"/>
                <a:cs typeface="Arial" panose="020B0604020202020204" pitchFamily="34" charset="0"/>
              </a:rPr>
              <a:t>e</a:t>
            </a:r>
            <a:r>
              <a:rPr lang="es-MX" baseline="30000" dirty="0" err="1">
                <a:latin typeface="Franklin Gothic Book" panose="020B0503020102020204" pitchFamily="34" charset="0"/>
                <a:cs typeface="Arial" panose="020B0604020202020204" pitchFamily="34" charset="0"/>
              </a:rPr>
              <a:t>A</a:t>
            </a:r>
            <a:r>
              <a:rPr lang="es-MX" baseline="30000" dirty="0">
                <a:latin typeface="Franklin Gothic Book" panose="020B0503020102020204" pitchFamily="34" charset="0"/>
                <a:cs typeface="Arial" panose="020B0604020202020204" pitchFamily="34" charset="0"/>
              </a:rPr>
              <a:t> </a:t>
            </a:r>
            <a:r>
              <a:rPr lang="es-MX" dirty="0">
                <a:latin typeface="Franklin Gothic Book" panose="020B0503020102020204" pitchFamily="34" charset="0"/>
                <a:cs typeface="Arial" panose="020B0604020202020204" pitchFamily="34" charset="0"/>
              </a:rPr>
              <a:t>, y se puede armar la ecuación</a:t>
            </a:r>
          </a:p>
          <a:p>
            <a:r>
              <a:rPr lang="es-MX" dirty="0">
                <a:latin typeface="Franklin Gothic Book" panose="020B0503020102020204" pitchFamily="34" charset="0"/>
                <a:cs typeface="Arial" panose="020B0604020202020204" pitchFamily="34" charset="0"/>
              </a:rPr>
              <a:t>potencial de ajuste  y=</a:t>
            </a:r>
            <a:r>
              <a:rPr lang="es-MX" dirty="0" err="1">
                <a:latin typeface="Franklin Gothic Book" panose="020B0503020102020204" pitchFamily="34" charset="0"/>
                <a:cs typeface="Arial" panose="020B0604020202020204" pitchFamily="34" charset="0"/>
              </a:rPr>
              <a:t>a.x</a:t>
            </a:r>
            <a:r>
              <a:rPr lang="es-MX" baseline="30000" dirty="0" err="1">
                <a:latin typeface="Franklin Gothic Book" panose="020B0503020102020204" pitchFamily="34" charset="0"/>
                <a:cs typeface="Arial" panose="020B0604020202020204" pitchFamily="34" charset="0"/>
              </a:rPr>
              <a:t>b</a:t>
            </a:r>
            <a:endParaRPr lang="es-AR" baseline="30000" dirty="0">
              <a:latin typeface="Franklin Gothic Book" panose="020B0503020102020204" pitchFamily="34" charset="0"/>
            </a:endParaRPr>
          </a:p>
        </p:txBody>
      </p:sp>
    </p:spTree>
    <p:extLst>
      <p:ext uri="{BB962C8B-B14F-4D97-AF65-F5344CB8AC3E}">
        <p14:creationId xmlns:p14="http://schemas.microsoft.com/office/powerpoint/2010/main" val="731066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45504"/>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44624"/>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Mínimos Cuadrados </a:t>
            </a:r>
            <a:r>
              <a:rPr lang="es-ES_tradnl" altLang="es-AR" b="1" dirty="0">
                <a:solidFill>
                  <a:schemeClr val="bg1"/>
                </a:solidFill>
              </a:rPr>
              <a:t>(Regresión)</a:t>
            </a:r>
            <a:endParaRPr lang="es-ES" altLang="es-AR" b="1" dirty="0">
              <a:solidFill>
                <a:schemeClr val="bg1"/>
              </a:solidFill>
            </a:endParaRPr>
          </a:p>
        </p:txBody>
      </p:sp>
      <p:sp>
        <p:nvSpPr>
          <p:cNvPr id="54" name="Text Box 2"/>
          <p:cNvSpPr txBox="1">
            <a:spLocks noChangeArrowheads="1"/>
          </p:cNvSpPr>
          <p:nvPr/>
        </p:nvSpPr>
        <p:spPr bwMode="auto">
          <a:xfrm>
            <a:off x="3160570" y="332656"/>
            <a:ext cx="22060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a:t>
            </a:r>
            <a:r>
              <a:rPr lang="es-ES_tradnl" altLang="es-AR" b="1" dirty="0">
                <a:solidFill>
                  <a:schemeClr val="bg1"/>
                </a:solidFill>
              </a:rPr>
              <a:t>Modelos no lineales</a:t>
            </a:r>
            <a:endParaRPr lang="es-ES" altLang="es-AR" b="1" dirty="0">
              <a:solidFill>
                <a:schemeClr val="bg1"/>
              </a:solidFill>
            </a:endParaRPr>
          </a:p>
        </p:txBody>
      </p:sp>
      <p:graphicFrame>
        <p:nvGraphicFramePr>
          <p:cNvPr id="3" name="Diagrama 2"/>
          <p:cNvGraphicFramePr/>
          <p:nvPr>
            <p:extLst>
              <p:ext uri="{D42A27DB-BD31-4B8C-83A1-F6EECF244321}">
                <p14:modId xmlns:p14="http://schemas.microsoft.com/office/powerpoint/2010/main" val="1438533468"/>
              </p:ext>
            </p:extLst>
          </p:nvPr>
        </p:nvGraphicFramePr>
        <p:xfrm>
          <a:off x="251520" y="836712"/>
          <a:ext cx="1181993"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Objeto 56"/>
          <p:cNvGraphicFramePr>
            <a:graphicFrameLocks noChangeAspect="1"/>
          </p:cNvGraphicFramePr>
          <p:nvPr>
            <p:extLst>
              <p:ext uri="{D42A27DB-BD31-4B8C-83A1-F6EECF244321}">
                <p14:modId xmlns:p14="http://schemas.microsoft.com/office/powerpoint/2010/main" val="2145953962"/>
              </p:ext>
            </p:extLst>
          </p:nvPr>
        </p:nvGraphicFramePr>
        <p:xfrm>
          <a:off x="251520" y="959840"/>
          <a:ext cx="1181993" cy="409007"/>
        </p:xfrm>
        <a:graphic>
          <a:graphicData uri="http://schemas.openxmlformats.org/presentationml/2006/ole">
            <mc:AlternateContent xmlns:mc="http://schemas.openxmlformats.org/markup-compatibility/2006">
              <mc:Choice xmlns:v="urn:schemas-microsoft-com:vml" Requires="v">
                <p:oleObj name="Ecuación" r:id="rId8" imgW="660240" imgH="228600" progId="Equation.3">
                  <p:embed/>
                </p:oleObj>
              </mc:Choice>
              <mc:Fallback>
                <p:oleObj name="Ecuación" r:id="rId8" imgW="660240" imgH="228600" progId="Equation.3">
                  <p:embed/>
                  <p:pic>
                    <p:nvPicPr>
                      <p:cNvPr id="57" name="Objeto 56"/>
                      <p:cNvPicPr/>
                      <p:nvPr/>
                    </p:nvPicPr>
                    <p:blipFill>
                      <a:blip r:embed="rId9"/>
                      <a:stretch>
                        <a:fillRect/>
                      </a:stretch>
                    </p:blipFill>
                    <p:spPr>
                      <a:xfrm>
                        <a:off x="251520" y="959840"/>
                        <a:ext cx="1181993" cy="409007"/>
                      </a:xfrm>
                      <a:prstGeom prst="rect">
                        <a:avLst/>
                      </a:prstGeom>
                    </p:spPr>
                  </p:pic>
                </p:oleObj>
              </mc:Fallback>
            </mc:AlternateContent>
          </a:graphicData>
        </a:graphic>
      </p:graphicFrame>
      <p:sp>
        <p:nvSpPr>
          <p:cNvPr id="4" name="Rectángulo 3"/>
          <p:cNvSpPr/>
          <p:nvPr/>
        </p:nvSpPr>
        <p:spPr>
          <a:xfrm>
            <a:off x="1836488" y="2045724"/>
            <a:ext cx="6983983" cy="923330"/>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El objetivo es transformar el Modelo No Lineal en un Modelo Lineal (ecuación de una recta)</a:t>
            </a:r>
          </a:p>
          <a:p>
            <a:r>
              <a:rPr lang="es-MX" altLang="es-AR" dirty="0">
                <a:latin typeface="Franklin Gothic Book" panose="020B0503020102020204" pitchFamily="34" charset="0"/>
                <a:cs typeface="Arial" panose="020B0604020202020204" pitchFamily="34" charset="0"/>
              </a:rPr>
              <a:t>Una de las formas de </a:t>
            </a:r>
            <a:r>
              <a:rPr lang="es-MX" altLang="es-AR" b="1" dirty="0" err="1">
                <a:latin typeface="Franklin Gothic Book" panose="020B0503020102020204" pitchFamily="34" charset="0"/>
                <a:cs typeface="Arial" panose="020B0604020202020204" pitchFamily="34" charset="0"/>
              </a:rPr>
              <a:t>linealizar</a:t>
            </a:r>
            <a:r>
              <a:rPr lang="es-MX" altLang="es-AR" dirty="0">
                <a:latin typeface="Franklin Gothic Book" panose="020B0503020102020204" pitchFamily="34" charset="0"/>
                <a:cs typeface="Arial" panose="020B0604020202020204" pitchFamily="34" charset="0"/>
              </a:rPr>
              <a:t> la ecuación es aplicar logaritmos</a:t>
            </a:r>
            <a:endParaRPr lang="es-AR" dirty="0">
              <a:latin typeface="Franklin Gothic Book" panose="020B0503020102020204" pitchFamily="34" charset="0"/>
            </a:endParaRPr>
          </a:p>
        </p:txBody>
      </p:sp>
      <p:sp>
        <p:nvSpPr>
          <p:cNvPr id="11" name="Rectángulo 10"/>
          <p:cNvSpPr/>
          <p:nvPr/>
        </p:nvSpPr>
        <p:spPr>
          <a:xfrm>
            <a:off x="1619672" y="1702549"/>
            <a:ext cx="4572000" cy="369332"/>
          </a:xfrm>
          <a:prstGeom prst="rect">
            <a:avLst/>
          </a:prstGeom>
        </p:spPr>
        <p:txBody>
          <a:bodyPr>
            <a:spAutoFit/>
          </a:bodyPr>
          <a:lstStyle/>
          <a:p>
            <a:r>
              <a:rPr lang="es-MX" altLang="es-AR" b="1" dirty="0">
                <a:latin typeface="Franklin Gothic Book" panose="020B0503020102020204" pitchFamily="34" charset="0"/>
                <a:cs typeface="Arial" panose="020B0604020202020204" pitchFamily="34" charset="0"/>
              </a:rPr>
              <a:t>LINEALIZACIÓN</a:t>
            </a:r>
            <a:endParaRPr lang="es-AR" b="1" dirty="0">
              <a:latin typeface="Franklin Gothic Book" panose="020B0503020102020204" pitchFamily="34" charset="0"/>
            </a:endParaRPr>
          </a:p>
        </p:txBody>
      </p:sp>
      <p:sp>
        <p:nvSpPr>
          <p:cNvPr id="12" name="Rectángulo 11"/>
          <p:cNvSpPr/>
          <p:nvPr/>
        </p:nvSpPr>
        <p:spPr>
          <a:xfrm>
            <a:off x="5180817" y="3120836"/>
            <a:ext cx="1224136" cy="369332"/>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Llamando:</a:t>
            </a:r>
            <a:endParaRPr lang="es-AR" dirty="0">
              <a:latin typeface="Franklin Gothic Book" panose="020B0503020102020204" pitchFamily="34" charset="0"/>
            </a:endParaRPr>
          </a:p>
        </p:txBody>
      </p:sp>
      <p:graphicFrame>
        <p:nvGraphicFramePr>
          <p:cNvPr id="13" name="Objeto 12"/>
          <p:cNvGraphicFramePr>
            <a:graphicFrameLocks noChangeAspect="1"/>
          </p:cNvGraphicFramePr>
          <p:nvPr>
            <p:extLst>
              <p:ext uri="{D42A27DB-BD31-4B8C-83A1-F6EECF244321}">
                <p14:modId xmlns:p14="http://schemas.microsoft.com/office/powerpoint/2010/main" val="3332003342"/>
              </p:ext>
            </p:extLst>
          </p:nvPr>
        </p:nvGraphicFramePr>
        <p:xfrm>
          <a:off x="1752600" y="3081338"/>
          <a:ext cx="2797175" cy="461962"/>
        </p:xfrm>
        <a:graphic>
          <a:graphicData uri="http://schemas.openxmlformats.org/presentationml/2006/ole">
            <mc:AlternateContent xmlns:mc="http://schemas.openxmlformats.org/markup-compatibility/2006">
              <mc:Choice xmlns:v="urn:schemas-microsoft-com:vml" Requires="v">
                <p:oleObj name="Ecuación" r:id="rId10" imgW="1231560" imgH="203040" progId="Equation.3">
                  <p:embed/>
                </p:oleObj>
              </mc:Choice>
              <mc:Fallback>
                <p:oleObj name="Ecuación" r:id="rId10" imgW="1231560" imgH="203040" progId="Equation.3">
                  <p:embed/>
                  <p:pic>
                    <p:nvPicPr>
                      <p:cNvPr id="13" name="Objeto 12"/>
                      <p:cNvPicPr/>
                      <p:nvPr/>
                    </p:nvPicPr>
                    <p:blipFill>
                      <a:blip r:embed="rId11"/>
                      <a:stretch>
                        <a:fillRect/>
                      </a:stretch>
                    </p:blipFill>
                    <p:spPr>
                      <a:xfrm>
                        <a:off x="1752600" y="3081338"/>
                        <a:ext cx="2797175" cy="461962"/>
                      </a:xfrm>
                      <a:prstGeom prst="rect">
                        <a:avLst/>
                      </a:prstGeom>
                    </p:spPr>
                  </p:pic>
                </p:oleObj>
              </mc:Fallback>
            </mc:AlternateContent>
          </a:graphicData>
        </a:graphic>
      </p:graphicFrame>
      <p:graphicFrame>
        <p:nvGraphicFramePr>
          <p:cNvPr id="14" name="Objeto 13"/>
          <p:cNvGraphicFramePr>
            <a:graphicFrameLocks noChangeAspect="1"/>
          </p:cNvGraphicFramePr>
          <p:nvPr>
            <p:extLst>
              <p:ext uri="{D42A27DB-BD31-4B8C-83A1-F6EECF244321}">
                <p14:modId xmlns:p14="http://schemas.microsoft.com/office/powerpoint/2010/main" val="1801237440"/>
              </p:ext>
            </p:extLst>
          </p:nvPr>
        </p:nvGraphicFramePr>
        <p:xfrm>
          <a:off x="6525914" y="2952595"/>
          <a:ext cx="1182688" cy="433387"/>
        </p:xfrm>
        <a:graphic>
          <a:graphicData uri="http://schemas.openxmlformats.org/presentationml/2006/ole">
            <mc:AlternateContent xmlns:mc="http://schemas.openxmlformats.org/markup-compatibility/2006">
              <mc:Choice xmlns:v="urn:schemas-microsoft-com:vml" Requires="v">
                <p:oleObj name="Ecuación" r:id="rId12" imgW="520560" imgH="190440" progId="Equation.3">
                  <p:embed/>
                </p:oleObj>
              </mc:Choice>
              <mc:Fallback>
                <p:oleObj name="Ecuación" r:id="rId12" imgW="520560" imgH="190440" progId="Equation.3">
                  <p:embed/>
                  <p:pic>
                    <p:nvPicPr>
                      <p:cNvPr id="14" name="Objeto 13"/>
                      <p:cNvPicPr/>
                      <p:nvPr/>
                    </p:nvPicPr>
                    <p:blipFill>
                      <a:blip r:embed="rId13"/>
                      <a:stretch>
                        <a:fillRect/>
                      </a:stretch>
                    </p:blipFill>
                    <p:spPr>
                      <a:xfrm>
                        <a:off x="6525914" y="2952595"/>
                        <a:ext cx="1182688" cy="433387"/>
                      </a:xfrm>
                      <a:prstGeom prst="rect">
                        <a:avLst/>
                      </a:prstGeom>
                    </p:spPr>
                  </p:pic>
                </p:oleObj>
              </mc:Fallback>
            </mc:AlternateContent>
          </a:graphicData>
        </a:graphic>
      </p:graphicFrame>
      <p:graphicFrame>
        <p:nvGraphicFramePr>
          <p:cNvPr id="15" name="Objeto 14"/>
          <p:cNvGraphicFramePr>
            <a:graphicFrameLocks noChangeAspect="1"/>
          </p:cNvGraphicFramePr>
          <p:nvPr>
            <p:extLst>
              <p:ext uri="{D42A27DB-BD31-4B8C-83A1-F6EECF244321}">
                <p14:modId xmlns:p14="http://schemas.microsoft.com/office/powerpoint/2010/main" val="876587490"/>
              </p:ext>
            </p:extLst>
          </p:nvPr>
        </p:nvGraphicFramePr>
        <p:xfrm>
          <a:off x="6529709" y="3311618"/>
          <a:ext cx="1182688" cy="433387"/>
        </p:xfrm>
        <a:graphic>
          <a:graphicData uri="http://schemas.openxmlformats.org/presentationml/2006/ole">
            <mc:AlternateContent xmlns:mc="http://schemas.openxmlformats.org/markup-compatibility/2006">
              <mc:Choice xmlns:v="urn:schemas-microsoft-com:vml" Requires="v">
                <p:oleObj name="Ecuación" r:id="rId14" imgW="520560" imgH="190440" progId="Equation.3">
                  <p:embed/>
                </p:oleObj>
              </mc:Choice>
              <mc:Fallback>
                <p:oleObj name="Ecuación" r:id="rId14" imgW="520560" imgH="190440" progId="Equation.3">
                  <p:embed/>
                  <p:pic>
                    <p:nvPicPr>
                      <p:cNvPr id="15" name="Objeto 14"/>
                      <p:cNvPicPr/>
                      <p:nvPr/>
                    </p:nvPicPr>
                    <p:blipFill>
                      <a:blip r:embed="rId15"/>
                      <a:stretch>
                        <a:fillRect/>
                      </a:stretch>
                    </p:blipFill>
                    <p:spPr>
                      <a:xfrm>
                        <a:off x="6529709" y="3311618"/>
                        <a:ext cx="1182688" cy="433387"/>
                      </a:xfrm>
                      <a:prstGeom prst="rect">
                        <a:avLst/>
                      </a:prstGeom>
                    </p:spPr>
                  </p:pic>
                </p:oleObj>
              </mc:Fallback>
            </mc:AlternateContent>
          </a:graphicData>
        </a:graphic>
      </p:graphicFrame>
      <p:sp>
        <p:nvSpPr>
          <p:cNvPr id="17" name="Rectángulo 16"/>
          <p:cNvSpPr/>
          <p:nvPr/>
        </p:nvSpPr>
        <p:spPr>
          <a:xfrm>
            <a:off x="1619672" y="777478"/>
            <a:ext cx="6459910" cy="923330"/>
          </a:xfrm>
          <a:prstGeom prst="rect">
            <a:avLst/>
          </a:prstGeom>
        </p:spPr>
        <p:txBody>
          <a:bodyPr wrap="square">
            <a:spAutoFit/>
          </a:bodyPr>
          <a:lstStyle/>
          <a:p>
            <a:r>
              <a:rPr lang="es-AR" altLang="es-AR" dirty="0">
                <a:latin typeface="Franklin Gothic Book" panose="020B0503020102020204" pitchFamily="34" charset="0"/>
                <a:cs typeface="Arial" panose="020B0604020202020204" pitchFamily="34" charset="0"/>
              </a:rPr>
              <a:t>Se aplica en situaciones en que el aumento de los valores es muy acelerado y cualquier cambio en los parámetros se hace que la respuesta se aumente mucho</a:t>
            </a:r>
            <a:endParaRPr lang="es-AR" dirty="0">
              <a:latin typeface="Franklin Gothic Book" panose="020B0503020102020204" pitchFamily="34" charset="0"/>
            </a:endParaRPr>
          </a:p>
        </p:txBody>
      </p:sp>
      <p:sp>
        <p:nvSpPr>
          <p:cNvPr id="8" name="Abrir corchete 7"/>
          <p:cNvSpPr/>
          <p:nvPr/>
        </p:nvSpPr>
        <p:spPr>
          <a:xfrm>
            <a:off x="6444208" y="2924944"/>
            <a:ext cx="72008" cy="820061"/>
          </a:xfrm>
          <a:prstGeom prst="leftBracket">
            <a:avLst/>
          </a:prstGeom>
          <a:ln w="539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0" name="Rectángulo 19"/>
          <p:cNvSpPr/>
          <p:nvPr/>
        </p:nvSpPr>
        <p:spPr>
          <a:xfrm>
            <a:off x="1944216" y="3573016"/>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Resulta:</a:t>
            </a:r>
            <a:endParaRPr lang="es-AR" dirty="0">
              <a:latin typeface="Franklin Gothic Book" panose="020B0503020102020204" pitchFamily="34" charset="0"/>
            </a:endParaRPr>
          </a:p>
        </p:txBody>
      </p:sp>
      <p:graphicFrame>
        <p:nvGraphicFramePr>
          <p:cNvPr id="21" name="Objeto 20"/>
          <p:cNvGraphicFramePr>
            <a:graphicFrameLocks noChangeAspect="1"/>
          </p:cNvGraphicFramePr>
          <p:nvPr>
            <p:extLst>
              <p:ext uri="{D42A27DB-BD31-4B8C-83A1-F6EECF244321}">
                <p14:modId xmlns:p14="http://schemas.microsoft.com/office/powerpoint/2010/main" val="1868922251"/>
              </p:ext>
            </p:extLst>
          </p:nvPr>
        </p:nvGraphicFramePr>
        <p:xfrm>
          <a:off x="2271713" y="3935413"/>
          <a:ext cx="1758950" cy="404812"/>
        </p:xfrm>
        <a:graphic>
          <a:graphicData uri="http://schemas.openxmlformats.org/presentationml/2006/ole">
            <mc:AlternateContent xmlns:mc="http://schemas.openxmlformats.org/markup-compatibility/2006">
              <mc:Choice xmlns:v="urn:schemas-microsoft-com:vml" Requires="v">
                <p:oleObj name="Ecuación" r:id="rId16" imgW="774360" imgH="177480" progId="Equation.3">
                  <p:embed/>
                </p:oleObj>
              </mc:Choice>
              <mc:Fallback>
                <p:oleObj name="Ecuación" r:id="rId16" imgW="774360" imgH="177480" progId="Equation.3">
                  <p:embed/>
                  <p:pic>
                    <p:nvPicPr>
                      <p:cNvPr id="21" name="Objeto 20"/>
                      <p:cNvPicPr/>
                      <p:nvPr/>
                    </p:nvPicPr>
                    <p:blipFill>
                      <a:blip r:embed="rId17"/>
                      <a:stretch>
                        <a:fillRect/>
                      </a:stretch>
                    </p:blipFill>
                    <p:spPr>
                      <a:xfrm>
                        <a:off x="2271713" y="3935413"/>
                        <a:ext cx="1758950" cy="404812"/>
                      </a:xfrm>
                      <a:prstGeom prst="rect">
                        <a:avLst/>
                      </a:prstGeom>
                    </p:spPr>
                  </p:pic>
                </p:oleObj>
              </mc:Fallback>
            </mc:AlternateContent>
          </a:graphicData>
        </a:graphic>
      </p:graphicFrame>
      <p:pic>
        <p:nvPicPr>
          <p:cNvPr id="22" name="Picture 11" descr="C:\Users\dicivil\AppData\Local\Microsoft\Windows\INetCache\IE\3SS48M7G\arrow-308642_960_720[1].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flipV="1">
            <a:off x="2436232" y="4179758"/>
            <a:ext cx="774369" cy="580777"/>
          </a:xfrm>
          <a:prstGeom prst="rect">
            <a:avLst/>
          </a:prstGeom>
          <a:noFill/>
          <a:extLst>
            <a:ext uri="{909E8E84-426E-40DD-AFC4-6F175D3DCCD1}">
              <a14:hiddenFill xmlns:a14="http://schemas.microsoft.com/office/drawing/2010/main">
                <a:solidFill>
                  <a:srgbClr val="FFFFFF"/>
                </a:solidFill>
              </a14:hiddenFill>
            </a:ext>
          </a:extLst>
        </p:spPr>
      </p:pic>
      <p:sp>
        <p:nvSpPr>
          <p:cNvPr id="23" name="10 CuadroTexto"/>
          <p:cNvSpPr txBox="1"/>
          <p:nvPr/>
        </p:nvSpPr>
        <p:spPr>
          <a:xfrm>
            <a:off x="1171883" y="4309843"/>
            <a:ext cx="1264349" cy="507831"/>
          </a:xfrm>
          <a:prstGeom prst="rect">
            <a:avLst/>
          </a:prstGeom>
          <a:noFill/>
        </p:spPr>
        <p:txBody>
          <a:bodyPr wrap="square" rtlCol="0">
            <a:spAutoFit/>
          </a:bodyPr>
          <a:lstStyle/>
          <a:p>
            <a:r>
              <a:rPr lang="es-ES" sz="900" dirty="0">
                <a:solidFill>
                  <a:schemeClr val="tx2"/>
                </a:solidFill>
                <a:latin typeface="Lucida Handwriting" pitchFamily="66" charset="0"/>
              </a:rPr>
              <a:t>Formato de la</a:t>
            </a:r>
          </a:p>
          <a:p>
            <a:r>
              <a:rPr lang="es-ES" sz="900" b="1" dirty="0">
                <a:solidFill>
                  <a:schemeClr val="tx2"/>
                </a:solidFill>
                <a:latin typeface="Lucida Handwriting" pitchFamily="66" charset="0"/>
              </a:rPr>
              <a:t>Ecuación de una Recta</a:t>
            </a:r>
          </a:p>
        </p:txBody>
      </p:sp>
      <p:graphicFrame>
        <p:nvGraphicFramePr>
          <p:cNvPr id="24" name="Object 46"/>
          <p:cNvGraphicFramePr>
            <a:graphicFrameLocks noChangeAspect="1"/>
          </p:cNvGraphicFramePr>
          <p:nvPr>
            <p:extLst>
              <p:ext uri="{D42A27DB-BD31-4B8C-83A1-F6EECF244321}">
                <p14:modId xmlns:p14="http://schemas.microsoft.com/office/powerpoint/2010/main" val="2066149715"/>
              </p:ext>
            </p:extLst>
          </p:nvPr>
        </p:nvGraphicFramePr>
        <p:xfrm>
          <a:off x="611560" y="5519738"/>
          <a:ext cx="4062413" cy="1017587"/>
        </p:xfrm>
        <a:graphic>
          <a:graphicData uri="http://schemas.openxmlformats.org/presentationml/2006/ole">
            <mc:AlternateContent xmlns:mc="http://schemas.openxmlformats.org/markup-compatibility/2006">
              <mc:Choice xmlns:v="urn:schemas-microsoft-com:vml" Requires="v">
                <p:oleObj name="Ecuación" r:id="rId19" imgW="2019240" imgH="507960" progId="Equation.3">
                  <p:embed/>
                </p:oleObj>
              </mc:Choice>
              <mc:Fallback>
                <p:oleObj name="Ecuación" r:id="rId19" imgW="2019240" imgH="507960" progId="Equation.3">
                  <p:embed/>
                  <p:pic>
                    <p:nvPicPr>
                      <p:cNvPr id="24" name="Object 46"/>
                      <p:cNvPicPr>
                        <a:picLocks noChangeAspect="1" noChangeArrowheads="1"/>
                      </p:cNvPicPr>
                      <p:nvPr/>
                    </p:nvPicPr>
                    <p:blipFill>
                      <a:blip r:embed="rId20"/>
                      <a:srcRect/>
                      <a:stretch>
                        <a:fillRect/>
                      </a:stretch>
                    </p:blipFill>
                    <p:spPr bwMode="auto">
                      <a:xfrm>
                        <a:off x="611560" y="5519738"/>
                        <a:ext cx="4062413" cy="1017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ángulo 24"/>
          <p:cNvSpPr/>
          <p:nvPr/>
        </p:nvSpPr>
        <p:spPr>
          <a:xfrm>
            <a:off x="874570" y="5119821"/>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Se resuelve como el ajuste lineal:</a:t>
            </a:r>
            <a:endParaRPr lang="es-AR" dirty="0">
              <a:latin typeface="Franklin Gothic Book" panose="020B0503020102020204" pitchFamily="34" charset="0"/>
            </a:endParaRPr>
          </a:p>
        </p:txBody>
      </p:sp>
      <p:sp>
        <p:nvSpPr>
          <p:cNvPr id="26" name="Rectángulo 25"/>
          <p:cNvSpPr/>
          <p:nvPr/>
        </p:nvSpPr>
        <p:spPr>
          <a:xfrm>
            <a:off x="4788024" y="5379977"/>
            <a:ext cx="4572000" cy="1477328"/>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Una vez resuelto el Sistema de Ecuaciones se obtienen A y b.</a:t>
            </a:r>
          </a:p>
          <a:p>
            <a:r>
              <a:rPr lang="es-MX" dirty="0">
                <a:latin typeface="Franklin Gothic Book" panose="020B0503020102020204" pitchFamily="34" charset="0"/>
                <a:cs typeface="Arial" panose="020B0604020202020204" pitchFamily="34" charset="0"/>
              </a:rPr>
              <a:t>Luego, considerando que A=</a:t>
            </a:r>
            <a:r>
              <a:rPr lang="es-MX" dirty="0" err="1">
                <a:latin typeface="Franklin Gothic Book" panose="020B0503020102020204" pitchFamily="34" charset="0"/>
                <a:cs typeface="Arial" panose="020B0604020202020204" pitchFamily="34" charset="0"/>
              </a:rPr>
              <a:t>ln</a:t>
            </a:r>
            <a:r>
              <a:rPr lang="es-MX" dirty="0">
                <a:latin typeface="Franklin Gothic Book" panose="020B0503020102020204" pitchFamily="34" charset="0"/>
                <a:cs typeface="Arial" panose="020B0604020202020204" pitchFamily="34" charset="0"/>
              </a:rPr>
              <a:t>(a), resulta</a:t>
            </a:r>
          </a:p>
          <a:p>
            <a:r>
              <a:rPr lang="es-MX" dirty="0">
                <a:latin typeface="Franklin Gothic Book" panose="020B0503020102020204" pitchFamily="34" charset="0"/>
                <a:cs typeface="Arial" panose="020B0604020202020204" pitchFamily="34" charset="0"/>
              </a:rPr>
              <a:t>a=</a:t>
            </a:r>
            <a:r>
              <a:rPr lang="es-MX" dirty="0" err="1">
                <a:latin typeface="Franklin Gothic Book" panose="020B0503020102020204" pitchFamily="34" charset="0"/>
                <a:cs typeface="Arial" panose="020B0604020202020204" pitchFamily="34" charset="0"/>
              </a:rPr>
              <a:t>e</a:t>
            </a:r>
            <a:r>
              <a:rPr lang="es-MX" baseline="30000" dirty="0" err="1">
                <a:latin typeface="Franklin Gothic Book" panose="020B0503020102020204" pitchFamily="34" charset="0"/>
                <a:cs typeface="Arial" panose="020B0604020202020204" pitchFamily="34" charset="0"/>
              </a:rPr>
              <a:t>A</a:t>
            </a:r>
            <a:r>
              <a:rPr lang="es-MX" baseline="30000" dirty="0">
                <a:latin typeface="Franklin Gothic Book" panose="020B0503020102020204" pitchFamily="34" charset="0"/>
                <a:cs typeface="Arial" panose="020B0604020202020204" pitchFamily="34" charset="0"/>
              </a:rPr>
              <a:t> </a:t>
            </a:r>
            <a:r>
              <a:rPr lang="es-MX" dirty="0">
                <a:latin typeface="Franklin Gothic Book" panose="020B0503020102020204" pitchFamily="34" charset="0"/>
                <a:cs typeface="Arial" panose="020B0604020202020204" pitchFamily="34" charset="0"/>
              </a:rPr>
              <a:t>, y se puede armar la ecuación</a:t>
            </a:r>
          </a:p>
          <a:p>
            <a:r>
              <a:rPr lang="es-MX" dirty="0">
                <a:latin typeface="Franklin Gothic Book" panose="020B0503020102020204" pitchFamily="34" charset="0"/>
                <a:cs typeface="Arial" panose="020B0604020202020204" pitchFamily="34" charset="0"/>
              </a:rPr>
              <a:t>exponencial de ajuste  y=</a:t>
            </a:r>
            <a:r>
              <a:rPr lang="es-MX" dirty="0" err="1">
                <a:latin typeface="Franklin Gothic Book" panose="020B0503020102020204" pitchFamily="34" charset="0"/>
                <a:cs typeface="Arial" panose="020B0604020202020204" pitchFamily="34" charset="0"/>
              </a:rPr>
              <a:t>a.e</a:t>
            </a:r>
            <a:r>
              <a:rPr lang="es-MX" baseline="30000" dirty="0" err="1">
                <a:latin typeface="Franklin Gothic Book" panose="020B0503020102020204" pitchFamily="34" charset="0"/>
                <a:cs typeface="Arial" panose="020B0604020202020204" pitchFamily="34" charset="0"/>
              </a:rPr>
              <a:t>xb</a:t>
            </a:r>
            <a:endParaRPr lang="es-AR" baseline="30000" dirty="0">
              <a:latin typeface="Franklin Gothic Book" panose="020B0503020102020204" pitchFamily="34" charset="0"/>
            </a:endParaRPr>
          </a:p>
        </p:txBody>
      </p:sp>
    </p:spTree>
    <p:extLst>
      <p:ext uri="{BB962C8B-B14F-4D97-AF65-F5344CB8AC3E}">
        <p14:creationId xmlns:p14="http://schemas.microsoft.com/office/powerpoint/2010/main" val="3559194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369332"/>
          </a:xfrm>
          <a:prstGeom prst="rect">
            <a:avLst/>
          </a:prstGeom>
          <a:noFill/>
        </p:spPr>
        <p:txBody>
          <a:bodyPr wrap="square" rtlCol="0">
            <a:spAutoFit/>
          </a:bodyPr>
          <a:lstStyle/>
          <a:p>
            <a:r>
              <a:rPr lang="es-AR" dirty="0">
                <a:latin typeface="Impact" panose="020B0806030902050204" pitchFamily="34" charset="0"/>
              </a:rPr>
              <a:t>E l e c </a:t>
            </a:r>
            <a:r>
              <a:rPr lang="es-AR" dirty="0" err="1">
                <a:latin typeface="Impact" panose="020B0806030902050204" pitchFamily="34" charset="0"/>
              </a:rPr>
              <a:t>c</a:t>
            </a:r>
            <a:r>
              <a:rPr lang="es-AR" dirty="0">
                <a:latin typeface="Impact" panose="020B0806030902050204" pitchFamily="34" charset="0"/>
              </a:rPr>
              <a:t> i </a:t>
            </a:r>
            <a:r>
              <a:rPr lang="es-AR" dirty="0" err="1">
                <a:latin typeface="Impact" panose="020B0806030902050204" pitchFamily="34" charset="0"/>
              </a:rPr>
              <a:t>ó</a:t>
            </a:r>
            <a:r>
              <a:rPr lang="es-AR" dirty="0">
                <a:latin typeface="Impact" panose="020B0806030902050204" pitchFamily="34" charset="0"/>
              </a:rPr>
              <a:t> n   d e l  M e j o r   A j u s t e</a:t>
            </a:r>
          </a:p>
        </p:txBody>
      </p:sp>
      <p:pic>
        <p:nvPicPr>
          <p:cNvPr id="9" name="Imagen 8">
            <a:extLst>
              <a:ext uri="{FF2B5EF4-FFF2-40B4-BE49-F238E27FC236}">
                <a16:creationId xmlns:a16="http://schemas.microsoft.com/office/drawing/2014/main" id="{15356312-2FB3-4854-A583-2F67715A01D5}"/>
              </a:ext>
            </a:extLst>
          </p:cNvPr>
          <p:cNvPicPr>
            <a:picLocks noChangeAspect="1"/>
          </p:cNvPicPr>
          <p:nvPr/>
        </p:nvPicPr>
        <p:blipFill>
          <a:blip r:embed="rId3"/>
          <a:stretch>
            <a:fillRect/>
          </a:stretch>
        </p:blipFill>
        <p:spPr>
          <a:xfrm>
            <a:off x="899592" y="1556792"/>
            <a:ext cx="6876884" cy="4133447"/>
          </a:xfrm>
          <a:prstGeom prst="rect">
            <a:avLst/>
          </a:prstGeom>
        </p:spPr>
      </p:pic>
      <p:pic>
        <p:nvPicPr>
          <p:cNvPr id="12" name="Imagen 11">
            <a:extLst>
              <a:ext uri="{FF2B5EF4-FFF2-40B4-BE49-F238E27FC236}">
                <a16:creationId xmlns:a16="http://schemas.microsoft.com/office/drawing/2014/main" id="{F53C35AE-C526-41F5-8DEF-6B3A63930D01}"/>
              </a:ext>
            </a:extLst>
          </p:cNvPr>
          <p:cNvPicPr>
            <a:picLocks noChangeAspect="1"/>
          </p:cNvPicPr>
          <p:nvPr/>
        </p:nvPicPr>
        <p:blipFill>
          <a:blip r:embed="rId4"/>
          <a:stretch>
            <a:fillRect/>
          </a:stretch>
        </p:blipFill>
        <p:spPr>
          <a:xfrm>
            <a:off x="899592" y="1556792"/>
            <a:ext cx="6876884" cy="4133447"/>
          </a:xfrm>
          <a:prstGeom prst="rect">
            <a:avLst/>
          </a:prstGeom>
        </p:spPr>
      </p:pic>
      <p:pic>
        <p:nvPicPr>
          <p:cNvPr id="13" name="Imagen 12">
            <a:extLst>
              <a:ext uri="{FF2B5EF4-FFF2-40B4-BE49-F238E27FC236}">
                <a16:creationId xmlns:a16="http://schemas.microsoft.com/office/drawing/2014/main" id="{1EA77968-16D3-4DDE-AAC5-52CBF9A3F622}"/>
              </a:ext>
            </a:extLst>
          </p:cNvPr>
          <p:cNvPicPr>
            <a:picLocks noChangeAspect="1"/>
          </p:cNvPicPr>
          <p:nvPr/>
        </p:nvPicPr>
        <p:blipFill>
          <a:blip r:embed="rId5"/>
          <a:stretch>
            <a:fillRect/>
          </a:stretch>
        </p:blipFill>
        <p:spPr>
          <a:xfrm>
            <a:off x="899592" y="1556792"/>
            <a:ext cx="6876884" cy="4133447"/>
          </a:xfrm>
          <a:prstGeom prst="rect">
            <a:avLst/>
          </a:prstGeom>
        </p:spPr>
      </p:pic>
      <p:pic>
        <p:nvPicPr>
          <p:cNvPr id="14" name="Imagen 13">
            <a:extLst>
              <a:ext uri="{FF2B5EF4-FFF2-40B4-BE49-F238E27FC236}">
                <a16:creationId xmlns:a16="http://schemas.microsoft.com/office/drawing/2014/main" id="{ABAA5ED6-8FE9-4327-9E40-4DAECB27B438}"/>
              </a:ext>
            </a:extLst>
          </p:cNvPr>
          <p:cNvPicPr>
            <a:picLocks noChangeAspect="1"/>
          </p:cNvPicPr>
          <p:nvPr/>
        </p:nvPicPr>
        <p:blipFill>
          <a:blip r:embed="rId6"/>
          <a:stretch>
            <a:fillRect/>
          </a:stretch>
        </p:blipFill>
        <p:spPr>
          <a:xfrm>
            <a:off x="899592" y="1556792"/>
            <a:ext cx="6876884" cy="4133447"/>
          </a:xfrm>
          <a:prstGeom prst="rect">
            <a:avLst/>
          </a:prstGeom>
        </p:spPr>
      </p:pic>
      <p:pic>
        <p:nvPicPr>
          <p:cNvPr id="15" name="Imagen 14">
            <a:extLst>
              <a:ext uri="{FF2B5EF4-FFF2-40B4-BE49-F238E27FC236}">
                <a16:creationId xmlns:a16="http://schemas.microsoft.com/office/drawing/2014/main" id="{FCAFC7C6-FDBA-4CCC-811D-6EBCADB05B23}"/>
              </a:ext>
            </a:extLst>
          </p:cNvPr>
          <p:cNvPicPr>
            <a:picLocks noChangeAspect="1"/>
          </p:cNvPicPr>
          <p:nvPr/>
        </p:nvPicPr>
        <p:blipFill>
          <a:blip r:embed="rId7"/>
          <a:stretch>
            <a:fillRect/>
          </a:stretch>
        </p:blipFill>
        <p:spPr>
          <a:xfrm>
            <a:off x="899592" y="1556792"/>
            <a:ext cx="6876884" cy="4133447"/>
          </a:xfrm>
          <a:prstGeom prst="rect">
            <a:avLst/>
          </a:prstGeom>
        </p:spPr>
      </p:pic>
    </p:spTree>
    <p:extLst>
      <p:ext uri="{BB962C8B-B14F-4D97-AF65-F5344CB8AC3E}">
        <p14:creationId xmlns:p14="http://schemas.microsoft.com/office/powerpoint/2010/main" val="82274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2308324"/>
          </a:xfrm>
          <a:prstGeom prst="rect">
            <a:avLst/>
          </a:prstGeom>
          <a:noFill/>
        </p:spPr>
        <p:txBody>
          <a:bodyPr wrap="square" rtlCol="0">
            <a:spAutoFit/>
          </a:bodyPr>
          <a:lstStyle/>
          <a:p>
            <a:r>
              <a:rPr lang="es-AR" sz="2400" dirty="0">
                <a:latin typeface="Franklin Gothic Book" panose="020B0503020102020204" pitchFamily="34" charset="0"/>
              </a:rPr>
              <a:t>En todas las ramas de la ciencia, y en particular en ingeniería, se presenta la situación en la que conociendo un conjunto de datos experimentales en un cierto intervalo de la variable independiente, se necesita encontrar una función que verifique todos esos datos y permita predecir la existencia de otros valores con la aproximación adecuada.</a:t>
            </a:r>
          </a:p>
        </p:txBody>
      </p:sp>
      <p:sp>
        <p:nvSpPr>
          <p:cNvPr id="4" name="CuadroTexto 3"/>
          <p:cNvSpPr txBox="1"/>
          <p:nvPr/>
        </p:nvSpPr>
        <p:spPr>
          <a:xfrm>
            <a:off x="2915816" y="260648"/>
            <a:ext cx="7776864" cy="523220"/>
          </a:xfrm>
          <a:prstGeom prst="rect">
            <a:avLst/>
          </a:prstGeom>
          <a:noFill/>
        </p:spPr>
        <p:txBody>
          <a:bodyPr wrap="square" rtlCol="0">
            <a:spAutoFit/>
          </a:bodyPr>
          <a:lstStyle/>
          <a:p>
            <a:r>
              <a:rPr lang="es-AR" sz="2800" dirty="0">
                <a:latin typeface="Impact" panose="020B0806030902050204" pitchFamily="34" charset="0"/>
              </a:rPr>
              <a:t>I n t e r p o l a c i </a:t>
            </a:r>
            <a:r>
              <a:rPr lang="es-AR" sz="2800" dirty="0" err="1">
                <a:latin typeface="Impact" panose="020B0806030902050204" pitchFamily="34" charset="0"/>
              </a:rPr>
              <a:t>ó</a:t>
            </a:r>
            <a:r>
              <a:rPr lang="es-AR" sz="2800" dirty="0">
                <a:latin typeface="Impact" panose="020B0806030902050204" pitchFamily="34" charset="0"/>
              </a:rPr>
              <a:t> n</a:t>
            </a:r>
          </a:p>
        </p:txBody>
      </p:sp>
      <p:graphicFrame>
        <p:nvGraphicFramePr>
          <p:cNvPr id="3" name="Tabla 2"/>
          <p:cNvGraphicFramePr>
            <a:graphicFrameLocks noGrp="1"/>
          </p:cNvGraphicFramePr>
          <p:nvPr>
            <p:extLst>
              <p:ext uri="{D42A27DB-BD31-4B8C-83A1-F6EECF244321}">
                <p14:modId xmlns:p14="http://schemas.microsoft.com/office/powerpoint/2010/main" val="3093625174"/>
              </p:ext>
            </p:extLst>
          </p:nvPr>
        </p:nvGraphicFramePr>
        <p:xfrm>
          <a:off x="1691680" y="3246065"/>
          <a:ext cx="5496272" cy="32359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66001989"/>
                    </a:ext>
                  </a:extLst>
                </a:gridCol>
                <a:gridCol w="1219200">
                  <a:extLst>
                    <a:ext uri="{9D8B030D-6E8A-4147-A177-3AD203B41FA5}">
                      <a16:colId xmlns:a16="http://schemas.microsoft.com/office/drawing/2014/main" val="1057248364"/>
                    </a:ext>
                  </a:extLst>
                </a:gridCol>
                <a:gridCol w="1401688">
                  <a:extLst>
                    <a:ext uri="{9D8B030D-6E8A-4147-A177-3AD203B41FA5}">
                      <a16:colId xmlns:a16="http://schemas.microsoft.com/office/drawing/2014/main" val="4100618636"/>
                    </a:ext>
                  </a:extLst>
                </a:gridCol>
                <a:gridCol w="1656184">
                  <a:extLst>
                    <a:ext uri="{9D8B030D-6E8A-4147-A177-3AD203B41FA5}">
                      <a16:colId xmlns:a16="http://schemas.microsoft.com/office/drawing/2014/main" val="2084746760"/>
                    </a:ext>
                  </a:extLst>
                </a:gridCol>
              </a:tblGrid>
              <a:tr h="370840">
                <a:tc gridSpan="2">
                  <a:txBody>
                    <a:bodyPr/>
                    <a:lstStyle/>
                    <a:p>
                      <a:pPr algn="ctr"/>
                      <a:r>
                        <a:rPr lang="es-AR" dirty="0"/>
                        <a:t>DATO</a:t>
                      </a:r>
                    </a:p>
                  </a:txBody>
                  <a:tcPr/>
                </a:tc>
                <a:tc hMerge="1">
                  <a:txBody>
                    <a:bodyPr/>
                    <a:lstStyle/>
                    <a:p>
                      <a:pPr algn="ctr"/>
                      <a:endParaRPr lang="es-AR" dirty="0"/>
                    </a:p>
                  </a:txBody>
                  <a:tcPr/>
                </a:tc>
                <a:tc>
                  <a:txBody>
                    <a:bodyPr/>
                    <a:lstStyle/>
                    <a:p>
                      <a:pPr algn="ctr"/>
                      <a:endParaRPr lang="es-AR" dirty="0"/>
                    </a:p>
                  </a:txBody>
                  <a:tcPr>
                    <a:solidFill>
                      <a:schemeClr val="accent1">
                        <a:alpha val="0"/>
                      </a:schemeClr>
                    </a:solidFill>
                  </a:tcPr>
                </a:tc>
                <a:tc>
                  <a:txBody>
                    <a:bodyPr/>
                    <a:lstStyle/>
                    <a:p>
                      <a:pPr algn="ctr"/>
                      <a:r>
                        <a:rPr lang="es-AR" dirty="0"/>
                        <a:t>INCÓGNITA</a:t>
                      </a:r>
                    </a:p>
                  </a:txBody>
                  <a:tcPr/>
                </a:tc>
                <a:extLst>
                  <a:ext uri="{0D108BD9-81ED-4DB2-BD59-A6C34878D82A}">
                    <a16:rowId xmlns:a16="http://schemas.microsoft.com/office/drawing/2014/main" val="3031197413"/>
                  </a:ext>
                </a:extLst>
              </a:tr>
              <a:tr h="370840">
                <a:tc gridSpan="2">
                  <a:txBody>
                    <a:bodyPr/>
                    <a:lstStyle/>
                    <a:p>
                      <a:r>
                        <a:rPr lang="es-AR" dirty="0"/>
                        <a:t>Función</a:t>
                      </a:r>
                      <a:r>
                        <a:rPr lang="es-AR" baseline="0" dirty="0"/>
                        <a:t> a interpolar </a:t>
                      </a:r>
                      <a:r>
                        <a:rPr lang="es-AR" b="1" baseline="0" dirty="0"/>
                        <a:t>f(x) </a:t>
                      </a:r>
                      <a:r>
                        <a:rPr lang="es-AR" baseline="0" dirty="0"/>
                        <a:t>dada en forma de tabla</a:t>
                      </a:r>
                      <a:endParaRPr lang="es-AR" dirty="0"/>
                    </a:p>
                  </a:txBody>
                  <a:tcPr/>
                </a:tc>
                <a:tc hMerge="1">
                  <a:txBody>
                    <a:bodyPr/>
                    <a:lstStyle/>
                    <a:p>
                      <a:endParaRPr lang="es-AR" dirty="0"/>
                    </a:p>
                  </a:txBody>
                  <a:tcPr/>
                </a:tc>
                <a:tc>
                  <a:txBody>
                    <a:bodyPr/>
                    <a:lstStyle/>
                    <a:p>
                      <a:endParaRPr lang="es-AR" b="1" dirty="0"/>
                    </a:p>
                  </a:txBody>
                  <a:tcPr>
                    <a:solidFill>
                      <a:schemeClr val="accent1">
                        <a:alpha val="0"/>
                      </a:schemeClr>
                    </a:solidFill>
                  </a:tcPr>
                </a:tc>
                <a:tc rowSpan="7">
                  <a:txBody>
                    <a:bodyPr/>
                    <a:lstStyle/>
                    <a:p>
                      <a:pPr algn="ctr"/>
                      <a:r>
                        <a:rPr lang="es-AR" dirty="0"/>
                        <a:t>Función</a:t>
                      </a:r>
                      <a:r>
                        <a:rPr lang="es-AR" baseline="0" dirty="0"/>
                        <a:t> </a:t>
                      </a:r>
                      <a:r>
                        <a:rPr lang="es-AR" baseline="0" dirty="0" err="1"/>
                        <a:t>interpolante</a:t>
                      </a:r>
                      <a:r>
                        <a:rPr lang="es-AR" baseline="0" dirty="0"/>
                        <a:t> </a:t>
                      </a:r>
                      <a:r>
                        <a:rPr lang="es-AR" b="1" baseline="0" dirty="0"/>
                        <a:t>g(x)</a:t>
                      </a:r>
                      <a:endParaRPr lang="es-AR" b="1" dirty="0"/>
                    </a:p>
                  </a:txBody>
                  <a:tcPr anchor="ctr"/>
                </a:tc>
                <a:extLst>
                  <a:ext uri="{0D108BD9-81ED-4DB2-BD59-A6C34878D82A}">
                    <a16:rowId xmlns:a16="http://schemas.microsoft.com/office/drawing/2014/main" val="2969314564"/>
                  </a:ext>
                </a:extLst>
              </a:tr>
              <a:tr h="370840">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0</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747597982"/>
                  </a:ext>
                </a:extLst>
              </a:tr>
              <a:tr h="370840">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3625888535"/>
                  </a:ext>
                </a:extLst>
              </a:tr>
              <a:tr h="370840">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676765329"/>
                  </a:ext>
                </a:extLst>
              </a:tr>
              <a:tr h="370840">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355584591"/>
                  </a:ext>
                </a:extLst>
              </a:tr>
              <a:tr h="370840">
                <a:tc>
                  <a:txBody>
                    <a:bodyPr/>
                    <a:lstStyle/>
                    <a:p>
                      <a:pPr algn="ctr"/>
                      <a:r>
                        <a:rPr lang="es-AR" dirty="0"/>
                        <a:t>……</a:t>
                      </a:r>
                    </a:p>
                  </a:txBody>
                  <a:tcPr/>
                </a:tc>
                <a:tc>
                  <a:txBody>
                    <a:bodyPr/>
                    <a:lstStyle/>
                    <a:p>
                      <a:pPr algn="ct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187092757"/>
                  </a:ext>
                </a:extLst>
              </a:tr>
              <a:tr h="370840">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138658779"/>
                  </a:ext>
                </a:extLst>
              </a:tr>
            </a:tbl>
          </a:graphicData>
        </a:graphic>
      </p:graphicFrame>
      <p:sp>
        <p:nvSpPr>
          <p:cNvPr id="6" name="Flecha derecha 5"/>
          <p:cNvSpPr/>
          <p:nvPr/>
        </p:nvSpPr>
        <p:spPr>
          <a:xfrm>
            <a:off x="4439816" y="4365104"/>
            <a:ext cx="852264" cy="1440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5657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369332"/>
          </a:xfrm>
          <a:prstGeom prst="rect">
            <a:avLst/>
          </a:prstGeom>
          <a:noFill/>
        </p:spPr>
        <p:txBody>
          <a:bodyPr wrap="square" rtlCol="0">
            <a:spAutoFit/>
          </a:bodyPr>
          <a:lstStyle/>
          <a:p>
            <a:r>
              <a:rPr lang="es-AR" dirty="0">
                <a:latin typeface="Impact" panose="020B0806030902050204" pitchFamily="34" charset="0"/>
              </a:rPr>
              <a:t>E l e c </a:t>
            </a:r>
            <a:r>
              <a:rPr lang="es-AR" dirty="0" err="1">
                <a:latin typeface="Impact" panose="020B0806030902050204" pitchFamily="34" charset="0"/>
              </a:rPr>
              <a:t>c</a:t>
            </a:r>
            <a:r>
              <a:rPr lang="es-AR" dirty="0">
                <a:latin typeface="Impact" panose="020B0806030902050204" pitchFamily="34" charset="0"/>
              </a:rPr>
              <a:t> i </a:t>
            </a:r>
            <a:r>
              <a:rPr lang="es-AR" dirty="0" err="1">
                <a:latin typeface="Impact" panose="020B0806030902050204" pitchFamily="34" charset="0"/>
              </a:rPr>
              <a:t>ó</a:t>
            </a:r>
            <a:r>
              <a:rPr lang="es-AR" dirty="0">
                <a:latin typeface="Impact" panose="020B0806030902050204" pitchFamily="34" charset="0"/>
              </a:rPr>
              <a:t> n   d e l  M e j o r   A j u s t e</a:t>
            </a:r>
          </a:p>
        </p:txBody>
      </p:sp>
      <p:graphicFrame>
        <p:nvGraphicFramePr>
          <p:cNvPr id="8" name="Object 9">
            <a:extLst>
              <a:ext uri="{FF2B5EF4-FFF2-40B4-BE49-F238E27FC236}">
                <a16:creationId xmlns:a16="http://schemas.microsoft.com/office/drawing/2014/main" id="{46F883B1-148C-4C8F-B20F-35BC4935FD1F}"/>
              </a:ext>
            </a:extLst>
          </p:cNvPr>
          <p:cNvGraphicFramePr>
            <a:graphicFrameLocks noChangeAspect="1"/>
          </p:cNvGraphicFramePr>
          <p:nvPr>
            <p:extLst>
              <p:ext uri="{D42A27DB-BD31-4B8C-83A1-F6EECF244321}">
                <p14:modId xmlns:p14="http://schemas.microsoft.com/office/powerpoint/2010/main" val="2235639166"/>
              </p:ext>
            </p:extLst>
          </p:nvPr>
        </p:nvGraphicFramePr>
        <p:xfrm>
          <a:off x="604838" y="1295400"/>
          <a:ext cx="4006850" cy="1747838"/>
        </p:xfrm>
        <a:graphic>
          <a:graphicData uri="http://schemas.openxmlformats.org/presentationml/2006/ole">
            <mc:AlternateContent xmlns:mc="http://schemas.openxmlformats.org/markup-compatibility/2006">
              <mc:Choice xmlns:v="urn:schemas-microsoft-com:vml" Requires="v">
                <p:oleObj name="Ecuación" r:id="rId3" imgW="1917360" imgH="838080" progId="Equation.3">
                  <p:embed/>
                </p:oleObj>
              </mc:Choice>
              <mc:Fallback>
                <p:oleObj name="Ecuación" r:id="rId3" imgW="1917360" imgH="838080" progId="Equation.3">
                  <p:embed/>
                  <p:pic>
                    <p:nvPicPr>
                      <p:cNvPr id="11269" name="Object 9">
                        <a:extLst>
                          <a:ext uri="{FF2B5EF4-FFF2-40B4-BE49-F238E27FC236}">
                            <a16:creationId xmlns:a16="http://schemas.microsoft.com/office/drawing/2014/main" id="{ECDACFB0-7228-4D37-BE67-3CE85DE5E36A}"/>
                          </a:ext>
                        </a:extLst>
                      </p:cNvPr>
                      <p:cNvPicPr>
                        <a:picLocks noChangeAspect="1" noChangeArrowheads="1"/>
                      </p:cNvPicPr>
                      <p:nvPr/>
                    </p:nvPicPr>
                    <p:blipFill>
                      <a:blip r:embed="rId4"/>
                      <a:srcRect/>
                      <a:stretch>
                        <a:fillRect/>
                      </a:stretch>
                    </p:blipFill>
                    <p:spPr bwMode="auto">
                      <a:xfrm>
                        <a:off x="604838" y="1295400"/>
                        <a:ext cx="4006850" cy="17478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a:extLst>
              <a:ext uri="{FF2B5EF4-FFF2-40B4-BE49-F238E27FC236}">
                <a16:creationId xmlns:a16="http://schemas.microsoft.com/office/drawing/2014/main" id="{0FCC9DBE-78F5-4BDC-83D1-1A4FCAAEDAB7}"/>
              </a:ext>
            </a:extLst>
          </p:cNvPr>
          <p:cNvGraphicFramePr>
            <a:graphicFrameLocks noChangeAspect="1"/>
          </p:cNvGraphicFramePr>
          <p:nvPr>
            <p:extLst>
              <p:ext uri="{D42A27DB-BD31-4B8C-83A1-F6EECF244321}">
                <p14:modId xmlns:p14="http://schemas.microsoft.com/office/powerpoint/2010/main" val="505955566"/>
              </p:ext>
            </p:extLst>
          </p:nvPr>
        </p:nvGraphicFramePr>
        <p:xfrm>
          <a:off x="4997450" y="4260850"/>
          <a:ext cx="2998788" cy="1431925"/>
        </p:xfrm>
        <a:graphic>
          <a:graphicData uri="http://schemas.openxmlformats.org/presentationml/2006/ole">
            <mc:AlternateContent xmlns:mc="http://schemas.openxmlformats.org/markup-compatibility/2006">
              <mc:Choice xmlns:v="urn:schemas-microsoft-com:vml" Requires="v">
                <p:oleObj name="Ecuación" r:id="rId5" imgW="1434960" imgH="685800" progId="Equation.3">
                  <p:embed/>
                </p:oleObj>
              </mc:Choice>
              <mc:Fallback>
                <p:oleObj name="Ecuación" r:id="rId5" imgW="1434960" imgH="685800" progId="Equation.3">
                  <p:embed/>
                  <p:pic>
                    <p:nvPicPr>
                      <p:cNvPr id="11269" name="Object 9">
                        <a:extLst>
                          <a:ext uri="{FF2B5EF4-FFF2-40B4-BE49-F238E27FC236}">
                            <a16:creationId xmlns:a16="http://schemas.microsoft.com/office/drawing/2014/main" id="{ECDACFB0-7228-4D37-BE67-3CE85DE5E36A}"/>
                          </a:ext>
                        </a:extLst>
                      </p:cNvPr>
                      <p:cNvPicPr>
                        <a:picLocks noChangeAspect="1" noChangeArrowheads="1"/>
                      </p:cNvPicPr>
                      <p:nvPr/>
                    </p:nvPicPr>
                    <p:blipFill>
                      <a:blip r:embed="rId6"/>
                      <a:srcRect/>
                      <a:stretch>
                        <a:fillRect/>
                      </a:stretch>
                    </p:blipFill>
                    <p:spPr bwMode="auto">
                      <a:xfrm>
                        <a:off x="4997450" y="4260850"/>
                        <a:ext cx="2998788" cy="1431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3260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MATLAB/OCTAVE</a:t>
            </a:r>
          </a:p>
        </p:txBody>
      </p:sp>
      <p:sp>
        <p:nvSpPr>
          <p:cNvPr id="2" name="CuadroTexto 1"/>
          <p:cNvSpPr txBox="1"/>
          <p:nvPr/>
        </p:nvSpPr>
        <p:spPr>
          <a:xfrm>
            <a:off x="179512" y="650305"/>
            <a:ext cx="8784976" cy="1107996"/>
          </a:xfrm>
          <a:prstGeom prst="rect">
            <a:avLst/>
          </a:prstGeom>
          <a:noFill/>
        </p:spPr>
        <p:txBody>
          <a:bodyPr wrap="square" rtlCol="0">
            <a:spAutoFit/>
          </a:bodyPr>
          <a:lstStyle/>
          <a:p>
            <a:r>
              <a:rPr lang="es-AR" sz="2400" dirty="0" err="1"/>
              <a:t>Matlab</a:t>
            </a:r>
            <a:r>
              <a:rPr lang="es-AR" sz="2400" dirty="0"/>
              <a:t>/</a:t>
            </a:r>
            <a:r>
              <a:rPr lang="es-AR" sz="2400" dirty="0" err="1"/>
              <a:t>Octave</a:t>
            </a:r>
            <a:r>
              <a:rPr lang="es-AR" sz="2400" dirty="0"/>
              <a:t> tienen funciones predefinidas para realizar ajustes e interpolación</a:t>
            </a:r>
          </a:p>
          <a:p>
            <a:endParaRPr lang="es-AR" dirty="0"/>
          </a:p>
        </p:txBody>
      </p:sp>
      <p:sp>
        <p:nvSpPr>
          <p:cNvPr id="6" name="CuadroTexto 5"/>
          <p:cNvSpPr txBox="1"/>
          <p:nvPr/>
        </p:nvSpPr>
        <p:spPr>
          <a:xfrm>
            <a:off x="611560" y="1412776"/>
            <a:ext cx="3456384" cy="923330"/>
          </a:xfrm>
          <a:prstGeom prst="rect">
            <a:avLst/>
          </a:prstGeom>
          <a:noFill/>
        </p:spPr>
        <p:txBody>
          <a:bodyPr wrap="square" rtlCol="0">
            <a:spAutoFit/>
          </a:bodyPr>
          <a:lstStyle/>
          <a:p>
            <a:r>
              <a:rPr lang="es-AR" dirty="0">
                <a:latin typeface="Franklin Gothic Book" panose="020B0503020102020204" pitchFamily="34" charset="0"/>
              </a:rPr>
              <a:t>Si se considera un conjunto de n+1 puntos (datos) compuesta por el conjunto de pares : </a:t>
            </a:r>
          </a:p>
        </p:txBody>
      </p:sp>
      <p:graphicFrame>
        <p:nvGraphicFramePr>
          <p:cNvPr id="7" name="Tabla 6"/>
          <p:cNvGraphicFramePr>
            <a:graphicFrameLocks noGrp="1"/>
          </p:cNvGraphicFramePr>
          <p:nvPr>
            <p:extLst>
              <p:ext uri="{D42A27DB-BD31-4B8C-83A1-F6EECF244321}">
                <p14:modId xmlns:p14="http://schemas.microsoft.com/office/powerpoint/2010/main" val="3718364403"/>
              </p:ext>
            </p:extLst>
          </p:nvPr>
        </p:nvGraphicFramePr>
        <p:xfrm>
          <a:off x="755576" y="2564904"/>
          <a:ext cx="24384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p>
                  </a:txBody>
                  <a:tcPr/>
                </a:tc>
                <a:extLst>
                  <a:ext uri="{0D108BD9-81ED-4DB2-BD59-A6C34878D82A}">
                    <a16:rowId xmlns:a16="http://schemas.microsoft.com/office/drawing/2014/main" val="3860370045"/>
                  </a:ext>
                </a:extLst>
              </a:tr>
              <a:tr h="330687">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=f(x</a:t>
                      </a:r>
                      <a:r>
                        <a:rPr lang="es-AR" baseline="-25000" dirty="0"/>
                        <a:t>0</a:t>
                      </a:r>
                      <a:r>
                        <a:rPr lang="es-AR" dirty="0"/>
                        <a:t>)</a:t>
                      </a:r>
                    </a:p>
                  </a:txBody>
                  <a:tcPr/>
                </a:tc>
                <a:extLst>
                  <a:ext uri="{0D108BD9-81ED-4DB2-BD59-A6C34878D82A}">
                    <a16:rowId xmlns:a16="http://schemas.microsoft.com/office/drawing/2014/main" val="3023974141"/>
                  </a:ext>
                </a:extLst>
              </a:tr>
              <a:tr h="330687">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1</a:t>
                      </a:r>
                      <a:r>
                        <a:rPr lang="es-AR" dirty="0"/>
                        <a:t>=f(x</a:t>
                      </a:r>
                      <a:r>
                        <a:rPr lang="es-AR" baseline="-25000" dirty="0"/>
                        <a:t>1</a:t>
                      </a:r>
                      <a:r>
                        <a:rPr lang="es-AR" dirty="0"/>
                        <a:t>)</a:t>
                      </a:r>
                    </a:p>
                  </a:txBody>
                  <a:tcPr/>
                </a:tc>
                <a:extLst>
                  <a:ext uri="{0D108BD9-81ED-4DB2-BD59-A6C34878D82A}">
                    <a16:rowId xmlns:a16="http://schemas.microsoft.com/office/drawing/2014/main" val="1730833510"/>
                  </a:ext>
                </a:extLst>
              </a:tr>
              <a:tr h="330687">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2</a:t>
                      </a:r>
                      <a:r>
                        <a:rPr lang="es-AR" dirty="0"/>
                        <a:t>=f(x</a:t>
                      </a:r>
                      <a:r>
                        <a:rPr lang="es-AR" baseline="-25000" dirty="0"/>
                        <a:t>2</a:t>
                      </a:r>
                      <a:r>
                        <a:rPr lang="es-AR" dirty="0"/>
                        <a:t>)</a:t>
                      </a:r>
                    </a:p>
                  </a:txBody>
                  <a:tcPr/>
                </a:tc>
                <a:extLst>
                  <a:ext uri="{0D108BD9-81ED-4DB2-BD59-A6C34878D82A}">
                    <a16:rowId xmlns:a16="http://schemas.microsoft.com/office/drawing/2014/main" val="1049406554"/>
                  </a:ext>
                </a:extLst>
              </a:tr>
              <a:tr h="330687">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359772349"/>
                  </a:ext>
                </a:extLst>
              </a:tr>
              <a:tr h="330687">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1700634301"/>
                  </a:ext>
                </a:extLst>
              </a:tr>
            </a:tbl>
          </a:graphicData>
        </a:graphic>
      </p:graphicFrame>
      <p:sp>
        <p:nvSpPr>
          <p:cNvPr id="9" name="CuadroTexto 8"/>
          <p:cNvSpPr txBox="1"/>
          <p:nvPr/>
        </p:nvSpPr>
        <p:spPr>
          <a:xfrm>
            <a:off x="611560" y="5025950"/>
            <a:ext cx="3456384" cy="923330"/>
          </a:xfrm>
          <a:prstGeom prst="rect">
            <a:avLst/>
          </a:prstGeom>
          <a:noFill/>
        </p:spPr>
        <p:txBody>
          <a:bodyPr wrap="square" rtlCol="0">
            <a:spAutoFit/>
          </a:bodyPr>
          <a:lstStyle/>
          <a:p>
            <a:r>
              <a:rPr lang="es-AR" dirty="0">
                <a:latin typeface="Franklin Gothic Book" panose="020B0503020102020204" pitchFamily="34" charset="0"/>
              </a:rPr>
              <a:t>Si se almacenan las abscisas en un vector x,</a:t>
            </a:r>
          </a:p>
          <a:p>
            <a:r>
              <a:rPr lang="es-AR" dirty="0">
                <a:latin typeface="Franklin Gothic Book" panose="020B0503020102020204" pitchFamily="34" charset="0"/>
              </a:rPr>
              <a:t>Las ordenadas en otro vector y</a:t>
            </a:r>
          </a:p>
        </p:txBody>
      </p:sp>
      <p:sp>
        <p:nvSpPr>
          <p:cNvPr id="11" name="CuadroTexto 10"/>
          <p:cNvSpPr txBox="1"/>
          <p:nvPr/>
        </p:nvSpPr>
        <p:spPr>
          <a:xfrm>
            <a:off x="4331256" y="1412776"/>
            <a:ext cx="4680520" cy="3570208"/>
          </a:xfrm>
          <a:prstGeom prst="rect">
            <a:avLst/>
          </a:prstGeom>
          <a:noFill/>
        </p:spPr>
        <p:txBody>
          <a:bodyPr wrap="square" rtlCol="0">
            <a:spAutoFit/>
          </a:bodyPr>
          <a:lstStyle/>
          <a:p>
            <a:r>
              <a:rPr lang="es-AR" dirty="0">
                <a:latin typeface="Franklin Gothic Book" panose="020B0503020102020204" pitchFamily="34" charset="0"/>
              </a:rPr>
              <a:t>La función:</a:t>
            </a:r>
          </a:p>
          <a:p>
            <a:r>
              <a:rPr lang="es-AR" sz="3600" dirty="0">
                <a:latin typeface="Franklin Gothic Book" panose="020B0503020102020204" pitchFamily="34" charset="0"/>
              </a:rPr>
              <a:t>nombre=</a:t>
            </a:r>
            <a:r>
              <a:rPr lang="es-AR" sz="3600" b="1" dirty="0" err="1">
                <a:latin typeface="Franklin Gothic Book" panose="020B0503020102020204" pitchFamily="34" charset="0"/>
              </a:rPr>
              <a:t>polyfit</a:t>
            </a:r>
            <a:r>
              <a:rPr lang="es-AR" sz="3600" dirty="0">
                <a:latin typeface="Franklin Gothic Book" panose="020B0503020102020204" pitchFamily="34" charset="0"/>
              </a:rPr>
              <a:t>(</a:t>
            </a:r>
            <a:r>
              <a:rPr lang="es-AR" sz="3600" dirty="0" err="1">
                <a:latin typeface="Franklin Gothic Book" panose="020B0503020102020204" pitchFamily="34" charset="0"/>
              </a:rPr>
              <a:t>x,y,m</a:t>
            </a:r>
            <a:r>
              <a:rPr lang="es-AR" sz="3600" dirty="0">
                <a:latin typeface="Franklin Gothic Book" panose="020B0503020102020204" pitchFamily="34" charset="0"/>
              </a:rPr>
              <a:t>)</a:t>
            </a:r>
          </a:p>
          <a:p>
            <a:r>
              <a:rPr lang="es-AR" dirty="0">
                <a:latin typeface="Franklin Gothic Book" panose="020B0503020102020204" pitchFamily="34" charset="0"/>
              </a:rPr>
              <a:t>Devuelve los coeficientes del polinomio de ajuste, del grado </a:t>
            </a:r>
            <a:r>
              <a:rPr lang="es-AR" sz="3200" dirty="0">
                <a:latin typeface="Franklin Gothic Book" panose="020B0503020102020204" pitchFamily="34" charset="0"/>
              </a:rPr>
              <a:t>m</a:t>
            </a:r>
            <a:r>
              <a:rPr lang="es-AR" dirty="0">
                <a:latin typeface="Franklin Gothic Book" panose="020B0503020102020204" pitchFamily="34" charset="0"/>
              </a:rPr>
              <a:t> que se indique, agrupados en un vector con el nombre que se indique en </a:t>
            </a:r>
            <a:r>
              <a:rPr lang="es-AR" sz="3200" dirty="0">
                <a:latin typeface="Franklin Gothic Book" panose="020B0503020102020204" pitchFamily="34" charset="0"/>
              </a:rPr>
              <a:t>nombre</a:t>
            </a:r>
          </a:p>
          <a:p>
            <a:r>
              <a:rPr lang="es-AR" dirty="0">
                <a:latin typeface="Franklin Gothic Book" panose="020B0503020102020204" pitchFamily="34" charset="0"/>
              </a:rPr>
              <a:t>Las componentes del vector nombre se ordenan comenzando con los coeficientes que acompañan a los términos de mayor grado. Es decir que si el polinomio de ajuste es </a:t>
            </a:r>
          </a:p>
        </p:txBody>
      </p:sp>
      <p:graphicFrame>
        <p:nvGraphicFramePr>
          <p:cNvPr id="12" name="Object 47"/>
          <p:cNvGraphicFramePr>
            <a:graphicFrameLocks noChangeAspect="1"/>
          </p:cNvGraphicFramePr>
          <p:nvPr>
            <p:extLst>
              <p:ext uri="{D42A27DB-BD31-4B8C-83A1-F6EECF244321}">
                <p14:modId xmlns:p14="http://schemas.microsoft.com/office/powerpoint/2010/main" val="2957389005"/>
              </p:ext>
            </p:extLst>
          </p:nvPr>
        </p:nvGraphicFramePr>
        <p:xfrm>
          <a:off x="4572000" y="5157192"/>
          <a:ext cx="4145076" cy="410040"/>
        </p:xfrm>
        <a:graphic>
          <a:graphicData uri="http://schemas.openxmlformats.org/presentationml/2006/ole">
            <mc:AlternateContent xmlns:mc="http://schemas.openxmlformats.org/markup-compatibility/2006">
              <mc:Choice xmlns:v="urn:schemas-microsoft-com:vml" Requires="v">
                <p:oleObj name="Ecuación" r:id="rId3" imgW="2438280" imgH="241200" progId="Equation.3">
                  <p:embed/>
                </p:oleObj>
              </mc:Choice>
              <mc:Fallback>
                <p:oleObj name="Ecuación" r:id="rId3" imgW="2438280" imgH="241200" progId="Equation.3">
                  <p:embed/>
                  <p:pic>
                    <p:nvPicPr>
                      <p:cNvPr id="0" name=""/>
                      <p:cNvPicPr>
                        <a:picLocks noChangeAspect="1" noChangeArrowheads="1"/>
                      </p:cNvPicPr>
                      <p:nvPr/>
                    </p:nvPicPr>
                    <p:blipFill>
                      <a:blip r:embed="rId4"/>
                      <a:srcRect/>
                      <a:stretch>
                        <a:fillRect/>
                      </a:stretch>
                    </p:blipFill>
                    <p:spPr bwMode="auto">
                      <a:xfrm>
                        <a:off x="4572000" y="5157192"/>
                        <a:ext cx="4145076" cy="4100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CuadroTexto 12"/>
          <p:cNvSpPr txBox="1"/>
          <p:nvPr/>
        </p:nvSpPr>
        <p:spPr>
          <a:xfrm>
            <a:off x="4427984" y="5412320"/>
            <a:ext cx="3456384" cy="861774"/>
          </a:xfrm>
          <a:prstGeom prst="rect">
            <a:avLst/>
          </a:prstGeom>
          <a:noFill/>
        </p:spPr>
        <p:txBody>
          <a:bodyPr wrap="square" rtlCol="0">
            <a:spAutoFit/>
          </a:bodyPr>
          <a:lstStyle/>
          <a:p>
            <a:r>
              <a:rPr lang="es-AR" dirty="0">
                <a:latin typeface="Franklin Gothic Book" panose="020B0503020102020204" pitchFamily="34" charset="0"/>
              </a:rPr>
              <a:t>Entonces el vector </a:t>
            </a:r>
            <a:r>
              <a:rPr lang="es-AR" sz="3200" dirty="0">
                <a:latin typeface="Franklin Gothic Book" panose="020B0503020102020204" pitchFamily="34" charset="0"/>
              </a:rPr>
              <a:t>nombre</a:t>
            </a:r>
            <a:r>
              <a:rPr lang="es-AR" dirty="0">
                <a:latin typeface="Franklin Gothic Book" panose="020B0503020102020204" pitchFamily="34" charset="0"/>
              </a:rPr>
              <a:t> tiene estas componentes</a:t>
            </a:r>
          </a:p>
        </p:txBody>
      </p:sp>
      <p:graphicFrame>
        <p:nvGraphicFramePr>
          <p:cNvPr id="14" name="Object 47"/>
          <p:cNvGraphicFramePr>
            <a:graphicFrameLocks noChangeAspect="1"/>
          </p:cNvGraphicFramePr>
          <p:nvPr>
            <p:extLst>
              <p:ext uri="{D42A27DB-BD31-4B8C-83A1-F6EECF244321}">
                <p14:modId xmlns:p14="http://schemas.microsoft.com/office/powerpoint/2010/main" val="1367748666"/>
              </p:ext>
            </p:extLst>
          </p:nvPr>
        </p:nvGraphicFramePr>
        <p:xfrm>
          <a:off x="5016500" y="6342063"/>
          <a:ext cx="3173413" cy="388937"/>
        </p:xfrm>
        <a:graphic>
          <a:graphicData uri="http://schemas.openxmlformats.org/presentationml/2006/ole">
            <mc:AlternateContent xmlns:mc="http://schemas.openxmlformats.org/markup-compatibility/2006">
              <mc:Choice xmlns:v="urn:schemas-microsoft-com:vml" Requires="v">
                <p:oleObj name="Ecuación" r:id="rId5" imgW="1866600" imgH="228600" progId="Equation.3">
                  <p:embed/>
                </p:oleObj>
              </mc:Choice>
              <mc:Fallback>
                <p:oleObj name="Ecuación" r:id="rId5" imgW="1866600" imgH="228600" progId="Equation.3">
                  <p:embed/>
                  <p:pic>
                    <p:nvPicPr>
                      <p:cNvPr id="0" name=""/>
                      <p:cNvPicPr>
                        <a:picLocks noChangeAspect="1" noChangeArrowheads="1"/>
                      </p:cNvPicPr>
                      <p:nvPr/>
                    </p:nvPicPr>
                    <p:blipFill>
                      <a:blip r:embed="rId6"/>
                      <a:srcRect/>
                      <a:stretch>
                        <a:fillRect/>
                      </a:stretch>
                    </p:blipFill>
                    <p:spPr bwMode="auto">
                      <a:xfrm>
                        <a:off x="5016500" y="6342063"/>
                        <a:ext cx="3173413" cy="3889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49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MATLAB/OCTAVE</a:t>
            </a:r>
          </a:p>
        </p:txBody>
      </p:sp>
      <p:sp>
        <p:nvSpPr>
          <p:cNvPr id="2" name="CuadroTexto 1"/>
          <p:cNvSpPr txBox="1"/>
          <p:nvPr/>
        </p:nvSpPr>
        <p:spPr>
          <a:xfrm>
            <a:off x="179512" y="650305"/>
            <a:ext cx="8784976" cy="584775"/>
          </a:xfrm>
          <a:prstGeom prst="rect">
            <a:avLst/>
          </a:prstGeom>
          <a:noFill/>
        </p:spPr>
        <p:txBody>
          <a:bodyPr wrap="square" rtlCol="0">
            <a:spAutoFit/>
          </a:bodyPr>
          <a:lstStyle/>
          <a:p>
            <a:r>
              <a:rPr lang="es-AR" sz="2400" b="1" dirty="0"/>
              <a:t>Caso particular de la función </a:t>
            </a:r>
            <a:r>
              <a:rPr lang="es-AR" sz="3200" b="1" dirty="0" err="1"/>
              <a:t>polyfit</a:t>
            </a:r>
            <a:endParaRPr lang="es-AR" sz="3200" b="1" dirty="0"/>
          </a:p>
        </p:txBody>
      </p:sp>
      <p:sp>
        <p:nvSpPr>
          <p:cNvPr id="6" name="CuadroTexto 5"/>
          <p:cNvSpPr txBox="1"/>
          <p:nvPr/>
        </p:nvSpPr>
        <p:spPr>
          <a:xfrm>
            <a:off x="611560" y="1412776"/>
            <a:ext cx="3456384" cy="1415772"/>
          </a:xfrm>
          <a:prstGeom prst="rect">
            <a:avLst/>
          </a:prstGeom>
          <a:noFill/>
        </p:spPr>
        <p:txBody>
          <a:bodyPr wrap="square" rtlCol="0">
            <a:spAutoFit/>
          </a:bodyPr>
          <a:lstStyle/>
          <a:p>
            <a:r>
              <a:rPr lang="es-AR" dirty="0">
                <a:latin typeface="Franklin Gothic Book" panose="020B0503020102020204" pitchFamily="34" charset="0"/>
              </a:rPr>
              <a:t>Si se considera el mismo  conjunto de </a:t>
            </a:r>
            <a:r>
              <a:rPr lang="es-AR" sz="3200" dirty="0">
                <a:latin typeface="Franklin Gothic Book" panose="020B0503020102020204" pitchFamily="34" charset="0"/>
              </a:rPr>
              <a:t>n+1</a:t>
            </a:r>
            <a:r>
              <a:rPr lang="es-AR" dirty="0">
                <a:latin typeface="Franklin Gothic Book" panose="020B0503020102020204" pitchFamily="34" charset="0"/>
              </a:rPr>
              <a:t> puntos (datos) compuesta por el conjunto de pares : </a:t>
            </a:r>
          </a:p>
        </p:txBody>
      </p:sp>
      <p:graphicFrame>
        <p:nvGraphicFramePr>
          <p:cNvPr id="7" name="Tabla 6"/>
          <p:cNvGraphicFramePr>
            <a:graphicFrameLocks noGrp="1"/>
          </p:cNvGraphicFramePr>
          <p:nvPr>
            <p:extLst>
              <p:ext uri="{D42A27DB-BD31-4B8C-83A1-F6EECF244321}">
                <p14:modId xmlns:p14="http://schemas.microsoft.com/office/powerpoint/2010/main" val="3718364403"/>
              </p:ext>
            </p:extLst>
          </p:nvPr>
        </p:nvGraphicFramePr>
        <p:xfrm>
          <a:off x="755576" y="2564904"/>
          <a:ext cx="24384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p>
                  </a:txBody>
                  <a:tcPr/>
                </a:tc>
                <a:extLst>
                  <a:ext uri="{0D108BD9-81ED-4DB2-BD59-A6C34878D82A}">
                    <a16:rowId xmlns:a16="http://schemas.microsoft.com/office/drawing/2014/main" val="3860370045"/>
                  </a:ext>
                </a:extLst>
              </a:tr>
              <a:tr h="330687">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=f(x</a:t>
                      </a:r>
                      <a:r>
                        <a:rPr lang="es-AR" baseline="-25000" dirty="0"/>
                        <a:t>0</a:t>
                      </a:r>
                      <a:r>
                        <a:rPr lang="es-AR" dirty="0"/>
                        <a:t>)</a:t>
                      </a:r>
                    </a:p>
                  </a:txBody>
                  <a:tcPr/>
                </a:tc>
                <a:extLst>
                  <a:ext uri="{0D108BD9-81ED-4DB2-BD59-A6C34878D82A}">
                    <a16:rowId xmlns:a16="http://schemas.microsoft.com/office/drawing/2014/main" val="3023974141"/>
                  </a:ext>
                </a:extLst>
              </a:tr>
              <a:tr h="330687">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1</a:t>
                      </a:r>
                      <a:r>
                        <a:rPr lang="es-AR" dirty="0"/>
                        <a:t>=f(x</a:t>
                      </a:r>
                      <a:r>
                        <a:rPr lang="es-AR" baseline="-25000" dirty="0"/>
                        <a:t>1</a:t>
                      </a:r>
                      <a:r>
                        <a:rPr lang="es-AR" dirty="0"/>
                        <a:t>)</a:t>
                      </a:r>
                    </a:p>
                  </a:txBody>
                  <a:tcPr/>
                </a:tc>
                <a:extLst>
                  <a:ext uri="{0D108BD9-81ED-4DB2-BD59-A6C34878D82A}">
                    <a16:rowId xmlns:a16="http://schemas.microsoft.com/office/drawing/2014/main" val="1730833510"/>
                  </a:ext>
                </a:extLst>
              </a:tr>
              <a:tr h="330687">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2</a:t>
                      </a:r>
                      <a:r>
                        <a:rPr lang="es-AR" dirty="0"/>
                        <a:t>=f(x</a:t>
                      </a:r>
                      <a:r>
                        <a:rPr lang="es-AR" baseline="-25000" dirty="0"/>
                        <a:t>2</a:t>
                      </a:r>
                      <a:r>
                        <a:rPr lang="es-AR" dirty="0"/>
                        <a:t>)</a:t>
                      </a:r>
                    </a:p>
                  </a:txBody>
                  <a:tcPr/>
                </a:tc>
                <a:extLst>
                  <a:ext uri="{0D108BD9-81ED-4DB2-BD59-A6C34878D82A}">
                    <a16:rowId xmlns:a16="http://schemas.microsoft.com/office/drawing/2014/main" val="1049406554"/>
                  </a:ext>
                </a:extLst>
              </a:tr>
              <a:tr h="330687">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359772349"/>
                  </a:ext>
                </a:extLst>
              </a:tr>
              <a:tr h="330687">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1700634301"/>
                  </a:ext>
                </a:extLst>
              </a:tr>
            </a:tbl>
          </a:graphicData>
        </a:graphic>
      </p:graphicFrame>
      <p:sp>
        <p:nvSpPr>
          <p:cNvPr id="9" name="CuadroTexto 8"/>
          <p:cNvSpPr txBox="1"/>
          <p:nvPr/>
        </p:nvSpPr>
        <p:spPr>
          <a:xfrm>
            <a:off x="611560" y="5025950"/>
            <a:ext cx="3456384" cy="923330"/>
          </a:xfrm>
          <a:prstGeom prst="rect">
            <a:avLst/>
          </a:prstGeom>
          <a:noFill/>
        </p:spPr>
        <p:txBody>
          <a:bodyPr wrap="square" rtlCol="0">
            <a:spAutoFit/>
          </a:bodyPr>
          <a:lstStyle/>
          <a:p>
            <a:r>
              <a:rPr lang="es-AR" dirty="0">
                <a:latin typeface="Franklin Gothic Book" panose="020B0503020102020204" pitchFamily="34" charset="0"/>
              </a:rPr>
              <a:t>Si se almacenan las abscisas en un vector x,</a:t>
            </a:r>
          </a:p>
          <a:p>
            <a:r>
              <a:rPr lang="es-AR" dirty="0">
                <a:latin typeface="Franklin Gothic Book" panose="020B0503020102020204" pitchFamily="34" charset="0"/>
              </a:rPr>
              <a:t>Las ordenadas en otro vector y</a:t>
            </a:r>
          </a:p>
        </p:txBody>
      </p:sp>
      <p:sp>
        <p:nvSpPr>
          <p:cNvPr id="11" name="CuadroTexto 10"/>
          <p:cNvSpPr txBox="1"/>
          <p:nvPr/>
        </p:nvSpPr>
        <p:spPr>
          <a:xfrm>
            <a:off x="4283968" y="2418561"/>
            <a:ext cx="4680520" cy="2954655"/>
          </a:xfrm>
          <a:prstGeom prst="rect">
            <a:avLst/>
          </a:prstGeom>
          <a:noFill/>
        </p:spPr>
        <p:txBody>
          <a:bodyPr wrap="square" rtlCol="0">
            <a:spAutoFit/>
          </a:bodyPr>
          <a:lstStyle/>
          <a:p>
            <a:r>
              <a:rPr lang="es-AR" dirty="0">
                <a:latin typeface="Franklin Gothic Book" panose="020B0503020102020204" pitchFamily="34" charset="0"/>
              </a:rPr>
              <a:t>Si en la función </a:t>
            </a:r>
            <a:r>
              <a:rPr lang="es-AR" dirty="0" err="1">
                <a:latin typeface="Franklin Gothic Book" panose="020B0503020102020204" pitchFamily="34" charset="0"/>
              </a:rPr>
              <a:t>polyfit</a:t>
            </a:r>
            <a:r>
              <a:rPr lang="es-AR" dirty="0">
                <a:latin typeface="Franklin Gothic Book" panose="020B0503020102020204" pitchFamily="34" charset="0"/>
              </a:rPr>
              <a:t>, se indica como grado el valor de </a:t>
            </a:r>
            <a:r>
              <a:rPr lang="es-AR" sz="3200" dirty="0">
                <a:latin typeface="Franklin Gothic Book" panose="020B0503020102020204" pitchFamily="34" charset="0"/>
              </a:rPr>
              <a:t>n</a:t>
            </a:r>
            <a:r>
              <a:rPr lang="es-AR" dirty="0">
                <a:latin typeface="Franklin Gothic Book" panose="020B0503020102020204" pitchFamily="34" charset="0"/>
              </a:rPr>
              <a:t>, entonces La función:</a:t>
            </a:r>
          </a:p>
          <a:p>
            <a:r>
              <a:rPr lang="es-AR" sz="3600" dirty="0">
                <a:latin typeface="Franklin Gothic Book" panose="020B0503020102020204" pitchFamily="34" charset="0"/>
              </a:rPr>
              <a:t>nombre=</a:t>
            </a:r>
            <a:r>
              <a:rPr lang="es-AR" sz="3600" b="1" dirty="0" err="1">
                <a:latin typeface="Franklin Gothic Book" panose="020B0503020102020204" pitchFamily="34" charset="0"/>
              </a:rPr>
              <a:t>polyfit</a:t>
            </a:r>
            <a:r>
              <a:rPr lang="es-AR" sz="3600" dirty="0">
                <a:latin typeface="Franklin Gothic Book" panose="020B0503020102020204" pitchFamily="34" charset="0"/>
              </a:rPr>
              <a:t>(</a:t>
            </a:r>
            <a:r>
              <a:rPr lang="es-AR" sz="3600" dirty="0" err="1">
                <a:latin typeface="Franklin Gothic Book" panose="020B0503020102020204" pitchFamily="34" charset="0"/>
              </a:rPr>
              <a:t>x,y,n</a:t>
            </a:r>
            <a:r>
              <a:rPr lang="es-AR" sz="3600" dirty="0">
                <a:latin typeface="Franklin Gothic Book" panose="020B0503020102020204" pitchFamily="34" charset="0"/>
              </a:rPr>
              <a:t>)</a:t>
            </a:r>
          </a:p>
          <a:p>
            <a:r>
              <a:rPr lang="es-AR" dirty="0">
                <a:latin typeface="Franklin Gothic Book" panose="020B0503020102020204" pitchFamily="34" charset="0"/>
              </a:rPr>
              <a:t>Devuelve los coeficientes del polinomio INTERPOLANTE, para los </a:t>
            </a:r>
            <a:r>
              <a:rPr lang="es-AR" sz="3200" dirty="0">
                <a:latin typeface="Franklin Gothic Book" panose="020B0503020102020204" pitchFamily="34" charset="0"/>
              </a:rPr>
              <a:t>n+1</a:t>
            </a:r>
            <a:r>
              <a:rPr lang="es-AR" dirty="0">
                <a:latin typeface="Franklin Gothic Book" panose="020B0503020102020204" pitchFamily="34" charset="0"/>
              </a:rPr>
              <a:t> puntos de la tabla, agrupados en un vector con el nombre que se indique en </a:t>
            </a:r>
            <a:r>
              <a:rPr lang="es-AR" sz="3200" dirty="0">
                <a:latin typeface="Franklin Gothic Book" panose="020B0503020102020204" pitchFamily="34" charset="0"/>
              </a:rPr>
              <a:t>nombre</a:t>
            </a:r>
          </a:p>
        </p:txBody>
      </p:sp>
    </p:spTree>
    <p:extLst>
      <p:ext uri="{BB962C8B-B14F-4D97-AF65-F5344CB8AC3E}">
        <p14:creationId xmlns:p14="http://schemas.microsoft.com/office/powerpoint/2010/main" val="14671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MATLAB/OCTAVE</a:t>
            </a:r>
          </a:p>
        </p:txBody>
      </p:sp>
      <p:sp>
        <p:nvSpPr>
          <p:cNvPr id="2" name="CuadroTexto 1"/>
          <p:cNvSpPr txBox="1"/>
          <p:nvPr/>
        </p:nvSpPr>
        <p:spPr>
          <a:xfrm>
            <a:off x="179512" y="650305"/>
            <a:ext cx="8784976" cy="1323439"/>
          </a:xfrm>
          <a:prstGeom prst="rect">
            <a:avLst/>
          </a:prstGeom>
          <a:noFill/>
        </p:spPr>
        <p:txBody>
          <a:bodyPr wrap="square" rtlCol="0">
            <a:spAutoFit/>
          </a:bodyPr>
          <a:lstStyle/>
          <a:p>
            <a:r>
              <a:rPr lang="es-AR" sz="2400" dirty="0"/>
              <a:t>En </a:t>
            </a:r>
            <a:r>
              <a:rPr lang="es-AR" sz="2400" dirty="0" err="1"/>
              <a:t>Matlab</a:t>
            </a:r>
            <a:r>
              <a:rPr lang="es-AR" sz="2400" dirty="0"/>
              <a:t>/</a:t>
            </a:r>
            <a:r>
              <a:rPr lang="es-AR" sz="2400" dirty="0" err="1"/>
              <a:t>Octave</a:t>
            </a:r>
            <a:r>
              <a:rPr lang="es-AR" sz="2400" dirty="0"/>
              <a:t> la función </a:t>
            </a:r>
            <a:r>
              <a:rPr lang="es-AR" sz="2400" dirty="0" err="1"/>
              <a:t>polyfit</a:t>
            </a:r>
            <a:r>
              <a:rPr lang="es-AR" sz="2400" dirty="0"/>
              <a:t> normalmente se la utiliza combinada con la función </a:t>
            </a:r>
            <a:r>
              <a:rPr lang="es-AR" sz="3200" dirty="0" err="1"/>
              <a:t>polyval</a:t>
            </a:r>
            <a:r>
              <a:rPr lang="es-AR" sz="2400" dirty="0"/>
              <a:t>, que permite la evaluación de polinomios</a:t>
            </a:r>
            <a:endParaRPr lang="es-AR" dirty="0"/>
          </a:p>
        </p:txBody>
      </p:sp>
      <p:sp>
        <p:nvSpPr>
          <p:cNvPr id="11" name="CuadroTexto 10"/>
          <p:cNvSpPr txBox="1"/>
          <p:nvPr/>
        </p:nvSpPr>
        <p:spPr>
          <a:xfrm>
            <a:off x="2267744" y="1711841"/>
            <a:ext cx="4680520" cy="2739211"/>
          </a:xfrm>
          <a:prstGeom prst="rect">
            <a:avLst/>
          </a:prstGeom>
          <a:noFill/>
        </p:spPr>
        <p:txBody>
          <a:bodyPr wrap="square" rtlCol="0">
            <a:spAutoFit/>
          </a:bodyPr>
          <a:lstStyle/>
          <a:p>
            <a:r>
              <a:rPr lang="es-AR" dirty="0">
                <a:latin typeface="Franklin Gothic Book" panose="020B0503020102020204" pitchFamily="34" charset="0"/>
              </a:rPr>
              <a:t>La función:</a:t>
            </a:r>
          </a:p>
          <a:p>
            <a:r>
              <a:rPr lang="es-AR" sz="3600" dirty="0" err="1">
                <a:latin typeface="Franklin Gothic Book" panose="020B0503020102020204" pitchFamily="34" charset="0"/>
              </a:rPr>
              <a:t>yy</a:t>
            </a:r>
            <a:r>
              <a:rPr lang="es-AR" sz="3600" dirty="0">
                <a:latin typeface="Franklin Gothic Book" panose="020B0503020102020204" pitchFamily="34" charset="0"/>
              </a:rPr>
              <a:t>=</a:t>
            </a:r>
            <a:r>
              <a:rPr lang="es-AR" sz="3600" b="1" dirty="0" err="1">
                <a:latin typeface="Franklin Gothic Book" panose="020B0503020102020204" pitchFamily="34" charset="0"/>
              </a:rPr>
              <a:t>polyval</a:t>
            </a:r>
            <a:r>
              <a:rPr lang="es-AR" sz="3600" dirty="0">
                <a:latin typeface="Franklin Gothic Book" panose="020B0503020102020204" pitchFamily="34" charset="0"/>
              </a:rPr>
              <a:t>(</a:t>
            </a:r>
            <a:r>
              <a:rPr lang="es-AR" sz="3600" dirty="0" err="1">
                <a:latin typeface="Franklin Gothic Book" panose="020B0503020102020204" pitchFamily="34" charset="0"/>
              </a:rPr>
              <a:t>nombre,xx</a:t>
            </a:r>
            <a:r>
              <a:rPr lang="es-AR" sz="3600" dirty="0">
                <a:latin typeface="Franklin Gothic Book" panose="020B0503020102020204" pitchFamily="34" charset="0"/>
              </a:rPr>
              <a:t>)</a:t>
            </a:r>
          </a:p>
          <a:p>
            <a:endParaRPr lang="es-AR" dirty="0">
              <a:latin typeface="Franklin Gothic Book" panose="020B0503020102020204" pitchFamily="34" charset="0"/>
            </a:endParaRPr>
          </a:p>
          <a:p>
            <a:r>
              <a:rPr lang="es-AR" dirty="0">
                <a:latin typeface="Franklin Gothic Book" panose="020B0503020102020204" pitchFamily="34" charset="0"/>
              </a:rPr>
              <a:t>Si :</a:t>
            </a:r>
          </a:p>
          <a:p>
            <a:r>
              <a:rPr lang="es-AR" dirty="0">
                <a:latin typeface="Franklin Gothic Book" panose="020B0503020102020204" pitchFamily="34" charset="0"/>
              </a:rPr>
              <a:t> </a:t>
            </a:r>
            <a:r>
              <a:rPr lang="es-AR" sz="3200" dirty="0">
                <a:latin typeface="Franklin Gothic Book" panose="020B0503020102020204" pitchFamily="34" charset="0"/>
              </a:rPr>
              <a:t>xx </a:t>
            </a:r>
            <a:r>
              <a:rPr lang="es-AR" dirty="0">
                <a:latin typeface="Franklin Gothic Book" panose="020B0503020102020204" pitchFamily="34" charset="0"/>
              </a:rPr>
              <a:t>es un número o un vector </a:t>
            </a:r>
          </a:p>
          <a:p>
            <a:r>
              <a:rPr lang="es-AR" dirty="0">
                <a:latin typeface="Franklin Gothic Book" panose="020B0503020102020204" pitchFamily="34" charset="0"/>
              </a:rPr>
              <a:t> </a:t>
            </a:r>
            <a:r>
              <a:rPr lang="es-AR" sz="3200" dirty="0">
                <a:latin typeface="Franklin Gothic Book" panose="020B0503020102020204" pitchFamily="34" charset="0"/>
              </a:rPr>
              <a:t>nombre</a:t>
            </a:r>
            <a:r>
              <a:rPr lang="es-AR" dirty="0">
                <a:latin typeface="Franklin Gothic Book" panose="020B0503020102020204" pitchFamily="34" charset="0"/>
              </a:rPr>
              <a:t> es un vector como el que devuelve la función </a:t>
            </a:r>
            <a:r>
              <a:rPr lang="es-AR" dirty="0" err="1">
                <a:latin typeface="Franklin Gothic Book" panose="020B0503020102020204" pitchFamily="34" charset="0"/>
              </a:rPr>
              <a:t>polyfit</a:t>
            </a:r>
            <a:endParaRPr lang="es-AR" dirty="0">
              <a:latin typeface="Franklin Gothic Book" panose="020B0503020102020204" pitchFamily="34" charset="0"/>
            </a:endParaRPr>
          </a:p>
        </p:txBody>
      </p:sp>
      <p:graphicFrame>
        <p:nvGraphicFramePr>
          <p:cNvPr id="12" name="Object 47"/>
          <p:cNvGraphicFramePr>
            <a:graphicFrameLocks noChangeAspect="1"/>
          </p:cNvGraphicFramePr>
          <p:nvPr>
            <p:extLst>
              <p:ext uri="{D42A27DB-BD31-4B8C-83A1-F6EECF244321}">
                <p14:modId xmlns:p14="http://schemas.microsoft.com/office/powerpoint/2010/main" val="4279483803"/>
              </p:ext>
            </p:extLst>
          </p:nvPr>
        </p:nvGraphicFramePr>
        <p:xfrm>
          <a:off x="1629569" y="6331793"/>
          <a:ext cx="5246687" cy="409575"/>
        </p:xfrm>
        <a:graphic>
          <a:graphicData uri="http://schemas.openxmlformats.org/presentationml/2006/ole">
            <mc:AlternateContent xmlns:mc="http://schemas.openxmlformats.org/markup-compatibility/2006">
              <mc:Choice xmlns:v="urn:schemas-microsoft-com:vml" Requires="v">
                <p:oleObj name="Ecuación" r:id="rId3" imgW="3085920" imgH="241200" progId="Equation.3">
                  <p:embed/>
                </p:oleObj>
              </mc:Choice>
              <mc:Fallback>
                <p:oleObj name="Ecuación" r:id="rId3" imgW="3085920" imgH="241200" progId="Equation.3">
                  <p:embed/>
                  <p:pic>
                    <p:nvPicPr>
                      <p:cNvPr id="0" name=""/>
                      <p:cNvPicPr>
                        <a:picLocks noChangeAspect="1" noChangeArrowheads="1"/>
                      </p:cNvPicPr>
                      <p:nvPr/>
                    </p:nvPicPr>
                    <p:blipFill>
                      <a:blip r:embed="rId4"/>
                      <a:srcRect/>
                      <a:stretch>
                        <a:fillRect/>
                      </a:stretch>
                    </p:blipFill>
                    <p:spPr bwMode="auto">
                      <a:xfrm>
                        <a:off x="1629569" y="6331793"/>
                        <a:ext cx="5246687" cy="4095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CuadroTexto 12"/>
          <p:cNvSpPr txBox="1"/>
          <p:nvPr/>
        </p:nvSpPr>
        <p:spPr>
          <a:xfrm>
            <a:off x="2267744" y="4810507"/>
            <a:ext cx="3456384" cy="1415772"/>
          </a:xfrm>
          <a:prstGeom prst="rect">
            <a:avLst/>
          </a:prstGeom>
          <a:noFill/>
        </p:spPr>
        <p:txBody>
          <a:bodyPr wrap="square" rtlCol="0">
            <a:spAutoFit/>
          </a:bodyPr>
          <a:lstStyle/>
          <a:p>
            <a:r>
              <a:rPr lang="es-AR" dirty="0">
                <a:latin typeface="Franklin Gothic Book" panose="020B0503020102020204" pitchFamily="34" charset="0"/>
              </a:rPr>
              <a:t>Entonces</a:t>
            </a:r>
          </a:p>
          <a:p>
            <a:r>
              <a:rPr lang="es-AR" dirty="0">
                <a:latin typeface="Franklin Gothic Book" panose="020B0503020102020204" pitchFamily="34" charset="0"/>
              </a:rPr>
              <a:t>en </a:t>
            </a:r>
            <a:r>
              <a:rPr lang="es-AR" sz="3200" dirty="0" err="1">
                <a:latin typeface="Franklin Gothic Book" panose="020B0503020102020204" pitchFamily="34" charset="0"/>
              </a:rPr>
              <a:t>yy</a:t>
            </a:r>
            <a:r>
              <a:rPr lang="es-AR" dirty="0">
                <a:latin typeface="Franklin Gothic Book" panose="020B0503020102020204" pitchFamily="34" charset="0"/>
              </a:rPr>
              <a:t> se almacena la evaluación del polinomio P</a:t>
            </a:r>
            <a:r>
              <a:rPr lang="es-AR" baseline="-25000" dirty="0">
                <a:latin typeface="Franklin Gothic Book" panose="020B0503020102020204" pitchFamily="34" charset="0"/>
              </a:rPr>
              <a:t>m</a:t>
            </a:r>
            <a:r>
              <a:rPr lang="es-AR" dirty="0">
                <a:latin typeface="Franklin Gothic Book" panose="020B0503020102020204" pitchFamily="34" charset="0"/>
              </a:rPr>
              <a:t>(x) en el valor (o los valores) guardado/s en xx</a:t>
            </a:r>
          </a:p>
        </p:txBody>
      </p:sp>
      <p:graphicFrame>
        <p:nvGraphicFramePr>
          <p:cNvPr id="14" name="Object 47"/>
          <p:cNvGraphicFramePr>
            <a:graphicFrameLocks noChangeAspect="1"/>
          </p:cNvGraphicFramePr>
          <p:nvPr>
            <p:extLst>
              <p:ext uri="{D42A27DB-BD31-4B8C-83A1-F6EECF244321}">
                <p14:modId xmlns:p14="http://schemas.microsoft.com/office/powerpoint/2010/main" val="2751183374"/>
              </p:ext>
            </p:extLst>
          </p:nvPr>
        </p:nvGraphicFramePr>
        <p:xfrm>
          <a:off x="2994319" y="4448145"/>
          <a:ext cx="3173413" cy="388937"/>
        </p:xfrm>
        <a:graphic>
          <a:graphicData uri="http://schemas.openxmlformats.org/presentationml/2006/ole">
            <mc:AlternateContent xmlns:mc="http://schemas.openxmlformats.org/markup-compatibility/2006">
              <mc:Choice xmlns:v="urn:schemas-microsoft-com:vml" Requires="v">
                <p:oleObj name="Ecuación" r:id="rId5" imgW="1866600" imgH="228600" progId="Equation.3">
                  <p:embed/>
                </p:oleObj>
              </mc:Choice>
              <mc:Fallback>
                <p:oleObj name="Ecuación" r:id="rId5" imgW="1866600" imgH="228600" progId="Equation.3">
                  <p:embed/>
                  <p:pic>
                    <p:nvPicPr>
                      <p:cNvPr id="0" name=""/>
                      <p:cNvPicPr>
                        <a:picLocks noChangeAspect="1" noChangeArrowheads="1"/>
                      </p:cNvPicPr>
                      <p:nvPr/>
                    </p:nvPicPr>
                    <p:blipFill>
                      <a:blip r:embed="rId6"/>
                      <a:srcRect/>
                      <a:stretch>
                        <a:fillRect/>
                      </a:stretch>
                    </p:blipFill>
                    <p:spPr bwMode="auto">
                      <a:xfrm>
                        <a:off x="2994319" y="4448145"/>
                        <a:ext cx="3173413" cy="3889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02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EXCEL</a:t>
            </a:r>
          </a:p>
        </p:txBody>
      </p:sp>
      <p:sp>
        <p:nvSpPr>
          <p:cNvPr id="2" name="CuadroTexto 1"/>
          <p:cNvSpPr txBox="1"/>
          <p:nvPr/>
        </p:nvSpPr>
        <p:spPr>
          <a:xfrm>
            <a:off x="179512" y="650305"/>
            <a:ext cx="8784976" cy="3046988"/>
          </a:xfrm>
          <a:prstGeom prst="rect">
            <a:avLst/>
          </a:prstGeom>
          <a:noFill/>
        </p:spPr>
        <p:txBody>
          <a:bodyPr wrap="square" rtlCol="0">
            <a:spAutoFit/>
          </a:bodyPr>
          <a:lstStyle/>
          <a:p>
            <a:r>
              <a:rPr lang="es-AR" sz="2400" dirty="0"/>
              <a:t>El utilitario Excel permite calcular y graficar los polinomios </a:t>
            </a:r>
            <a:r>
              <a:rPr lang="es-AR" sz="2400" dirty="0" err="1"/>
              <a:t>interpolantes</a:t>
            </a:r>
            <a:r>
              <a:rPr lang="es-AR" sz="2400" dirty="0"/>
              <a:t>, los polinomios de ajuste y otras funciones de ajuste no </a:t>
            </a:r>
            <a:r>
              <a:rPr lang="es-AR" sz="2400" dirty="0" err="1"/>
              <a:t>polinómicas</a:t>
            </a:r>
            <a:r>
              <a:rPr lang="es-AR" sz="2400" dirty="0"/>
              <a:t>, como la exponencial y la potencial.</a:t>
            </a:r>
          </a:p>
          <a:p>
            <a:r>
              <a:rPr lang="es-AR" sz="2400" dirty="0"/>
              <a:t>Permite la gráfica de los puntos, la gráfica de la función </a:t>
            </a:r>
            <a:r>
              <a:rPr lang="es-AR" sz="2400" dirty="0" err="1"/>
              <a:t>interpolante</a:t>
            </a:r>
            <a:r>
              <a:rPr lang="es-AR" sz="2400" dirty="0"/>
              <a:t> o de ajuste, las ecuaciones de las funciones de ajuste e </a:t>
            </a:r>
            <a:r>
              <a:rPr lang="es-AR" sz="2400" dirty="0" err="1"/>
              <a:t>interpolantes</a:t>
            </a:r>
            <a:r>
              <a:rPr lang="es-AR" sz="2400" dirty="0"/>
              <a:t> y una evaluación de la bondad del ajuste mediante el cálculo de la Regresión.</a:t>
            </a:r>
          </a:p>
          <a:p>
            <a:endParaRPr lang="es-AR" sz="2400" dirty="0"/>
          </a:p>
        </p:txBody>
      </p:sp>
    </p:spTree>
    <p:extLst>
      <p:ext uri="{BB962C8B-B14F-4D97-AF65-F5344CB8AC3E}">
        <p14:creationId xmlns:p14="http://schemas.microsoft.com/office/powerpoint/2010/main" val="348394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09588" y="4091300"/>
            <a:ext cx="8280920" cy="1200329"/>
          </a:xfrm>
          <a:prstGeom prst="rect">
            <a:avLst/>
          </a:prstGeom>
          <a:noFill/>
        </p:spPr>
        <p:txBody>
          <a:bodyPr wrap="square" rtlCol="0">
            <a:spAutoFit/>
          </a:bodyPr>
          <a:lstStyle/>
          <a:p>
            <a:r>
              <a:rPr lang="es-AR" sz="2400" dirty="0">
                <a:latin typeface="Franklin Gothic Book" panose="020B0503020102020204" pitchFamily="34" charset="0"/>
              </a:rPr>
              <a:t>Para encontrar g(x) la condición más usual que se impone es que, </a:t>
            </a:r>
            <a:r>
              <a:rPr lang="es-AR" sz="2400" b="1" i="1" dirty="0">
                <a:latin typeface="Franklin Gothic Book" panose="020B0503020102020204" pitchFamily="34" charset="0"/>
              </a:rPr>
              <a:t>en correspondencia con los datos, g(x) coincida con los valores de f(x) de la tabla</a:t>
            </a:r>
            <a:r>
              <a:rPr lang="es-AR" sz="2400" dirty="0">
                <a:latin typeface="Franklin Gothic Book" panose="020B0503020102020204" pitchFamily="34" charset="0"/>
              </a:rPr>
              <a:t>:</a:t>
            </a:r>
          </a:p>
        </p:txBody>
      </p:sp>
      <p:sp>
        <p:nvSpPr>
          <p:cNvPr id="4" name="CuadroTexto 3"/>
          <p:cNvSpPr txBox="1"/>
          <p:nvPr/>
        </p:nvSpPr>
        <p:spPr>
          <a:xfrm>
            <a:off x="451644" y="256044"/>
            <a:ext cx="7776864" cy="523220"/>
          </a:xfrm>
          <a:prstGeom prst="rect">
            <a:avLst/>
          </a:prstGeom>
          <a:noFill/>
        </p:spPr>
        <p:txBody>
          <a:bodyPr wrap="square" rtlCol="0">
            <a:spAutoFit/>
          </a:bodyPr>
          <a:lstStyle/>
          <a:p>
            <a:r>
              <a:rPr lang="es-AR" sz="2800" dirty="0">
                <a:latin typeface="Impact" panose="020B0806030902050204" pitchFamily="34" charset="0"/>
              </a:rPr>
              <a:t>I n t e r p o l a c i </a:t>
            </a:r>
            <a:r>
              <a:rPr lang="es-AR" sz="2800" dirty="0" err="1">
                <a:latin typeface="Impact" panose="020B0806030902050204" pitchFamily="34" charset="0"/>
              </a:rPr>
              <a:t>ó</a:t>
            </a:r>
            <a:r>
              <a:rPr lang="es-AR" sz="2800" dirty="0">
                <a:latin typeface="Impact" panose="020B0806030902050204" pitchFamily="34" charset="0"/>
              </a:rPr>
              <a:t> n – condiciones a imponer a g(x)</a:t>
            </a:r>
          </a:p>
        </p:txBody>
      </p:sp>
      <p:graphicFrame>
        <p:nvGraphicFramePr>
          <p:cNvPr id="3" name="Tabla 2"/>
          <p:cNvGraphicFramePr>
            <a:graphicFrameLocks noGrp="1"/>
          </p:cNvGraphicFramePr>
          <p:nvPr>
            <p:extLst>
              <p:ext uri="{D42A27DB-BD31-4B8C-83A1-F6EECF244321}">
                <p14:modId xmlns:p14="http://schemas.microsoft.com/office/powerpoint/2010/main" val="3297161977"/>
              </p:ext>
            </p:extLst>
          </p:nvPr>
        </p:nvGraphicFramePr>
        <p:xfrm>
          <a:off x="1835696" y="800348"/>
          <a:ext cx="5496272" cy="32359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66001989"/>
                    </a:ext>
                  </a:extLst>
                </a:gridCol>
                <a:gridCol w="1219200">
                  <a:extLst>
                    <a:ext uri="{9D8B030D-6E8A-4147-A177-3AD203B41FA5}">
                      <a16:colId xmlns:a16="http://schemas.microsoft.com/office/drawing/2014/main" val="1057248364"/>
                    </a:ext>
                  </a:extLst>
                </a:gridCol>
                <a:gridCol w="1401688">
                  <a:extLst>
                    <a:ext uri="{9D8B030D-6E8A-4147-A177-3AD203B41FA5}">
                      <a16:colId xmlns:a16="http://schemas.microsoft.com/office/drawing/2014/main" val="4100618636"/>
                    </a:ext>
                  </a:extLst>
                </a:gridCol>
                <a:gridCol w="1656184">
                  <a:extLst>
                    <a:ext uri="{9D8B030D-6E8A-4147-A177-3AD203B41FA5}">
                      <a16:colId xmlns:a16="http://schemas.microsoft.com/office/drawing/2014/main" val="2084746760"/>
                    </a:ext>
                  </a:extLst>
                </a:gridCol>
              </a:tblGrid>
              <a:tr h="370840">
                <a:tc gridSpan="2">
                  <a:txBody>
                    <a:bodyPr/>
                    <a:lstStyle/>
                    <a:p>
                      <a:pPr algn="ctr"/>
                      <a:r>
                        <a:rPr lang="es-AR" dirty="0"/>
                        <a:t>DATO</a:t>
                      </a:r>
                    </a:p>
                  </a:txBody>
                  <a:tcPr/>
                </a:tc>
                <a:tc hMerge="1">
                  <a:txBody>
                    <a:bodyPr/>
                    <a:lstStyle/>
                    <a:p>
                      <a:pPr algn="ctr"/>
                      <a:endParaRPr lang="es-AR" dirty="0"/>
                    </a:p>
                  </a:txBody>
                  <a:tcPr/>
                </a:tc>
                <a:tc>
                  <a:txBody>
                    <a:bodyPr/>
                    <a:lstStyle/>
                    <a:p>
                      <a:pPr algn="ctr"/>
                      <a:endParaRPr lang="es-AR" dirty="0"/>
                    </a:p>
                  </a:txBody>
                  <a:tcPr>
                    <a:solidFill>
                      <a:schemeClr val="accent1">
                        <a:alpha val="0"/>
                      </a:schemeClr>
                    </a:solidFill>
                  </a:tcPr>
                </a:tc>
                <a:tc>
                  <a:txBody>
                    <a:bodyPr/>
                    <a:lstStyle/>
                    <a:p>
                      <a:pPr algn="ctr"/>
                      <a:r>
                        <a:rPr lang="es-AR" dirty="0"/>
                        <a:t>INCÓGNITA</a:t>
                      </a:r>
                    </a:p>
                  </a:txBody>
                  <a:tcPr/>
                </a:tc>
                <a:extLst>
                  <a:ext uri="{0D108BD9-81ED-4DB2-BD59-A6C34878D82A}">
                    <a16:rowId xmlns:a16="http://schemas.microsoft.com/office/drawing/2014/main" val="3031197413"/>
                  </a:ext>
                </a:extLst>
              </a:tr>
              <a:tr h="370840">
                <a:tc gridSpan="2">
                  <a:txBody>
                    <a:bodyPr/>
                    <a:lstStyle/>
                    <a:p>
                      <a:r>
                        <a:rPr lang="es-AR" dirty="0"/>
                        <a:t>Función</a:t>
                      </a:r>
                      <a:r>
                        <a:rPr lang="es-AR" baseline="0" dirty="0"/>
                        <a:t> a interpolar </a:t>
                      </a:r>
                      <a:r>
                        <a:rPr lang="es-AR" b="1" baseline="0" dirty="0"/>
                        <a:t>f(x) </a:t>
                      </a:r>
                      <a:r>
                        <a:rPr lang="es-AR" baseline="0" dirty="0"/>
                        <a:t>dada en forma de tabla</a:t>
                      </a:r>
                      <a:endParaRPr lang="es-AR" dirty="0"/>
                    </a:p>
                  </a:txBody>
                  <a:tcPr/>
                </a:tc>
                <a:tc hMerge="1">
                  <a:txBody>
                    <a:bodyPr/>
                    <a:lstStyle/>
                    <a:p>
                      <a:endParaRPr lang="es-AR" dirty="0"/>
                    </a:p>
                  </a:txBody>
                  <a:tcPr/>
                </a:tc>
                <a:tc>
                  <a:txBody>
                    <a:bodyPr/>
                    <a:lstStyle/>
                    <a:p>
                      <a:endParaRPr lang="es-AR" b="1" dirty="0"/>
                    </a:p>
                  </a:txBody>
                  <a:tcPr>
                    <a:solidFill>
                      <a:schemeClr val="accent1">
                        <a:alpha val="0"/>
                      </a:schemeClr>
                    </a:solidFill>
                  </a:tcPr>
                </a:tc>
                <a:tc rowSpan="7">
                  <a:txBody>
                    <a:bodyPr/>
                    <a:lstStyle/>
                    <a:p>
                      <a:pPr algn="ctr"/>
                      <a:r>
                        <a:rPr lang="es-AR" dirty="0"/>
                        <a:t>Función</a:t>
                      </a:r>
                      <a:r>
                        <a:rPr lang="es-AR" baseline="0" dirty="0"/>
                        <a:t> </a:t>
                      </a:r>
                      <a:r>
                        <a:rPr lang="es-AR" baseline="0" dirty="0" err="1"/>
                        <a:t>interpolante</a:t>
                      </a:r>
                      <a:r>
                        <a:rPr lang="es-AR" baseline="0" dirty="0"/>
                        <a:t> </a:t>
                      </a:r>
                      <a:r>
                        <a:rPr lang="es-AR" b="1" baseline="0" dirty="0"/>
                        <a:t>g(x)</a:t>
                      </a:r>
                      <a:endParaRPr lang="es-AR" b="1" dirty="0"/>
                    </a:p>
                  </a:txBody>
                  <a:tcPr anchor="ctr"/>
                </a:tc>
                <a:extLst>
                  <a:ext uri="{0D108BD9-81ED-4DB2-BD59-A6C34878D82A}">
                    <a16:rowId xmlns:a16="http://schemas.microsoft.com/office/drawing/2014/main" val="2969314564"/>
                  </a:ext>
                </a:extLst>
              </a:tr>
              <a:tr h="370840">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0</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747597982"/>
                  </a:ext>
                </a:extLst>
              </a:tr>
              <a:tr h="370840">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3625888535"/>
                  </a:ext>
                </a:extLst>
              </a:tr>
              <a:tr h="370840">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676765329"/>
                  </a:ext>
                </a:extLst>
              </a:tr>
              <a:tr h="370840">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355584591"/>
                  </a:ext>
                </a:extLst>
              </a:tr>
              <a:tr h="370840">
                <a:tc>
                  <a:txBody>
                    <a:bodyPr/>
                    <a:lstStyle/>
                    <a:p>
                      <a:pPr algn="ctr"/>
                      <a:r>
                        <a:rPr lang="es-AR" dirty="0"/>
                        <a:t>……</a:t>
                      </a:r>
                    </a:p>
                  </a:txBody>
                  <a:tcPr/>
                </a:tc>
                <a:tc>
                  <a:txBody>
                    <a:bodyPr/>
                    <a:lstStyle/>
                    <a:p>
                      <a:pPr algn="ct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187092757"/>
                  </a:ext>
                </a:extLst>
              </a:tr>
              <a:tr h="370840">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138658779"/>
                  </a:ext>
                </a:extLst>
              </a:tr>
            </a:tbl>
          </a:graphicData>
        </a:graphic>
      </p:graphicFrame>
      <p:sp>
        <p:nvSpPr>
          <p:cNvPr id="6" name="Flecha derecha 5"/>
          <p:cNvSpPr/>
          <p:nvPr/>
        </p:nvSpPr>
        <p:spPr>
          <a:xfrm>
            <a:off x="4550048" y="1916832"/>
            <a:ext cx="852264" cy="1440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5" name="Tabla 4"/>
          <p:cNvGraphicFramePr>
            <a:graphicFrameLocks noGrp="1"/>
          </p:cNvGraphicFramePr>
          <p:nvPr>
            <p:extLst>
              <p:ext uri="{D42A27DB-BD31-4B8C-83A1-F6EECF244321}">
                <p14:modId xmlns:p14="http://schemas.microsoft.com/office/powerpoint/2010/main" val="242733404"/>
              </p:ext>
            </p:extLst>
          </p:nvPr>
        </p:nvGraphicFramePr>
        <p:xfrm>
          <a:off x="1535832" y="5517232"/>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gridCol w="3048000">
                  <a:extLst>
                    <a:ext uri="{9D8B030D-6E8A-4147-A177-3AD203B41FA5}">
                      <a16:colId xmlns:a16="http://schemas.microsoft.com/office/drawing/2014/main" val="2286335440"/>
                    </a:ext>
                  </a:extLst>
                </a:gridCol>
              </a:tblGrid>
              <a:tr h="370840">
                <a:tc>
                  <a:txBody>
                    <a:bodyPr/>
                    <a:lstStyle/>
                    <a:p>
                      <a:pPr algn="ctr"/>
                      <a:r>
                        <a:rPr lang="es-AR" dirty="0"/>
                        <a:t>g(</a:t>
                      </a:r>
                      <a:r>
                        <a:rPr lang="es-AR" dirty="0" err="1"/>
                        <a:t>x</a:t>
                      </a:r>
                      <a:r>
                        <a:rPr lang="es-AR" baseline="-25000" dirty="0" err="1"/>
                        <a:t>k</a:t>
                      </a:r>
                      <a:r>
                        <a:rPr lang="es-AR" baseline="0" dirty="0"/>
                        <a:t>) = f(</a:t>
                      </a:r>
                      <a:r>
                        <a:rPr lang="es-AR" dirty="0" err="1"/>
                        <a:t>x</a:t>
                      </a:r>
                      <a:r>
                        <a:rPr lang="es-AR" baseline="-25000" dirty="0" err="1"/>
                        <a:t>k</a:t>
                      </a:r>
                      <a:r>
                        <a:rPr lang="es-AR" baseline="0" dirty="0"/>
                        <a:t>)</a:t>
                      </a:r>
                      <a:endParaRPr lang="es-AR" dirty="0"/>
                    </a:p>
                  </a:txBody>
                  <a:tcPr/>
                </a:tc>
                <a:tc>
                  <a:txBody>
                    <a:bodyPr/>
                    <a:lstStyle/>
                    <a:p>
                      <a:r>
                        <a:rPr lang="es-AR" dirty="0"/>
                        <a:t>Para k =</a:t>
                      </a:r>
                      <a:r>
                        <a:rPr lang="es-AR" baseline="0" dirty="0"/>
                        <a:t> 0, 1, 2, 3, …. , n</a:t>
                      </a:r>
                      <a:endParaRPr lang="es-AR" dirty="0"/>
                    </a:p>
                  </a:txBody>
                  <a:tcPr/>
                </a:tc>
                <a:extLst>
                  <a:ext uri="{0D108BD9-81ED-4DB2-BD59-A6C34878D82A}">
                    <a16:rowId xmlns:a16="http://schemas.microsoft.com/office/drawing/2014/main" val="4207542446"/>
                  </a:ext>
                </a:extLst>
              </a:tr>
            </a:tbl>
          </a:graphicData>
        </a:graphic>
      </p:graphicFrame>
    </p:spTree>
    <p:extLst>
      <p:ext uri="{BB962C8B-B14F-4D97-AF65-F5344CB8AC3E}">
        <p14:creationId xmlns:p14="http://schemas.microsoft.com/office/powerpoint/2010/main" val="26571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683568" y="256044"/>
            <a:ext cx="7776864" cy="523220"/>
          </a:xfrm>
          <a:prstGeom prst="rect">
            <a:avLst/>
          </a:prstGeom>
          <a:noFill/>
        </p:spPr>
        <p:txBody>
          <a:bodyPr wrap="square" rtlCol="0">
            <a:spAutoFit/>
          </a:bodyPr>
          <a:lstStyle/>
          <a:p>
            <a:r>
              <a:rPr lang="es-AR" sz="2800" dirty="0">
                <a:latin typeface="Impact" panose="020B0806030902050204" pitchFamily="34" charset="0"/>
              </a:rPr>
              <a:t>I n t e r p o l a c i </a:t>
            </a:r>
            <a:r>
              <a:rPr lang="es-AR" sz="2800" dirty="0" err="1">
                <a:latin typeface="Impact" panose="020B0806030902050204" pitchFamily="34" charset="0"/>
              </a:rPr>
              <a:t>ó</a:t>
            </a:r>
            <a:r>
              <a:rPr lang="es-AR" sz="2800" dirty="0">
                <a:latin typeface="Impact" panose="020B0806030902050204" pitchFamily="34" charset="0"/>
              </a:rPr>
              <a:t> n – condiciones a imponer a g(x)</a:t>
            </a:r>
          </a:p>
        </p:txBody>
      </p:sp>
      <p:graphicFrame>
        <p:nvGraphicFramePr>
          <p:cNvPr id="5" name="Tabla 4"/>
          <p:cNvGraphicFramePr>
            <a:graphicFrameLocks noGrp="1"/>
          </p:cNvGraphicFramePr>
          <p:nvPr>
            <p:extLst>
              <p:ext uri="{D42A27DB-BD31-4B8C-83A1-F6EECF244321}">
                <p14:modId xmlns:p14="http://schemas.microsoft.com/office/powerpoint/2010/main" val="282889946"/>
              </p:ext>
            </p:extLst>
          </p:nvPr>
        </p:nvGraphicFramePr>
        <p:xfrm>
          <a:off x="1292076" y="1409445"/>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gridCol w="3048000">
                  <a:extLst>
                    <a:ext uri="{9D8B030D-6E8A-4147-A177-3AD203B41FA5}">
                      <a16:colId xmlns:a16="http://schemas.microsoft.com/office/drawing/2014/main" val="2286335440"/>
                    </a:ext>
                  </a:extLst>
                </a:gridCol>
              </a:tblGrid>
              <a:tr h="370840">
                <a:tc>
                  <a:txBody>
                    <a:bodyPr/>
                    <a:lstStyle/>
                    <a:p>
                      <a:pPr algn="ctr"/>
                      <a:r>
                        <a:rPr lang="es-AR" dirty="0"/>
                        <a:t>g(</a:t>
                      </a:r>
                      <a:r>
                        <a:rPr lang="es-AR" dirty="0" err="1"/>
                        <a:t>x</a:t>
                      </a:r>
                      <a:r>
                        <a:rPr lang="es-AR" baseline="-25000" dirty="0" err="1"/>
                        <a:t>k</a:t>
                      </a:r>
                      <a:r>
                        <a:rPr lang="es-AR" baseline="0" dirty="0"/>
                        <a:t>) = f(</a:t>
                      </a:r>
                      <a:r>
                        <a:rPr lang="es-AR" dirty="0" err="1"/>
                        <a:t>x</a:t>
                      </a:r>
                      <a:r>
                        <a:rPr lang="es-AR" baseline="-25000" dirty="0" err="1"/>
                        <a:t>k</a:t>
                      </a:r>
                      <a:r>
                        <a:rPr lang="es-AR" baseline="0" dirty="0"/>
                        <a:t>)</a:t>
                      </a:r>
                      <a:endParaRPr lang="es-AR" dirty="0"/>
                    </a:p>
                  </a:txBody>
                  <a:tcPr/>
                </a:tc>
                <a:tc>
                  <a:txBody>
                    <a:bodyPr/>
                    <a:lstStyle/>
                    <a:p>
                      <a:r>
                        <a:rPr lang="es-AR" dirty="0"/>
                        <a:t>Para k =</a:t>
                      </a:r>
                      <a:r>
                        <a:rPr lang="es-AR" baseline="0" dirty="0"/>
                        <a:t> 0, 1, 2, 3, …. , n</a:t>
                      </a:r>
                      <a:endParaRPr lang="es-AR" dirty="0"/>
                    </a:p>
                  </a:txBody>
                  <a:tcPr/>
                </a:tc>
                <a:extLst>
                  <a:ext uri="{0D108BD9-81ED-4DB2-BD59-A6C34878D82A}">
                    <a16:rowId xmlns:a16="http://schemas.microsoft.com/office/drawing/2014/main" val="4207542446"/>
                  </a:ext>
                </a:extLst>
              </a:tr>
            </a:tbl>
          </a:graphicData>
        </a:graphic>
      </p:graphicFrame>
      <p:graphicFrame>
        <p:nvGraphicFramePr>
          <p:cNvPr id="7" name="Gráfico 6"/>
          <p:cNvGraphicFramePr>
            <a:graphicFrameLocks noChangeAspect="1"/>
          </p:cNvGraphicFramePr>
          <p:nvPr>
            <p:extLst>
              <p:ext uri="{D42A27DB-BD31-4B8C-83A1-F6EECF244321}">
                <p14:modId xmlns:p14="http://schemas.microsoft.com/office/powerpoint/2010/main" val="3404615774"/>
              </p:ext>
            </p:extLst>
          </p:nvPr>
        </p:nvGraphicFramePr>
        <p:xfrm>
          <a:off x="4801" y="2163688"/>
          <a:ext cx="6857996"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p:cNvGraphicFramePr>
            <a:graphicFrameLocks noChangeAspect="1"/>
          </p:cNvGraphicFramePr>
          <p:nvPr>
            <p:extLst>
              <p:ext uri="{D42A27DB-BD31-4B8C-83A1-F6EECF244321}">
                <p14:modId xmlns:p14="http://schemas.microsoft.com/office/powerpoint/2010/main" val="3852737768"/>
              </p:ext>
            </p:extLst>
          </p:nvPr>
        </p:nvGraphicFramePr>
        <p:xfrm>
          <a:off x="-24227" y="2163688"/>
          <a:ext cx="6857998"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Gráfico 8"/>
          <p:cNvGraphicFramePr>
            <a:graphicFrameLocks noChangeAspect="1"/>
          </p:cNvGraphicFramePr>
          <p:nvPr>
            <p:extLst>
              <p:ext uri="{D42A27DB-BD31-4B8C-83A1-F6EECF244321}">
                <p14:modId xmlns:p14="http://schemas.microsoft.com/office/powerpoint/2010/main" val="1413581475"/>
              </p:ext>
            </p:extLst>
          </p:nvPr>
        </p:nvGraphicFramePr>
        <p:xfrm>
          <a:off x="0" y="2163688"/>
          <a:ext cx="6857999" cy="4114800"/>
        </p:xfrm>
        <a:graphic>
          <a:graphicData uri="http://schemas.openxmlformats.org/drawingml/2006/chart">
            <c:chart xmlns:c="http://schemas.openxmlformats.org/drawingml/2006/chart" xmlns:r="http://schemas.openxmlformats.org/officeDocument/2006/relationships" r:id="rId5"/>
          </a:graphicData>
        </a:graphic>
      </p:graphicFrame>
      <p:sp>
        <p:nvSpPr>
          <p:cNvPr id="10" name="CuadroTexto 9"/>
          <p:cNvSpPr txBox="1"/>
          <p:nvPr/>
        </p:nvSpPr>
        <p:spPr>
          <a:xfrm>
            <a:off x="7028036" y="2915652"/>
            <a:ext cx="1748160" cy="369332"/>
          </a:xfrm>
          <a:prstGeom prst="rect">
            <a:avLst/>
          </a:prstGeom>
          <a:solidFill>
            <a:schemeClr val="bg1"/>
          </a:solidFill>
        </p:spPr>
        <p:txBody>
          <a:bodyPr wrap="square" rtlCol="0">
            <a:spAutoFit/>
          </a:bodyPr>
          <a:lstStyle/>
          <a:p>
            <a:r>
              <a:rPr lang="es-AR" dirty="0">
                <a:solidFill>
                  <a:schemeClr val="tx2">
                    <a:lumMod val="40000"/>
                    <a:lumOff val="60000"/>
                  </a:schemeClr>
                </a:solidFill>
              </a:rPr>
              <a:t>- - - -  f(x)</a:t>
            </a:r>
          </a:p>
        </p:txBody>
      </p:sp>
      <p:sp>
        <p:nvSpPr>
          <p:cNvPr id="12" name="CuadroTexto 11"/>
          <p:cNvSpPr txBox="1"/>
          <p:nvPr/>
        </p:nvSpPr>
        <p:spPr>
          <a:xfrm>
            <a:off x="7028036" y="3347700"/>
            <a:ext cx="1755924" cy="369332"/>
          </a:xfrm>
          <a:prstGeom prst="rect">
            <a:avLst/>
          </a:prstGeom>
          <a:solidFill>
            <a:schemeClr val="bg1"/>
          </a:solidFill>
        </p:spPr>
        <p:txBody>
          <a:bodyPr wrap="square" rtlCol="0">
            <a:spAutoFit/>
          </a:bodyPr>
          <a:lstStyle/>
          <a:p>
            <a:r>
              <a:rPr lang="es-AR" dirty="0"/>
              <a:t>    Tabla de datos</a:t>
            </a:r>
          </a:p>
        </p:txBody>
      </p:sp>
      <p:sp>
        <p:nvSpPr>
          <p:cNvPr id="11" name="Elipse 10"/>
          <p:cNvSpPr/>
          <p:nvPr/>
        </p:nvSpPr>
        <p:spPr>
          <a:xfrm>
            <a:off x="7100044" y="3460358"/>
            <a:ext cx="136252" cy="144016"/>
          </a:xfrm>
          <a:prstGeom prst="ellipse">
            <a:avLst/>
          </a:prstGeom>
          <a:solidFill>
            <a:srgbClr val="CC3300"/>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  </a:t>
            </a:r>
          </a:p>
        </p:txBody>
      </p:sp>
      <p:sp>
        <p:nvSpPr>
          <p:cNvPr id="13" name="CuadroTexto 12"/>
          <p:cNvSpPr txBox="1"/>
          <p:nvPr/>
        </p:nvSpPr>
        <p:spPr>
          <a:xfrm>
            <a:off x="7020272" y="3851756"/>
            <a:ext cx="1755924" cy="369332"/>
          </a:xfrm>
          <a:prstGeom prst="rect">
            <a:avLst/>
          </a:prstGeom>
          <a:solidFill>
            <a:schemeClr val="bg1"/>
          </a:solidFill>
        </p:spPr>
        <p:txBody>
          <a:bodyPr wrap="square" rtlCol="0">
            <a:spAutoFit/>
          </a:bodyPr>
          <a:lstStyle/>
          <a:p>
            <a:r>
              <a:rPr lang="es-AR" dirty="0">
                <a:solidFill>
                  <a:srgbClr val="CC3300"/>
                </a:solidFill>
              </a:rPr>
              <a:t>…….    g(x)</a:t>
            </a:r>
          </a:p>
        </p:txBody>
      </p:sp>
      <p:cxnSp>
        <p:nvCxnSpPr>
          <p:cNvPr id="3" name="2 Conector recto"/>
          <p:cNvCxnSpPr/>
          <p:nvPr/>
        </p:nvCxnSpPr>
        <p:spPr>
          <a:xfrm>
            <a:off x="5220072" y="3789040"/>
            <a:ext cx="0" cy="385192"/>
          </a:xfrm>
          <a:prstGeom prst="line">
            <a:avLst/>
          </a:prstGeom>
          <a:ln w="15875">
            <a:solidFill>
              <a:srgbClr val="007A37"/>
            </a:solidFill>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5148064" y="3789040"/>
            <a:ext cx="576064" cy="369332"/>
          </a:xfrm>
          <a:prstGeom prst="rect">
            <a:avLst/>
          </a:prstGeom>
          <a:noFill/>
        </p:spPr>
        <p:txBody>
          <a:bodyPr wrap="square" rtlCol="0">
            <a:spAutoFit/>
          </a:bodyPr>
          <a:lstStyle/>
          <a:p>
            <a:r>
              <a:rPr lang="es-ES" dirty="0">
                <a:solidFill>
                  <a:srgbClr val="007A37"/>
                </a:solidFill>
              </a:rPr>
              <a:t>r(x)</a:t>
            </a:r>
          </a:p>
        </p:txBody>
      </p:sp>
    </p:spTree>
    <p:extLst>
      <p:ext uri="{BB962C8B-B14F-4D97-AF65-F5344CB8AC3E}">
        <p14:creationId xmlns:p14="http://schemas.microsoft.com/office/powerpoint/2010/main" val="219200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9" grpId="0">
        <p:bldAsOne/>
      </p:bldGraphic>
      <p:bldP spid="10" grpId="0" animBg="1"/>
      <p:bldP spid="12"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1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F u n c i o n e s   I n t e r p o l a d o r a s    m á s   f r e c u e n t e s</a:t>
            </a:r>
          </a:p>
        </p:txBody>
      </p:sp>
      <p:graphicFrame>
        <p:nvGraphicFramePr>
          <p:cNvPr id="5" name="Tabla 4"/>
          <p:cNvGraphicFramePr>
            <a:graphicFrameLocks noGrp="1"/>
          </p:cNvGraphicFramePr>
          <p:nvPr>
            <p:extLst>
              <p:ext uri="{D42A27DB-BD31-4B8C-83A1-F6EECF244321}">
                <p14:modId xmlns:p14="http://schemas.microsoft.com/office/powerpoint/2010/main" val="1856881836"/>
              </p:ext>
            </p:extLst>
          </p:nvPr>
        </p:nvGraphicFramePr>
        <p:xfrm>
          <a:off x="3102260" y="1043463"/>
          <a:ext cx="3048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dirty="0"/>
                        <a:t>P O L I N O M I O S</a:t>
                      </a:r>
                    </a:p>
                  </a:txBody>
                  <a:tcPr/>
                </a:tc>
                <a:extLst>
                  <a:ext uri="{0D108BD9-81ED-4DB2-BD59-A6C34878D82A}">
                    <a16:rowId xmlns:a16="http://schemas.microsoft.com/office/drawing/2014/main" val="4207542446"/>
                  </a:ext>
                </a:extLst>
              </a:tr>
            </a:tbl>
          </a:graphicData>
        </a:graphic>
      </p:graphicFrame>
      <p:sp>
        <p:nvSpPr>
          <p:cNvPr id="2" name="1 CuadroTexto"/>
          <p:cNvSpPr txBox="1"/>
          <p:nvPr/>
        </p:nvSpPr>
        <p:spPr>
          <a:xfrm>
            <a:off x="287791" y="1628800"/>
            <a:ext cx="8784976" cy="646331"/>
          </a:xfrm>
          <a:prstGeom prst="rect">
            <a:avLst/>
          </a:prstGeom>
          <a:noFill/>
        </p:spPr>
        <p:txBody>
          <a:bodyPr wrap="square" rtlCol="0">
            <a:spAutoFit/>
          </a:bodyPr>
          <a:lstStyle/>
          <a:p>
            <a:r>
              <a:rPr lang="es-ES" dirty="0">
                <a:latin typeface="Franklin Gothic Book" pitchFamily="34" charset="0"/>
              </a:rPr>
              <a:t>Las formas de interpolación más usadas son la interpolación lineal y la interpolación con polinomios algebraicos</a:t>
            </a:r>
          </a:p>
        </p:txBody>
      </p:sp>
      <p:graphicFrame>
        <p:nvGraphicFramePr>
          <p:cNvPr id="6" name="5 Objeto"/>
          <p:cNvGraphicFramePr>
            <a:graphicFrameLocks noChangeAspect="1"/>
          </p:cNvGraphicFramePr>
          <p:nvPr>
            <p:extLst>
              <p:ext uri="{D42A27DB-BD31-4B8C-83A1-F6EECF244321}">
                <p14:modId xmlns:p14="http://schemas.microsoft.com/office/powerpoint/2010/main" val="1361719865"/>
              </p:ext>
            </p:extLst>
          </p:nvPr>
        </p:nvGraphicFramePr>
        <p:xfrm>
          <a:off x="2389264" y="2489628"/>
          <a:ext cx="4473992" cy="408682"/>
        </p:xfrm>
        <a:graphic>
          <a:graphicData uri="http://schemas.openxmlformats.org/presentationml/2006/ole">
            <mc:AlternateContent xmlns:mc="http://schemas.openxmlformats.org/markup-compatibility/2006">
              <mc:Choice xmlns:v="urn:schemas-microsoft-com:vml" Requires="v">
                <p:oleObj name="Ecuación" r:id="rId3" imgW="2641320" imgH="241200" progId="Equation.3">
                  <p:embed/>
                </p:oleObj>
              </mc:Choice>
              <mc:Fallback>
                <p:oleObj name="Ecuación" r:id="rId3" imgW="2641320" imgH="241200" progId="Equation.3">
                  <p:embed/>
                  <p:pic>
                    <p:nvPicPr>
                      <p:cNvPr id="0" name=""/>
                      <p:cNvPicPr/>
                      <p:nvPr/>
                    </p:nvPicPr>
                    <p:blipFill>
                      <a:blip r:embed="rId4"/>
                      <a:stretch>
                        <a:fillRect/>
                      </a:stretch>
                    </p:blipFill>
                    <p:spPr>
                      <a:xfrm>
                        <a:off x="2389264" y="2489628"/>
                        <a:ext cx="4473992" cy="408682"/>
                      </a:xfrm>
                      <a:prstGeom prst="rect">
                        <a:avLst/>
                      </a:prstGeom>
                      <a:solidFill>
                        <a:schemeClr val="bg1"/>
                      </a:solidFill>
                    </p:spPr>
                  </p:pic>
                </p:oleObj>
              </mc:Fallback>
            </mc:AlternateContent>
          </a:graphicData>
        </a:graphic>
      </p:graphicFrame>
      <p:sp>
        <p:nvSpPr>
          <p:cNvPr id="7" name="CuadroTexto 6"/>
          <p:cNvSpPr txBox="1"/>
          <p:nvPr/>
        </p:nvSpPr>
        <p:spPr>
          <a:xfrm>
            <a:off x="539552" y="3284984"/>
            <a:ext cx="3456384" cy="923330"/>
          </a:xfrm>
          <a:prstGeom prst="rect">
            <a:avLst/>
          </a:prstGeom>
          <a:noFill/>
        </p:spPr>
        <p:txBody>
          <a:bodyPr wrap="square" rtlCol="0">
            <a:spAutoFit/>
          </a:bodyPr>
          <a:lstStyle/>
          <a:p>
            <a:r>
              <a:rPr lang="es-AR" dirty="0">
                <a:latin typeface="Franklin Gothic Book" panose="020B0503020102020204" pitchFamily="34" charset="0"/>
              </a:rPr>
              <a:t>Si se considera un conjunto de n+1 puntos (datos) compuesta por el conjunto de pares : </a:t>
            </a:r>
          </a:p>
        </p:txBody>
      </p:sp>
      <p:graphicFrame>
        <p:nvGraphicFramePr>
          <p:cNvPr id="8" name="Tabla 7"/>
          <p:cNvGraphicFramePr>
            <a:graphicFrameLocks noGrp="1"/>
          </p:cNvGraphicFramePr>
          <p:nvPr>
            <p:extLst>
              <p:ext uri="{D42A27DB-BD31-4B8C-83A1-F6EECF244321}">
                <p14:modId xmlns:p14="http://schemas.microsoft.com/office/powerpoint/2010/main" val="932076825"/>
              </p:ext>
            </p:extLst>
          </p:nvPr>
        </p:nvGraphicFramePr>
        <p:xfrm>
          <a:off x="663860" y="4149079"/>
          <a:ext cx="24384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0</a:t>
                      </a:r>
                      <a:r>
                        <a:rPr lang="es-AR" dirty="0"/>
                        <a:t>)</a:t>
                      </a:r>
                    </a:p>
                  </a:txBody>
                  <a:tcPr/>
                </a:tc>
                <a:extLst>
                  <a:ext uri="{0D108BD9-81ED-4DB2-BD59-A6C34878D82A}">
                    <a16:rowId xmlns:a16="http://schemas.microsoft.com/office/drawing/2014/main" val="3860370045"/>
                  </a:ext>
                </a:extLst>
              </a:tr>
              <a:tr h="330687">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extLst>
                  <a:ext uri="{0D108BD9-81ED-4DB2-BD59-A6C34878D82A}">
                    <a16:rowId xmlns:a16="http://schemas.microsoft.com/office/drawing/2014/main" val="3023974141"/>
                  </a:ext>
                </a:extLst>
              </a:tr>
              <a:tr h="330687">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extLst>
                  <a:ext uri="{0D108BD9-81ED-4DB2-BD59-A6C34878D82A}">
                    <a16:rowId xmlns:a16="http://schemas.microsoft.com/office/drawing/2014/main" val="1730833510"/>
                  </a:ext>
                </a:extLst>
              </a:tr>
              <a:tr h="330687">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extLst>
                  <a:ext uri="{0D108BD9-81ED-4DB2-BD59-A6C34878D82A}">
                    <a16:rowId xmlns:a16="http://schemas.microsoft.com/office/drawing/2014/main" val="1049406554"/>
                  </a:ext>
                </a:extLst>
              </a:tr>
              <a:tr h="330687">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359772349"/>
                  </a:ext>
                </a:extLst>
              </a:tr>
              <a:tr h="330687">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1700634301"/>
                  </a:ext>
                </a:extLst>
              </a:tr>
            </a:tbl>
          </a:graphicData>
        </a:graphic>
      </p:graphicFrame>
      <p:sp>
        <p:nvSpPr>
          <p:cNvPr id="9" name="CuadroTexto 8"/>
          <p:cNvSpPr txBox="1"/>
          <p:nvPr/>
        </p:nvSpPr>
        <p:spPr>
          <a:xfrm>
            <a:off x="3923928" y="3645024"/>
            <a:ext cx="5184576" cy="2585323"/>
          </a:xfrm>
          <a:prstGeom prst="rect">
            <a:avLst/>
          </a:prstGeom>
          <a:noFill/>
        </p:spPr>
        <p:txBody>
          <a:bodyPr wrap="square" rtlCol="0">
            <a:spAutoFit/>
          </a:bodyPr>
          <a:lstStyle/>
          <a:p>
            <a:r>
              <a:rPr lang="es-AR" b="1" dirty="0">
                <a:latin typeface="Franklin Gothic Book" panose="020B0503020102020204" pitchFamily="34" charset="0"/>
              </a:rPr>
              <a:t>Existe solo un polinomio de interpolación de grado menor o igual que n asociado a los datos</a:t>
            </a:r>
            <a:r>
              <a:rPr lang="es-AR" dirty="0">
                <a:latin typeface="Franklin Gothic Book" panose="020B0503020102020204" pitchFamily="34" charset="0"/>
              </a:rPr>
              <a:t>. (por dos puntos pasa una única recta, por tres puntos una única parábola, etc.),</a:t>
            </a:r>
          </a:p>
          <a:p>
            <a:r>
              <a:rPr lang="es-AR" dirty="0">
                <a:latin typeface="Franklin Gothic Book" panose="020B0503020102020204" pitchFamily="34" charset="0"/>
              </a:rPr>
              <a:t>Sin embargo, ese polinomio puede expresarse de maneras distintas y se llega a él a través de </a:t>
            </a:r>
            <a:r>
              <a:rPr lang="es-AR" b="1" dirty="0">
                <a:latin typeface="Franklin Gothic Book" panose="020B0503020102020204" pitchFamily="34" charset="0"/>
              </a:rPr>
              <a:t>distintos algoritmos</a:t>
            </a:r>
            <a:r>
              <a:rPr lang="es-AR" dirty="0">
                <a:latin typeface="Franklin Gothic Book" panose="020B0503020102020204" pitchFamily="34" charset="0"/>
              </a:rPr>
              <a:t>, esto se traduce en polinomios de interpolación con nombres diversos (Polinomios de </a:t>
            </a:r>
            <a:r>
              <a:rPr lang="es-AR" dirty="0" err="1">
                <a:latin typeface="Franklin Gothic Book" panose="020B0503020102020204" pitchFamily="34" charset="0"/>
              </a:rPr>
              <a:t>Lagrange</a:t>
            </a:r>
            <a:r>
              <a:rPr lang="es-AR" dirty="0">
                <a:latin typeface="Franklin Gothic Book" panose="020B0503020102020204" pitchFamily="34" charset="0"/>
              </a:rPr>
              <a:t>, Polinomios de Newton, por ejemplo)</a:t>
            </a:r>
          </a:p>
        </p:txBody>
      </p:sp>
      <p:sp>
        <p:nvSpPr>
          <p:cNvPr id="10" name="Flecha derecha 9"/>
          <p:cNvSpPr/>
          <p:nvPr/>
        </p:nvSpPr>
        <p:spPr>
          <a:xfrm>
            <a:off x="3347864" y="4725144"/>
            <a:ext cx="57606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8401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477054"/>
          </a:xfrm>
          <a:prstGeom prst="rect">
            <a:avLst/>
          </a:prstGeom>
          <a:noFill/>
        </p:spPr>
        <p:txBody>
          <a:bodyPr wrap="square" rtlCol="0">
            <a:spAutoFit/>
          </a:bodyPr>
          <a:lstStyle/>
          <a:p>
            <a:r>
              <a:rPr lang="es-AR" sz="2500" dirty="0">
                <a:latin typeface="Impact" panose="020B0806030902050204" pitchFamily="34" charset="0"/>
              </a:rPr>
              <a:t>¿P a r a   q u é   s i r v e n   l o s   P o l i n o m i o s   I n t e r p o l a n t e s ?</a:t>
            </a:r>
          </a:p>
        </p:txBody>
      </p:sp>
      <p:graphicFrame>
        <p:nvGraphicFramePr>
          <p:cNvPr id="5" name="Tabla 4"/>
          <p:cNvGraphicFramePr>
            <a:graphicFrameLocks noGrp="1"/>
          </p:cNvGraphicFramePr>
          <p:nvPr>
            <p:extLst>
              <p:ext uri="{D42A27DB-BD31-4B8C-83A1-F6EECF244321}">
                <p14:modId xmlns:p14="http://schemas.microsoft.com/office/powerpoint/2010/main" val="2955971589"/>
              </p:ext>
            </p:extLst>
          </p:nvPr>
        </p:nvGraphicFramePr>
        <p:xfrm>
          <a:off x="2915816" y="908720"/>
          <a:ext cx="3048000" cy="1188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sz="2400" dirty="0"/>
                        <a:t>Para </a:t>
                      </a:r>
                      <a:r>
                        <a:rPr lang="es-AR" sz="2400" dirty="0">
                          <a:solidFill>
                            <a:srgbClr val="FF9900"/>
                          </a:solidFill>
                        </a:rPr>
                        <a:t>IN</a:t>
                      </a:r>
                      <a:r>
                        <a:rPr lang="es-AR" sz="2400" baseline="0" dirty="0">
                          <a:solidFill>
                            <a:srgbClr val="FF9900"/>
                          </a:solidFill>
                        </a:rPr>
                        <a:t>TERPOLAR</a:t>
                      </a:r>
                      <a:r>
                        <a:rPr lang="es-AR" sz="2400" baseline="0" dirty="0"/>
                        <a:t> valores de f(x) dentro del rango de los datos</a:t>
                      </a:r>
                      <a:endParaRPr lang="es-AR" sz="2400" dirty="0"/>
                    </a:p>
                  </a:txBody>
                  <a:tcPr/>
                </a:tc>
                <a:extLst>
                  <a:ext uri="{0D108BD9-81ED-4DB2-BD59-A6C34878D82A}">
                    <a16:rowId xmlns:a16="http://schemas.microsoft.com/office/drawing/2014/main" val="4207542446"/>
                  </a:ext>
                </a:extLst>
              </a:tr>
            </a:tbl>
          </a:graphicData>
        </a:graphic>
      </p:graphicFrame>
      <p:graphicFrame>
        <p:nvGraphicFramePr>
          <p:cNvPr id="7" name="Tabla 4"/>
          <p:cNvGraphicFramePr>
            <a:graphicFrameLocks noGrp="1"/>
          </p:cNvGraphicFramePr>
          <p:nvPr>
            <p:extLst>
              <p:ext uri="{D42A27DB-BD31-4B8C-83A1-F6EECF244321}">
                <p14:modId xmlns:p14="http://schemas.microsoft.com/office/powerpoint/2010/main" val="1698102287"/>
              </p:ext>
            </p:extLst>
          </p:nvPr>
        </p:nvGraphicFramePr>
        <p:xfrm>
          <a:off x="2915816" y="2564904"/>
          <a:ext cx="3048000" cy="1188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sz="2400" dirty="0"/>
                        <a:t>Para </a:t>
                      </a:r>
                      <a:r>
                        <a:rPr lang="es-AR" sz="2400" dirty="0">
                          <a:solidFill>
                            <a:srgbClr val="FF9900"/>
                          </a:solidFill>
                        </a:rPr>
                        <a:t>EXTRAPOLAR</a:t>
                      </a:r>
                      <a:r>
                        <a:rPr lang="es-AR" sz="2400" dirty="0"/>
                        <a:t> valores de f(x) fuera del rango de los datos</a:t>
                      </a:r>
                    </a:p>
                  </a:txBody>
                  <a:tcPr/>
                </a:tc>
                <a:extLst>
                  <a:ext uri="{0D108BD9-81ED-4DB2-BD59-A6C34878D82A}">
                    <a16:rowId xmlns:a16="http://schemas.microsoft.com/office/drawing/2014/main" val="4207542446"/>
                  </a:ext>
                </a:extLst>
              </a:tr>
            </a:tbl>
          </a:graphicData>
        </a:graphic>
      </p:graphicFrame>
      <p:graphicFrame>
        <p:nvGraphicFramePr>
          <p:cNvPr id="8" name="Tabla 4"/>
          <p:cNvGraphicFramePr>
            <a:graphicFrameLocks noGrp="1"/>
          </p:cNvGraphicFramePr>
          <p:nvPr>
            <p:extLst>
              <p:ext uri="{D42A27DB-BD31-4B8C-83A1-F6EECF244321}">
                <p14:modId xmlns:p14="http://schemas.microsoft.com/office/powerpoint/2010/main" val="2327291586"/>
              </p:ext>
            </p:extLst>
          </p:nvPr>
        </p:nvGraphicFramePr>
        <p:xfrm>
          <a:off x="2915816" y="4293096"/>
          <a:ext cx="3048000" cy="82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0">
                <a:tc>
                  <a:txBody>
                    <a:bodyPr/>
                    <a:lstStyle/>
                    <a:p>
                      <a:pPr algn="ctr"/>
                      <a:r>
                        <a:rPr lang="es-AR" sz="2400" dirty="0"/>
                        <a:t>Para APROXIMAR LA </a:t>
                      </a:r>
                      <a:r>
                        <a:rPr lang="es-AR" sz="2400" dirty="0">
                          <a:solidFill>
                            <a:srgbClr val="FF9900"/>
                          </a:solidFill>
                        </a:rPr>
                        <a:t>DERIVADA</a:t>
                      </a:r>
                      <a:r>
                        <a:rPr lang="es-AR" sz="2400" dirty="0"/>
                        <a:t> de f(x)</a:t>
                      </a:r>
                    </a:p>
                  </a:txBody>
                  <a:tcPr/>
                </a:tc>
                <a:extLst>
                  <a:ext uri="{0D108BD9-81ED-4DB2-BD59-A6C34878D82A}">
                    <a16:rowId xmlns:a16="http://schemas.microsoft.com/office/drawing/2014/main" val="4207542446"/>
                  </a:ext>
                </a:extLst>
              </a:tr>
            </a:tbl>
          </a:graphicData>
        </a:graphic>
      </p:graphicFrame>
      <p:graphicFrame>
        <p:nvGraphicFramePr>
          <p:cNvPr id="9" name="Tabla 4"/>
          <p:cNvGraphicFramePr>
            <a:graphicFrameLocks noGrp="1"/>
          </p:cNvGraphicFramePr>
          <p:nvPr>
            <p:extLst>
              <p:ext uri="{D42A27DB-BD31-4B8C-83A1-F6EECF244321}">
                <p14:modId xmlns:p14="http://schemas.microsoft.com/office/powerpoint/2010/main" val="1892860057"/>
              </p:ext>
            </p:extLst>
          </p:nvPr>
        </p:nvGraphicFramePr>
        <p:xfrm>
          <a:off x="2915816" y="5517232"/>
          <a:ext cx="3048000" cy="82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sz="2400" dirty="0"/>
                        <a:t>Para APROXIMAR LA </a:t>
                      </a:r>
                      <a:r>
                        <a:rPr lang="es-AR" sz="2400" dirty="0">
                          <a:solidFill>
                            <a:srgbClr val="FF9900"/>
                          </a:solidFill>
                        </a:rPr>
                        <a:t>INTEGRAL</a:t>
                      </a:r>
                      <a:r>
                        <a:rPr lang="es-AR" sz="2400" dirty="0"/>
                        <a:t> de</a:t>
                      </a:r>
                      <a:r>
                        <a:rPr lang="es-AR" sz="2400" baseline="0" dirty="0"/>
                        <a:t> f(x)</a:t>
                      </a:r>
                      <a:endParaRPr lang="es-AR" sz="2400" dirty="0"/>
                    </a:p>
                  </a:txBody>
                  <a:tcPr/>
                </a:tc>
                <a:extLst>
                  <a:ext uri="{0D108BD9-81ED-4DB2-BD59-A6C34878D82A}">
                    <a16:rowId xmlns:a16="http://schemas.microsoft.com/office/drawing/2014/main" val="4207542446"/>
                  </a:ext>
                </a:extLst>
              </a:tr>
            </a:tbl>
          </a:graphicData>
        </a:graphic>
      </p:graphicFrame>
      <p:pic>
        <p:nvPicPr>
          <p:cNvPr id="2" name="Imagen 1" descr="조심 안전 경고 · Pixabay의 무료 이미지"/>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80928"/>
            <a:ext cx="792088" cy="792088"/>
          </a:xfrm>
          <a:prstGeom prst="rect">
            <a:avLst/>
          </a:prstGeom>
        </p:spPr>
      </p:pic>
    </p:spTree>
    <p:extLst>
      <p:ext uri="{BB962C8B-B14F-4D97-AF65-F5344CB8AC3E}">
        <p14:creationId xmlns:p14="http://schemas.microsoft.com/office/powerpoint/2010/main" val="428830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G e n e r a c i ó n   d e  P o l i n o m i o s  I n t e r p o l a n t e s</a:t>
            </a:r>
          </a:p>
        </p:txBody>
      </p:sp>
      <p:graphicFrame>
        <p:nvGraphicFramePr>
          <p:cNvPr id="5" name="Tabla 4"/>
          <p:cNvGraphicFramePr>
            <a:graphicFrameLocks noGrp="1"/>
          </p:cNvGraphicFramePr>
          <p:nvPr>
            <p:extLst>
              <p:ext uri="{D42A27DB-BD31-4B8C-83A1-F6EECF244321}">
                <p14:modId xmlns:p14="http://schemas.microsoft.com/office/powerpoint/2010/main" val="2631664147"/>
              </p:ext>
            </p:extLst>
          </p:nvPr>
        </p:nvGraphicFramePr>
        <p:xfrm>
          <a:off x="2699792" y="980728"/>
          <a:ext cx="3048000" cy="640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dirty="0"/>
                        <a:t>P O L I N O M I O S </a:t>
                      </a:r>
                      <a:r>
                        <a:rPr lang="es-AR" baseline="0" dirty="0"/>
                        <a:t> DE LAGRANGE</a:t>
                      </a:r>
                      <a:endParaRPr lang="es-AR" dirty="0"/>
                    </a:p>
                  </a:txBody>
                  <a:tcPr/>
                </a:tc>
                <a:extLst>
                  <a:ext uri="{0D108BD9-81ED-4DB2-BD59-A6C34878D82A}">
                    <a16:rowId xmlns:a16="http://schemas.microsoft.com/office/drawing/2014/main" val="4207542446"/>
                  </a:ext>
                </a:extLst>
              </a:tr>
            </a:tbl>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93184477"/>
              </p:ext>
            </p:extLst>
          </p:nvPr>
        </p:nvGraphicFramePr>
        <p:xfrm>
          <a:off x="2915816" y="1916832"/>
          <a:ext cx="2536825" cy="730250"/>
        </p:xfrm>
        <a:graphic>
          <a:graphicData uri="http://schemas.openxmlformats.org/presentationml/2006/ole">
            <mc:AlternateContent xmlns:mc="http://schemas.openxmlformats.org/markup-compatibility/2006">
              <mc:Choice xmlns:v="urn:schemas-microsoft-com:vml" Requires="v">
                <p:oleObj name="Ecuación" r:id="rId3" imgW="1498320" imgH="431640" progId="Equation.3">
                  <p:embed/>
                </p:oleObj>
              </mc:Choice>
              <mc:Fallback>
                <p:oleObj name="Ecuación" r:id="rId3" imgW="1498320" imgH="431640" progId="Equation.3">
                  <p:embed/>
                  <p:pic>
                    <p:nvPicPr>
                      <p:cNvPr id="0" name=""/>
                      <p:cNvPicPr/>
                      <p:nvPr/>
                    </p:nvPicPr>
                    <p:blipFill>
                      <a:blip r:embed="rId4"/>
                      <a:stretch>
                        <a:fillRect/>
                      </a:stretch>
                    </p:blipFill>
                    <p:spPr>
                      <a:xfrm>
                        <a:off x="2915816" y="1916832"/>
                        <a:ext cx="2536825" cy="730250"/>
                      </a:xfrm>
                      <a:prstGeom prst="rect">
                        <a:avLst/>
                      </a:prstGeom>
                      <a:solidFill>
                        <a:schemeClr val="bg1"/>
                      </a:solidFill>
                    </p:spPr>
                  </p:pic>
                </p:oleObj>
              </mc:Fallback>
            </mc:AlternateContent>
          </a:graphicData>
        </a:graphic>
      </p:graphicFrame>
      <p:graphicFrame>
        <p:nvGraphicFramePr>
          <p:cNvPr id="3" name="2 Objeto"/>
          <p:cNvGraphicFramePr>
            <a:graphicFrameLocks noChangeAspect="1"/>
          </p:cNvGraphicFramePr>
          <p:nvPr>
            <p:extLst>
              <p:ext uri="{D42A27DB-BD31-4B8C-83A1-F6EECF244321}">
                <p14:modId xmlns:p14="http://schemas.microsoft.com/office/powerpoint/2010/main" val="850025233"/>
              </p:ext>
            </p:extLst>
          </p:nvPr>
        </p:nvGraphicFramePr>
        <p:xfrm>
          <a:off x="611560" y="2716892"/>
          <a:ext cx="2428875" cy="1289050"/>
        </p:xfrm>
        <a:graphic>
          <a:graphicData uri="http://schemas.openxmlformats.org/presentationml/2006/ole">
            <mc:AlternateContent xmlns:mc="http://schemas.openxmlformats.org/markup-compatibility/2006">
              <mc:Choice xmlns:v="urn:schemas-microsoft-com:vml" Requires="v">
                <p:oleObj name="Ecuación" r:id="rId5" imgW="1434960" imgH="761760" progId="Equation.3">
                  <p:embed/>
                </p:oleObj>
              </mc:Choice>
              <mc:Fallback>
                <p:oleObj name="Ecuación" r:id="rId5" imgW="1434960" imgH="761760" progId="Equation.3">
                  <p:embed/>
                  <p:pic>
                    <p:nvPicPr>
                      <p:cNvPr id="0" name="5 Objeto"/>
                      <p:cNvPicPr>
                        <a:picLocks noChangeAspect="1" noChangeArrowheads="1"/>
                      </p:cNvPicPr>
                      <p:nvPr/>
                    </p:nvPicPr>
                    <p:blipFill>
                      <a:blip r:embed="rId6"/>
                      <a:srcRect/>
                      <a:stretch>
                        <a:fillRect/>
                      </a:stretch>
                    </p:blipFill>
                    <p:spPr bwMode="auto">
                      <a:xfrm>
                        <a:off x="611560" y="2716892"/>
                        <a:ext cx="2428875" cy="1289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6 CuadroTexto"/>
          <p:cNvSpPr txBox="1"/>
          <p:nvPr/>
        </p:nvSpPr>
        <p:spPr>
          <a:xfrm>
            <a:off x="3779912" y="2780928"/>
            <a:ext cx="846348" cy="369332"/>
          </a:xfrm>
          <a:prstGeom prst="rect">
            <a:avLst/>
          </a:prstGeom>
          <a:noFill/>
        </p:spPr>
        <p:txBody>
          <a:bodyPr wrap="square" rtlCol="0">
            <a:spAutoFit/>
          </a:bodyPr>
          <a:lstStyle/>
          <a:p>
            <a:r>
              <a:rPr lang="es-ES" dirty="0"/>
              <a:t>Con:</a:t>
            </a:r>
          </a:p>
        </p:txBody>
      </p:sp>
      <p:graphicFrame>
        <p:nvGraphicFramePr>
          <p:cNvPr id="8" name="7 Objeto"/>
          <p:cNvGraphicFramePr>
            <a:graphicFrameLocks noChangeAspect="1"/>
          </p:cNvGraphicFramePr>
          <p:nvPr>
            <p:extLst>
              <p:ext uri="{D42A27DB-BD31-4B8C-83A1-F6EECF244321}">
                <p14:modId xmlns:p14="http://schemas.microsoft.com/office/powerpoint/2010/main" val="3679660807"/>
              </p:ext>
            </p:extLst>
          </p:nvPr>
        </p:nvGraphicFramePr>
        <p:xfrm>
          <a:off x="2817813" y="5099050"/>
          <a:ext cx="2773362" cy="752475"/>
        </p:xfrm>
        <a:graphic>
          <a:graphicData uri="http://schemas.openxmlformats.org/presentationml/2006/ole">
            <mc:AlternateContent xmlns:mc="http://schemas.openxmlformats.org/markup-compatibility/2006">
              <mc:Choice xmlns:v="urn:schemas-microsoft-com:vml" Requires="v">
                <p:oleObj name="Ecuación" r:id="rId7" imgW="1638000" imgH="444240" progId="Equation.3">
                  <p:embed/>
                </p:oleObj>
              </mc:Choice>
              <mc:Fallback>
                <p:oleObj name="Ecuación" r:id="rId7" imgW="1638000" imgH="444240" progId="Equation.3">
                  <p:embed/>
                  <p:pic>
                    <p:nvPicPr>
                      <p:cNvPr id="0" name="2 Objeto"/>
                      <p:cNvPicPr>
                        <a:picLocks noChangeAspect="1" noChangeArrowheads="1"/>
                      </p:cNvPicPr>
                      <p:nvPr/>
                    </p:nvPicPr>
                    <p:blipFill>
                      <a:blip r:embed="rId8"/>
                      <a:srcRect/>
                      <a:stretch>
                        <a:fillRect/>
                      </a:stretch>
                    </p:blipFill>
                    <p:spPr bwMode="auto">
                      <a:xfrm>
                        <a:off x="2817813" y="5099050"/>
                        <a:ext cx="2773362" cy="752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8 CuadroTexto"/>
          <p:cNvSpPr txBox="1"/>
          <p:nvPr/>
        </p:nvSpPr>
        <p:spPr>
          <a:xfrm>
            <a:off x="2627784" y="4509120"/>
            <a:ext cx="3744416" cy="369332"/>
          </a:xfrm>
          <a:prstGeom prst="rect">
            <a:avLst/>
          </a:prstGeom>
          <a:noFill/>
        </p:spPr>
        <p:txBody>
          <a:bodyPr wrap="square" rtlCol="0">
            <a:spAutoFit/>
          </a:bodyPr>
          <a:lstStyle/>
          <a:p>
            <a:r>
              <a:rPr lang="es-ES" dirty="0"/>
              <a:t>El error puede calcularse con :</a:t>
            </a:r>
          </a:p>
        </p:txBody>
      </p:sp>
      <p:graphicFrame>
        <p:nvGraphicFramePr>
          <p:cNvPr id="10" name="9 Diagrama"/>
          <p:cNvGraphicFramePr/>
          <p:nvPr>
            <p:extLst>
              <p:ext uri="{D42A27DB-BD31-4B8C-83A1-F6EECF244321}">
                <p14:modId xmlns:p14="http://schemas.microsoft.com/office/powerpoint/2010/main" val="985414018"/>
              </p:ext>
            </p:extLst>
          </p:nvPr>
        </p:nvGraphicFramePr>
        <p:xfrm>
          <a:off x="3798788" y="1988840"/>
          <a:ext cx="5159896" cy="34563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8383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1.11111E-6 -1.17484E-6 L -0.26476 -0.00069 " pathEditMode="relative" rAng="0" ptsTypes="AA">
                                      <p:cBhvr>
                                        <p:cTn id="20" dur="2000" fill="hold"/>
                                        <p:tgtEl>
                                          <p:spTgt spid="6"/>
                                        </p:tgtEl>
                                        <p:attrNameLst>
                                          <p:attrName>ppt_x</p:attrName>
                                          <p:attrName>ppt_y</p:attrName>
                                        </p:attrNameLst>
                                      </p:cBhvr>
                                      <p:rCtr x="-13247" y="-46"/>
                                    </p:animMotion>
                                  </p:childTnLst>
                                </p:cTn>
                              </p:par>
                              <p:par>
                                <p:cTn id="21" presetID="42" presetClass="path" presetSubtype="0" accel="50000" decel="50000" fill="hold" grpId="0" nodeType="withEffect">
                                  <p:stCondLst>
                                    <p:cond delay="0"/>
                                  </p:stCondLst>
                                  <p:childTnLst>
                                    <p:animMotion origin="layout" path="M 1.38889E-6 2.59259E-6 L -0.25886 0.00463 " pathEditMode="relative" rAng="0" ptsTypes="AA">
                                      <p:cBhvr>
                                        <p:cTn id="22" dur="2000" fill="hold"/>
                                        <p:tgtEl>
                                          <p:spTgt spid="7"/>
                                        </p:tgtEl>
                                        <p:attrNameLst>
                                          <p:attrName>ppt_x</p:attrName>
                                          <p:attrName>ppt_y</p:attrName>
                                        </p:attrNameLst>
                                      </p:cBhvr>
                                      <p:rCtr x="-12951" y="231"/>
                                    </p:animMotion>
                                  </p:childTnLst>
                                </p:cTn>
                              </p:par>
                              <p:par>
                                <p:cTn id="23" presetID="42" presetClass="path" presetSubtype="0" accel="50000" decel="50000" fill="hold" nodeType="withEffect">
                                  <p:stCondLst>
                                    <p:cond delay="0"/>
                                  </p:stCondLst>
                                  <p:childTnLst>
                                    <p:animMotion origin="layout" path="M 1.11111E-6 -3.7037E-6 L -0.27257 0.00602 " pathEditMode="relative" rAng="0" ptsTypes="AA">
                                      <p:cBhvr>
                                        <p:cTn id="24" dur="2000" fill="hold"/>
                                        <p:tgtEl>
                                          <p:spTgt spid="3"/>
                                        </p:tgtEl>
                                        <p:attrNameLst>
                                          <p:attrName>ppt_x</p:attrName>
                                          <p:attrName>ppt_y</p:attrName>
                                        </p:attrNameLst>
                                      </p:cBhvr>
                                      <p:rCtr x="-13628" y="301"/>
                                    </p:animMotion>
                                  </p:childTnLst>
                                </p:cTn>
                              </p:par>
                              <p:par>
                                <p:cTn id="25" presetID="42" presetClass="path" presetSubtype="0" accel="50000" decel="50000" fill="hold" grpId="0" nodeType="withEffect">
                                  <p:stCondLst>
                                    <p:cond delay="0"/>
                                  </p:stCondLst>
                                  <p:childTnLst>
                                    <p:animMotion origin="layout" path="M -3.88889E-6 7.40741E-7 L -0.23611 0.00463 " pathEditMode="relative" rAng="0" ptsTypes="AA">
                                      <p:cBhvr>
                                        <p:cTn id="26" dur="2000" fill="hold"/>
                                        <p:tgtEl>
                                          <p:spTgt spid="9"/>
                                        </p:tgtEl>
                                        <p:attrNameLst>
                                          <p:attrName>ppt_x</p:attrName>
                                          <p:attrName>ppt_y</p:attrName>
                                        </p:attrNameLst>
                                      </p:cBhvr>
                                      <p:rCtr x="-11806" y="231"/>
                                    </p:animMotion>
                                  </p:childTnLst>
                                </p:cTn>
                              </p:par>
                              <p:par>
                                <p:cTn id="27" presetID="42" presetClass="path" presetSubtype="0" accel="50000" decel="50000" fill="hold" nodeType="withEffect">
                                  <p:stCondLst>
                                    <p:cond delay="0"/>
                                  </p:stCondLst>
                                  <p:childTnLst>
                                    <p:animMotion origin="layout" path="M -2.22222E-6 3.7037E-7 L -0.25104 0.00602 " pathEditMode="relative" rAng="0" ptsTypes="AA">
                                      <p:cBhvr>
                                        <p:cTn id="28" dur="2000" fill="hold"/>
                                        <p:tgtEl>
                                          <p:spTgt spid="8"/>
                                        </p:tgtEl>
                                        <p:attrNameLst>
                                          <p:attrName>ppt_x</p:attrName>
                                          <p:attrName>ppt_y</p:attrName>
                                        </p:attrNameLst>
                                      </p:cBhvr>
                                      <p:rCtr x="-12552" y="301"/>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7" name="Rectangle 16">
            <a:extLst>
              <a:ext uri="{FF2B5EF4-FFF2-40B4-BE49-F238E27FC236}">
                <a16:creationId xmlns:a16="http://schemas.microsoft.com/office/drawing/2014/main" id="{8D7A9B1B-CA86-40F0-B76E-C06887145877}"/>
              </a:ext>
            </a:extLst>
          </p:cNvPr>
          <p:cNvSpPr txBox="1">
            <a:spLocks noChangeArrowheads="1"/>
          </p:cNvSpPr>
          <p:nvPr/>
        </p:nvSpPr>
        <p:spPr>
          <a:xfrm>
            <a:off x="457200" y="161925"/>
            <a:ext cx="8229600" cy="1438275"/>
          </a:xfrm>
          <a:prstGeom prst="rect">
            <a:avLst/>
          </a:prstGeom>
        </p:spPr>
        <p:txBody>
          <a:bodyPr anchor="t"/>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AR" altLang="es-AR" sz="1600">
                <a:latin typeface="Times New Roman" panose="02020603050405020304" pitchFamily="18" charset="0"/>
                <a:cs typeface="Times New Roman" panose="02020603050405020304" pitchFamily="18" charset="0"/>
              </a:rPr>
              <a:t>Dados los siguientes 3 puntos</a:t>
            </a:r>
            <a:br>
              <a:rPr lang="es-AR" altLang="es-AR" sz="1600">
                <a:latin typeface="Times New Roman" panose="02020603050405020304" pitchFamily="18" charset="0"/>
                <a:cs typeface="Times New Roman" panose="02020603050405020304" pitchFamily="18" charset="0"/>
              </a:rPr>
            </a:br>
            <a:br>
              <a:rPr lang="es-AR" altLang="es-AR" sz="1600">
                <a:latin typeface="Times New Roman" panose="02020603050405020304" pitchFamily="18" charset="0"/>
                <a:cs typeface="Times New Roman" panose="02020603050405020304" pitchFamily="18" charset="0"/>
              </a:rPr>
            </a:br>
            <a:br>
              <a:rPr lang="es-AR" altLang="es-AR" sz="1600">
                <a:latin typeface="Times New Roman" panose="02020603050405020304" pitchFamily="18" charset="0"/>
                <a:cs typeface="Times New Roman" panose="02020603050405020304" pitchFamily="18" charset="0"/>
              </a:rPr>
            </a:br>
            <a:br>
              <a:rPr lang="es-AR" altLang="es-AR" sz="1600">
                <a:latin typeface="Times New Roman" panose="02020603050405020304" pitchFamily="18" charset="0"/>
                <a:cs typeface="Times New Roman" panose="02020603050405020304" pitchFamily="18" charset="0"/>
              </a:rPr>
            </a:br>
            <a:r>
              <a:rPr lang="es-AR" altLang="es-AR" sz="1600">
                <a:latin typeface="Times New Roman" panose="02020603050405020304" pitchFamily="18" charset="0"/>
                <a:cs typeface="Times New Roman" panose="02020603050405020304" pitchFamily="18" charset="0"/>
              </a:rPr>
              <a:t>Encontrar el polinomio interpolante en [-1.1] utilizando la metodología de Lagrange</a:t>
            </a:r>
          </a:p>
        </p:txBody>
      </p:sp>
      <p:graphicFrame>
        <p:nvGraphicFramePr>
          <p:cNvPr id="8" name="Object 6">
            <a:extLst>
              <a:ext uri="{FF2B5EF4-FFF2-40B4-BE49-F238E27FC236}">
                <a16:creationId xmlns:a16="http://schemas.microsoft.com/office/drawing/2014/main" id="{8D52A8E3-06A7-4FF4-9220-6BF0884DEC35}"/>
              </a:ext>
            </a:extLst>
          </p:cNvPr>
          <p:cNvGraphicFramePr>
            <a:graphicFrameLocks noChangeAspect="1"/>
          </p:cNvGraphicFramePr>
          <p:nvPr/>
        </p:nvGraphicFramePr>
        <p:xfrm>
          <a:off x="985838" y="1458913"/>
          <a:ext cx="5410200" cy="874712"/>
        </p:xfrm>
        <a:graphic>
          <a:graphicData uri="http://schemas.openxmlformats.org/presentationml/2006/ole">
            <mc:AlternateContent xmlns:mc="http://schemas.openxmlformats.org/markup-compatibility/2006">
              <mc:Choice xmlns:v="urn:schemas-microsoft-com:vml" Requires="v">
                <p:oleObj name="Ecuación" r:id="rId3" imgW="3377880" imgH="545760" progId="Equation.3">
                  <p:embed/>
                </p:oleObj>
              </mc:Choice>
              <mc:Fallback>
                <p:oleObj name="Ecuación" r:id="rId3" imgW="3377880" imgH="545760" progId="Equation.3">
                  <p:embed/>
                  <p:pic>
                    <p:nvPicPr>
                      <p:cNvPr id="22534" name="Object 6">
                        <a:extLst>
                          <a:ext uri="{FF2B5EF4-FFF2-40B4-BE49-F238E27FC236}">
                            <a16:creationId xmlns:a16="http://schemas.microsoft.com/office/drawing/2014/main" id="{4BB33A43-06E5-45BE-A691-DACB1A09D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1458913"/>
                        <a:ext cx="5410200"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992AD089-5395-4AF0-901D-753E24557DF8}"/>
              </a:ext>
            </a:extLst>
          </p:cNvPr>
          <p:cNvGraphicFramePr>
            <a:graphicFrameLocks noChangeAspect="1"/>
          </p:cNvGraphicFramePr>
          <p:nvPr/>
        </p:nvGraphicFramePr>
        <p:xfrm>
          <a:off x="3124200" y="542925"/>
          <a:ext cx="1981200" cy="661988"/>
        </p:xfrm>
        <a:graphic>
          <a:graphicData uri="http://schemas.openxmlformats.org/presentationml/2006/ole">
            <mc:AlternateContent xmlns:mc="http://schemas.openxmlformats.org/markup-compatibility/2006">
              <mc:Choice xmlns:v="urn:schemas-microsoft-com:vml" Requires="v">
                <p:oleObj name="Ecuación" r:id="rId5" imgW="1574800" imgH="673100" progId="Equation.3">
                  <p:embed/>
                </p:oleObj>
              </mc:Choice>
              <mc:Fallback>
                <p:oleObj name="Ecuación" r:id="rId5" imgW="1574800" imgH="673100" progId="Equation.3">
                  <p:embed/>
                  <p:pic>
                    <p:nvPicPr>
                      <p:cNvPr id="22537" name="Object 9">
                        <a:extLst>
                          <a:ext uri="{FF2B5EF4-FFF2-40B4-BE49-F238E27FC236}">
                            <a16:creationId xmlns:a16="http://schemas.microsoft.com/office/drawing/2014/main" id="{7E977F0B-F841-46A0-8B58-DDA579DF9F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42925"/>
                        <a:ext cx="1981200" cy="6619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5">
            <a:extLst>
              <a:ext uri="{FF2B5EF4-FFF2-40B4-BE49-F238E27FC236}">
                <a16:creationId xmlns:a16="http://schemas.microsoft.com/office/drawing/2014/main" id="{0CCB8C83-7646-4839-880F-2BFC1E70F5D4}"/>
              </a:ext>
            </a:extLst>
          </p:cNvPr>
          <p:cNvGraphicFramePr>
            <a:graphicFrameLocks noChangeAspect="1"/>
          </p:cNvGraphicFramePr>
          <p:nvPr/>
        </p:nvGraphicFramePr>
        <p:xfrm>
          <a:off x="1371600" y="2286000"/>
          <a:ext cx="5486400" cy="887413"/>
        </p:xfrm>
        <a:graphic>
          <a:graphicData uri="http://schemas.openxmlformats.org/presentationml/2006/ole">
            <mc:AlternateContent xmlns:mc="http://schemas.openxmlformats.org/markup-compatibility/2006">
              <mc:Choice xmlns:v="urn:schemas-microsoft-com:vml" Requires="v">
                <p:oleObj name="Ecuación" r:id="rId7" imgW="3377880" imgH="545760" progId="Equation.3">
                  <p:embed/>
                </p:oleObj>
              </mc:Choice>
              <mc:Fallback>
                <p:oleObj name="Ecuación" r:id="rId7" imgW="3377880" imgH="545760" progId="Equation.3">
                  <p:embed/>
                  <p:pic>
                    <p:nvPicPr>
                      <p:cNvPr id="22543" name="Object 15">
                        <a:extLst>
                          <a:ext uri="{FF2B5EF4-FFF2-40B4-BE49-F238E27FC236}">
                            <a16:creationId xmlns:a16="http://schemas.microsoft.com/office/drawing/2014/main" id="{89EA972C-010E-441A-A077-6A5B117C66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286000"/>
                        <a:ext cx="5486400"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a:extLst>
              <a:ext uri="{FF2B5EF4-FFF2-40B4-BE49-F238E27FC236}">
                <a16:creationId xmlns:a16="http://schemas.microsoft.com/office/drawing/2014/main" id="{90E7EE12-2C14-43D6-AB90-07E567FE6F15}"/>
              </a:ext>
            </a:extLst>
          </p:cNvPr>
          <p:cNvGraphicFramePr>
            <a:graphicFrameLocks noChangeAspect="1"/>
          </p:cNvGraphicFramePr>
          <p:nvPr/>
        </p:nvGraphicFramePr>
        <p:xfrm>
          <a:off x="560388" y="3192463"/>
          <a:ext cx="7720012" cy="2574925"/>
        </p:xfrm>
        <a:graphic>
          <a:graphicData uri="http://schemas.openxmlformats.org/presentationml/2006/ole">
            <mc:AlternateContent xmlns:mc="http://schemas.openxmlformats.org/markup-compatibility/2006">
              <mc:Choice xmlns:v="urn:schemas-microsoft-com:vml" Requires="v">
                <p:oleObj name="Ecuación" r:id="rId9" imgW="4914900" imgH="1663700" progId="Equation.3">
                  <p:embed/>
                </p:oleObj>
              </mc:Choice>
              <mc:Fallback>
                <p:oleObj name="Ecuación" r:id="rId9" imgW="4914900" imgH="1663700" progId="Equation.3">
                  <p:embed/>
                  <p:pic>
                    <p:nvPicPr>
                      <p:cNvPr id="22546" name="Object 18">
                        <a:extLst>
                          <a:ext uri="{FF2B5EF4-FFF2-40B4-BE49-F238E27FC236}">
                            <a16:creationId xmlns:a16="http://schemas.microsoft.com/office/drawing/2014/main" id="{FAFB74C6-29FA-4589-A0F9-E7600BD440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388" y="3192463"/>
                        <a:ext cx="7720012" cy="257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37">
            <a:extLst>
              <a:ext uri="{FF2B5EF4-FFF2-40B4-BE49-F238E27FC236}">
                <a16:creationId xmlns:a16="http://schemas.microsoft.com/office/drawing/2014/main" id="{2F88E418-1DE8-43BE-A01D-55D5705ABA49}"/>
              </a:ext>
            </a:extLst>
          </p:cNvPr>
          <p:cNvSpPr txBox="1">
            <a:spLocks noChangeArrowheads="1"/>
          </p:cNvSpPr>
          <p:nvPr/>
        </p:nvSpPr>
        <p:spPr bwMode="auto">
          <a:xfrm>
            <a:off x="685800" y="38100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s-AR" altLang="es-AR" sz="1800"/>
          </a:p>
        </p:txBody>
      </p:sp>
      <p:graphicFrame>
        <p:nvGraphicFramePr>
          <p:cNvPr id="13" name="Tabla 12">
            <a:extLst>
              <a:ext uri="{FF2B5EF4-FFF2-40B4-BE49-F238E27FC236}">
                <a16:creationId xmlns:a16="http://schemas.microsoft.com/office/drawing/2014/main" id="{7C34691C-330A-4037-A22A-DA2631270474}"/>
              </a:ext>
            </a:extLst>
          </p:cNvPr>
          <p:cNvGraphicFramePr>
            <a:graphicFrameLocks noGrp="1"/>
          </p:cNvGraphicFramePr>
          <p:nvPr/>
        </p:nvGraphicFramePr>
        <p:xfrm>
          <a:off x="3505200" y="381000"/>
          <a:ext cx="825500" cy="819150"/>
        </p:xfrm>
        <a:graphic>
          <a:graphicData uri="http://schemas.openxmlformats.org/drawingml/2006/table">
            <a:tbl>
              <a:tblPr/>
              <a:tblGrid>
                <a:gridCol w="4318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tblGrid>
              <a:tr h="247650">
                <a:tc>
                  <a:txBody>
                    <a:bodyPr/>
                    <a:lstStyle/>
                    <a:p>
                      <a:pPr algn="ctr" fontAlgn="ctr"/>
                      <a:r>
                        <a:rPr lang="es-AR" sz="1100" b="1" i="1" u="none" strike="noStrike" dirty="0">
                          <a:solidFill>
                            <a:srgbClr val="000000"/>
                          </a:solidFill>
                          <a:effectLst/>
                          <a:latin typeface="Times New Roman" panose="02020603050405020304" pitchFamily="18"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AR" sz="1100" b="1" i="1" u="none" strike="noStrike">
                          <a:solidFill>
                            <a:srgbClr val="000000"/>
                          </a:solidFill>
                          <a:effectLst/>
                          <a:latin typeface="Times New Roman" panose="02020603050405020304" pitchFamily="18" charset="0"/>
                        </a:rPr>
                        <a:t>f(x)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s-AR" sz="1100" b="0" i="1"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dirty="0">
                          <a:solidFill>
                            <a:srgbClr val="000000"/>
                          </a:solidFill>
                          <a:effectLst/>
                          <a:latin typeface="Times New Roman" panose="02020603050405020304" pitchFamily="18"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008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1AD1F4D-760B-4C90-86B9-31316F5C3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NUMEROS</Template>
  <TotalTime>5444</TotalTime>
  <Words>2636</Words>
  <Application>Microsoft Office PowerPoint</Application>
  <PresentationFormat>Presentación en pantalla (4:3)</PresentationFormat>
  <Paragraphs>383</Paragraphs>
  <Slides>34</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2" baseType="lpstr">
      <vt:lpstr>Arial</vt:lpstr>
      <vt:lpstr>Calibri</vt:lpstr>
      <vt:lpstr>Franklin Gothic Book</vt:lpstr>
      <vt:lpstr>Impact</vt:lpstr>
      <vt:lpstr>Lucida Handwriting</vt:lpstr>
      <vt:lpstr>Times New Roman</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Guillermo</dc:creator>
  <cp:lastModifiedBy>osvaldo mena</cp:lastModifiedBy>
  <cp:revision>171</cp:revision>
  <dcterms:created xsi:type="dcterms:W3CDTF">2019-08-23T18:43:06Z</dcterms:created>
  <dcterms:modified xsi:type="dcterms:W3CDTF">2022-06-23T04:25:04Z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TC019600869991</vt:lpwstr>
  </property>
</Properties>
</file>