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9" r:id="rId12"/>
    <p:sldId id="268" r:id="rId13"/>
    <p:sldId id="267" r:id="rId14"/>
    <p:sldId id="270" r:id="rId15"/>
    <p:sldId id="274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 xy" initials="xx" lastIdx="1" clrIdx="0">
    <p:extLst>
      <p:ext uri="{19B8F6BF-5375-455C-9EA6-DF929625EA0E}">
        <p15:presenceInfo xmlns:p15="http://schemas.microsoft.com/office/powerpoint/2012/main" userId="xy 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995F-86C7-4003-A847-64FD96DE2A09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C8996-197A-4725-9079-EACA6D4E6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8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Konvex = 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nach außen gewölbt</a:t>
            </a:r>
          </a:p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Konkav = nach innen gewölbt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C8996-197A-4725-9079-EACA6D4E6E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0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11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AF9E-2302-447B-A166-E45D092F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3A43B3-4466-46DC-B339-1914D6238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8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958AA-6185-4615-A909-2FC56B3B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Nr.1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09E1321-8434-4415-BF26-B7F44F4C3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185" y="2015151"/>
            <a:ext cx="8367833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D4B9F-45A5-4B28-A651-F85B5131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D668A7-6482-4689-80D6-0412D4370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0085" y="91442"/>
            <a:ext cx="7700302" cy="571796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BF4C00-56FC-43EF-BEAD-03E73375D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45" y="5809402"/>
            <a:ext cx="6348838" cy="9571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95476D0-0F91-4BAA-B520-C76B3B53A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241452"/>
            <a:ext cx="3495741" cy="1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AC4E-ADEA-466B-B95B-A8A2E86B0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135BB4-A27C-4AA8-8A28-2DCF5F682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04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5CF8D-07AC-47AF-8ECE-4DE1B66E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Nr.1 a)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178E0EC-05A1-4C59-908B-BAC3584D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6AA735-3C5F-409E-A922-65D50C46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19" y="284258"/>
            <a:ext cx="2332261" cy="2081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5723A5-89ED-4B53-AA1E-CA4AE84A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2" y="284258"/>
            <a:ext cx="1711396" cy="14250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C9C230-09CF-4D0C-BAEA-10150A4BC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056" y="185754"/>
            <a:ext cx="2265294" cy="208125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79AB4C-603C-46C8-ACC4-85C894ACB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849" y="284258"/>
            <a:ext cx="1835903" cy="13475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50DE380-7AF4-4BCE-910A-EE7F36F74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820" y="2569638"/>
            <a:ext cx="2551313" cy="25230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B948641-E965-4419-808C-15B7385C9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622" y="2457720"/>
            <a:ext cx="2924473" cy="24120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E15F29B-A769-4C28-B6A0-87AB79F39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849" y="4962018"/>
            <a:ext cx="2837773" cy="15260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B5CE32B-43A1-4E70-824F-14B2B66838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622" y="4843918"/>
            <a:ext cx="2727465" cy="18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F4152-2A2A-4D43-9A33-D66F6C6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Nr.1 a)</a:t>
            </a:r>
            <a:br>
              <a:rPr lang="de-DE" dirty="0"/>
            </a:br>
            <a:r>
              <a:rPr lang="de-DE" dirty="0"/>
              <a:t>Löschen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46C827-4644-4365-86CB-0D7DC201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556" y="400879"/>
            <a:ext cx="2606084" cy="23626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E6A48A-AEC0-49F7-B97D-109DBD27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85" y="403155"/>
            <a:ext cx="2727455" cy="23603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324C99-98CC-4724-9754-23F8E848A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956" y="3040068"/>
            <a:ext cx="2606083" cy="24737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EE1C41-56B4-4752-8843-37B68F3BA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41" y="2958854"/>
            <a:ext cx="2838464" cy="24737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D683202-73AA-4598-B2F8-89CCBC54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072" y="5147388"/>
            <a:ext cx="2947482" cy="15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EBB60-374D-4BE4-A8B1-6DDDBE6B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Nr.1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E83D75-20AC-4378-8C1A-E39EB4053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Differenz zwischen den Knotenanzahlen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de-DE" b="0" dirty="0"/>
                  <a:t>: </a:t>
                </a:r>
              </a:p>
              <a:p>
                <a:pPr marL="502920" lvl="1" indent="0">
                  <a:buNone/>
                </a:pPr>
                <a:r>
                  <a:rPr lang="de-DE" b="0" dirty="0"/>
                  <a:t>vollständiger Binärbaum: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b="0" dirty="0"/>
                  <a:t> </a:t>
                </a:r>
              </a:p>
              <a:p>
                <a:pPr marL="502920" lvl="1" indent="0">
                  <a:buNone/>
                </a:pP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de-DE" dirty="0"/>
                  <a:t> :</a:t>
                </a:r>
              </a:p>
              <a:p>
                <a:pPr marL="502920" lvl="1" indent="0">
                  <a:buNone/>
                </a:pPr>
                <a:r>
                  <a:rPr lang="de-DE" dirty="0"/>
                  <a:t>Fibonacci Baum der Höhe 3: </a:t>
                </a:r>
              </a:p>
              <a:p>
                <a:pPr marL="502920" lvl="1" indent="0">
                  <a:buNone/>
                </a:pPr>
                <a:r>
                  <a:rPr lang="de-DE" dirty="0"/>
                  <a:t>Wurzel r: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FE83D75-20AC-4378-8C1A-E39EB4053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2409AE75-4FDA-4EAB-B390-EA9EA043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52" y="3848209"/>
            <a:ext cx="1642623" cy="24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8FC273-2E5E-4201-8953-917147A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Nr.2 </a:t>
            </a:r>
            <a:r>
              <a:rPr lang="en-US" sz="4400" spc="-100" dirty="0"/>
              <a:t>a)</a:t>
            </a:r>
            <a:endParaRPr lang="en-US" sz="5900" spc="-1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AA95-E016-4262-8B6A-FF1F7385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Zusätzlich betrachtete Kanten gestrichelt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54494-34AA-4E19-8457-17AA9CC6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04" y="55356"/>
            <a:ext cx="7384267" cy="67381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44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CA572-4321-48C1-B318-F566ACF2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Nr.2 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508D6-A3B8-4A6C-963C-9F4921B5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Iteration: </a:t>
            </a:r>
          </a:p>
          <a:p>
            <a:pPr marL="502920" lvl="1" indent="0">
              <a:buNone/>
            </a:pPr>
            <a:r>
              <a:rPr lang="de-DE" dirty="0"/>
              <a:t>betrachte abgedeckte Konten und die beiden Nachbarn auf der konvexen Hülle</a:t>
            </a:r>
          </a:p>
          <a:p>
            <a:r>
              <a:rPr lang="de-DE" dirty="0"/>
              <a:t>Neuer Knoten im bereits entdeckten y-Bereich (z.B. Iteration 1 und 2): </a:t>
            </a:r>
          </a:p>
          <a:p>
            <a:pPr marL="502920" lvl="1" indent="0">
              <a:buNone/>
            </a:pPr>
            <a:r>
              <a:rPr lang="de-DE" dirty="0"/>
              <a:t>Betrachte beide Knoten zwischen denen der neue liegt</a:t>
            </a:r>
          </a:p>
          <a:p>
            <a:pPr marL="502920" lvl="1" indent="0">
              <a:buNone/>
            </a:pPr>
            <a:r>
              <a:rPr lang="de-DE" dirty="0"/>
              <a:t>Von dort entlang der konvexen Hülle (roter Teil) laufen bis Nachbarn identifiziert</a:t>
            </a:r>
          </a:p>
          <a:p>
            <a:pPr marL="502920" lvl="1" indent="0">
              <a:buNone/>
            </a:pPr>
            <a:r>
              <a:rPr lang="de-DE" dirty="0"/>
              <a:t>Sonst: von Knoten mit größter und kleinster y-Koordinate aus suchen</a:t>
            </a:r>
          </a:p>
          <a:p>
            <a:r>
              <a:rPr lang="de-DE" dirty="0"/>
              <a:t>Neuer Knoten ist immer Teil der konvexen Hülle, denn</a:t>
            </a:r>
          </a:p>
          <a:p>
            <a:pPr marL="502920" lvl="1" indent="0">
              <a:buNone/>
            </a:pPr>
            <a:r>
              <a:rPr lang="de-DE" dirty="0"/>
              <a:t>Er liegt rechts von allen anderen und kann nur so eingeschlossen werden</a:t>
            </a:r>
          </a:p>
        </p:txBody>
      </p:sp>
    </p:spTree>
    <p:extLst>
      <p:ext uri="{BB962C8B-B14F-4D97-AF65-F5344CB8AC3E}">
        <p14:creationId xmlns:p14="http://schemas.microsoft.com/office/powerpoint/2010/main" val="27788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05BFC-0E01-4CE8-BBD6-A43526B8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 – Basics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D4E15F-78C5-4A85-89FF-3DD71E912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binärer Baum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:#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Ordnung zwischen den Knoten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/>
                  <a:t> (linker Teilbaum unter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 (rechter Teilbaum unter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Höhe: zwischen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(kann „ungünstig“ sein)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D4E15F-78C5-4A85-89FF-3DD71E912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E0E83-C523-44E0-935E-1ED3E97D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AVL-Bäume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2CC866-B4EC-4E76-91B6-9D725E21F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binärer balancierter Suchbaum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𝐵𝑎𝑙𝑎𝑛𝑐𝑒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>
                  <a:buFont typeface="Corbel" panose="020B0503020204020204" pitchFamily="34" charset="0"/>
                  <a:buChar char="!"/>
                </a:pPr>
                <a:r>
                  <a:rPr lang="de-DE" dirty="0"/>
                  <a:t> Balance immer „von unten“ berechnen</a:t>
                </a:r>
              </a:p>
              <a:p>
                <a:pPr>
                  <a:buFont typeface="Corbel" panose="020B0503020204020204" pitchFamily="34" charset="0"/>
                  <a:buChar char="!"/>
                </a:pPr>
                <a:r>
                  <a:rPr lang="de-DE" dirty="0"/>
                  <a:t>Höhe leerer Teilbaum = -1</a:t>
                </a:r>
              </a:p>
              <a:p>
                <a:pPr>
                  <a:buFont typeface="Corbel" panose="020B0503020204020204" pitchFamily="34" charset="0"/>
                  <a:buChar char="!"/>
                </a:pPr>
                <a:endParaRPr lang="de-DE" dirty="0"/>
              </a:p>
              <a:p>
                <a:r>
                  <a:rPr lang="de-DE" dirty="0"/>
                  <a:t>im AVL-Baum gilt stets: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𝑏𝑎𝑙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dadurch: Höhe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2CC866-B4EC-4E76-91B6-9D725E21F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0C6EC20D-5448-41F0-ACB9-89A3705B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16" y="269873"/>
            <a:ext cx="1282766" cy="12764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328C64-C647-42B0-BC6B-C61BACCA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883" y="1750949"/>
            <a:ext cx="2368672" cy="21400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ED7EAB-A9C7-447E-80D6-6C4DD3D8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551" y="4736594"/>
            <a:ext cx="3271917" cy="18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59C9-A494-48BA-8244-F942C598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Einfügen/ Löschen im AVL-Baum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FB808-0170-4948-A634-C67F2A5C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beiden Operationen soll die Balance noch gelten</a:t>
            </a:r>
          </a:p>
          <a:p>
            <a:r>
              <a:rPr lang="de-DE" dirty="0"/>
              <a:t>falls nicht: durch Rotationen der entsprechenden Teilbäume herstellen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Gleiche Vorzeichen: einfache Rotation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Unterschiedliche Vorzeichen: Doppelrotation</a:t>
            </a:r>
          </a:p>
        </p:txBody>
      </p:sp>
    </p:spTree>
    <p:extLst>
      <p:ext uri="{BB962C8B-B14F-4D97-AF65-F5344CB8AC3E}">
        <p14:creationId xmlns:p14="http://schemas.microsoft.com/office/powerpoint/2010/main" val="30234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1302-7B1E-4236-99DE-E2F84EB9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AVL-Baum</a:t>
            </a:r>
            <a:br>
              <a:rPr lang="de-DE" dirty="0"/>
            </a:br>
            <a:r>
              <a:rPr lang="de-DE" sz="2800" dirty="0"/>
              <a:t>(einfache Rotation)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EDED7-40D5-4F46-A386-350A491F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04815"/>
            <a:ext cx="7315200" cy="105347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Verfahren:</a:t>
            </a:r>
            <a:r>
              <a:rPr lang="de-DE" dirty="0"/>
              <a:t> finde richtige Stelle, füge ein, balanciere</a:t>
            </a:r>
          </a:p>
          <a:p>
            <a:pPr marL="0" indent="0">
              <a:buNone/>
            </a:pPr>
            <a:r>
              <a:rPr lang="de-DE" b="1" dirty="0"/>
              <a:t>Füge ein: </a:t>
            </a:r>
            <a:r>
              <a:rPr lang="de-DE" dirty="0"/>
              <a:t>15 – 18 –20  – 17 – 16 – 13 – 9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B61D2C0-2330-4120-8D20-A1C14C3E20F2}"/>
              </a:ext>
            </a:extLst>
          </p:cNvPr>
          <p:cNvSpPr/>
          <p:nvPr/>
        </p:nvSpPr>
        <p:spPr>
          <a:xfrm>
            <a:off x="6958697" y="1743748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E26AC93-3A86-4669-9C1D-C08A6EBC5279}"/>
              </a:ext>
            </a:extLst>
          </p:cNvPr>
          <p:cNvSpPr/>
          <p:nvPr/>
        </p:nvSpPr>
        <p:spPr>
          <a:xfrm>
            <a:off x="7670391" y="242394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98F9AD-9D07-4261-A698-9E92A2FAD322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7422120" y="2172489"/>
            <a:ext cx="327782" cy="32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967DF11D-1CF5-49F5-ABD8-F527BF792FD4}"/>
              </a:ext>
            </a:extLst>
          </p:cNvPr>
          <p:cNvSpPr/>
          <p:nvPr/>
        </p:nvSpPr>
        <p:spPr>
          <a:xfrm>
            <a:off x="8379125" y="3129300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47442D3-4737-4F88-B049-DD4911152D3A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8133814" y="2852687"/>
            <a:ext cx="335006" cy="35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2CA2DBC-4106-4891-8432-2FBD6AB79FE3}"/>
                  </a:ext>
                </a:extLst>
              </p:cNvPr>
              <p:cNvSpPr txBox="1"/>
              <p:nvPr/>
            </p:nvSpPr>
            <p:spPr>
              <a:xfrm>
                <a:off x="7608163" y="1743748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(15)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2CA2DBC-4106-4891-8432-2FBD6AB7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3" y="1743748"/>
                <a:ext cx="1383438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28B5CDC-32A2-4F14-B6BE-EE54B92D311E}"/>
                  </a:ext>
                </a:extLst>
              </p:cNvPr>
              <p:cNvSpPr txBox="1"/>
              <p:nvPr/>
            </p:nvSpPr>
            <p:spPr>
              <a:xfrm>
                <a:off x="8299882" y="2416910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28B5CDC-32A2-4F14-B6BE-EE54B92D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82" y="2416910"/>
                <a:ext cx="1383438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9402A43-8E9D-4A45-B87B-6D2C8FBFDB45}"/>
                  </a:ext>
                </a:extLst>
              </p:cNvPr>
              <p:cNvSpPr txBox="1"/>
              <p:nvPr/>
            </p:nvSpPr>
            <p:spPr>
              <a:xfrm>
                <a:off x="7589931" y="1717076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(15) 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9402A43-8E9D-4A45-B87B-6D2C8FBF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1" y="1717076"/>
                <a:ext cx="1383438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1B66391-FFF2-496B-8EF6-16C99FE3C598}"/>
                  </a:ext>
                </a:extLst>
              </p:cNvPr>
              <p:cNvSpPr txBox="1"/>
              <p:nvPr/>
            </p:nvSpPr>
            <p:spPr>
              <a:xfrm>
                <a:off x="8969449" y="3230683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1B66391-FFF2-496B-8EF6-16C99FE3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49" y="3230683"/>
                <a:ext cx="138343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40BE1C8-C10A-4F01-882F-68147E0F4D5C}"/>
                  </a:ext>
                </a:extLst>
              </p:cNvPr>
              <p:cNvSpPr txBox="1"/>
              <p:nvPr/>
            </p:nvSpPr>
            <p:spPr>
              <a:xfrm>
                <a:off x="8277730" y="2416910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40BE1C8-C10A-4F01-882F-68147E0F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30" y="2416910"/>
                <a:ext cx="138343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2CCC02C2-EA84-4A21-B4BE-F3B38C4A30D0}"/>
                  </a:ext>
                </a:extLst>
              </p:cNvPr>
              <p:cNvSpPr txBox="1"/>
              <p:nvPr/>
            </p:nvSpPr>
            <p:spPr>
              <a:xfrm>
                <a:off x="7571699" y="1730706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de-DE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de-DE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2CCC02C2-EA84-4A21-B4BE-F3B38C4A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699" y="1730706"/>
                <a:ext cx="138343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A6B37AD1-8318-4D12-933B-EBC747C9BDAD}"/>
              </a:ext>
            </a:extLst>
          </p:cNvPr>
          <p:cNvSpPr/>
          <p:nvPr/>
        </p:nvSpPr>
        <p:spPr>
          <a:xfrm>
            <a:off x="5470486" y="255052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896576F-AA37-485D-9F88-E6B30D35F819}"/>
              </a:ext>
            </a:extLst>
          </p:cNvPr>
          <p:cNvSpPr/>
          <p:nvPr/>
        </p:nvSpPr>
        <p:spPr>
          <a:xfrm>
            <a:off x="7221565" y="2550525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CD9063E-C68E-499B-9E24-E69FB7BB91AA}"/>
              </a:ext>
            </a:extLst>
          </p:cNvPr>
          <p:cNvSpPr/>
          <p:nvPr/>
        </p:nvSpPr>
        <p:spPr>
          <a:xfrm>
            <a:off x="6371690" y="173070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619E605-BF1C-43E4-A0D7-BC1E52BC500E}"/>
              </a:ext>
            </a:extLst>
          </p:cNvPr>
          <p:cNvCxnSpPr>
            <a:cxnSpLocks/>
            <a:stCxn id="24" idx="3"/>
            <a:endCxn id="22" idx="7"/>
          </p:cNvCxnSpPr>
          <p:nvPr/>
        </p:nvCxnSpPr>
        <p:spPr>
          <a:xfrm flipH="1">
            <a:off x="5933909" y="2159447"/>
            <a:ext cx="517292" cy="46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379654E-C7CA-4413-ACBD-3860CEDAC9C9}"/>
              </a:ext>
            </a:extLst>
          </p:cNvPr>
          <p:cNvCxnSpPr>
            <a:cxnSpLocks/>
            <a:stCxn id="24" idx="5"/>
            <a:endCxn id="23" idx="1"/>
          </p:cNvCxnSpPr>
          <p:nvPr/>
        </p:nvCxnSpPr>
        <p:spPr>
          <a:xfrm>
            <a:off x="6835113" y="2159447"/>
            <a:ext cx="476147" cy="4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760F4E5-89D1-4465-887D-1A68E5BF325A}"/>
                  </a:ext>
                </a:extLst>
              </p:cNvPr>
              <p:cNvSpPr txBox="1"/>
              <p:nvPr/>
            </p:nvSpPr>
            <p:spPr>
              <a:xfrm>
                <a:off x="3644362" y="2672141"/>
                <a:ext cx="1745673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760F4E5-89D1-4465-887D-1A68E5B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62" y="2672141"/>
                <a:ext cx="1745673" cy="518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E6D5BA-257D-4C40-B4FC-EB3CB367D71E}"/>
                  </a:ext>
                </a:extLst>
              </p:cNvPr>
              <p:cNvSpPr txBox="1"/>
              <p:nvPr/>
            </p:nvSpPr>
            <p:spPr>
              <a:xfrm>
                <a:off x="4358515" y="1799041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E6D5BA-257D-4C40-B4FC-EB3CB367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15" y="1799041"/>
                <a:ext cx="1383438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:a16="http://schemas.microsoft.com/office/drawing/2014/main" id="{C386B135-19F1-45EB-A1C0-B9F9AE152540}"/>
              </a:ext>
            </a:extLst>
          </p:cNvPr>
          <p:cNvSpPr/>
          <p:nvPr/>
        </p:nvSpPr>
        <p:spPr>
          <a:xfrm>
            <a:off x="6239603" y="3248439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1A555D5-BDCA-4D7D-B47B-A4580C4655F4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5933909" y="2979267"/>
            <a:ext cx="385205" cy="3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B6A96EA2-99C2-4A93-97C4-E9D36A57B9F6}"/>
                  </a:ext>
                </a:extLst>
              </p:cNvPr>
              <p:cNvSpPr txBox="1"/>
              <p:nvPr/>
            </p:nvSpPr>
            <p:spPr>
              <a:xfrm>
                <a:off x="3666796" y="3389283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B6A96EA2-99C2-4A93-97C4-E9D36A57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96" y="3389283"/>
                <a:ext cx="1383438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BCE441D-43CB-4165-9E58-639D45DE2489}"/>
                  </a:ext>
                </a:extLst>
              </p:cNvPr>
              <p:cNvSpPr txBox="1"/>
              <p:nvPr/>
            </p:nvSpPr>
            <p:spPr>
              <a:xfrm>
                <a:off x="3538687" y="2672141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BCE441D-43CB-4165-9E58-639D45DE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87" y="2672141"/>
                <a:ext cx="138343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78AB987-8FDE-4136-90FB-44CCBCA89B71}"/>
                  </a:ext>
                </a:extLst>
              </p:cNvPr>
              <p:cNvSpPr txBox="1"/>
              <p:nvPr/>
            </p:nvSpPr>
            <p:spPr>
              <a:xfrm>
                <a:off x="4376747" y="1799041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d>
                        <m:d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78AB987-8FDE-4136-90FB-44CCBCA89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47" y="1799041"/>
                <a:ext cx="138343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7A7131E2-36C1-4EE4-B3F8-DB35C69F47FD}"/>
              </a:ext>
            </a:extLst>
          </p:cNvPr>
          <p:cNvSpPr/>
          <p:nvPr/>
        </p:nvSpPr>
        <p:spPr>
          <a:xfrm>
            <a:off x="5470486" y="3993917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E066F58-DFE4-4C51-801C-3045184106A1}"/>
              </a:ext>
            </a:extLst>
          </p:cNvPr>
          <p:cNvCxnSpPr>
            <a:stCxn id="31" idx="3"/>
            <a:endCxn id="39" idx="7"/>
          </p:cNvCxnSpPr>
          <p:nvPr/>
        </p:nvCxnSpPr>
        <p:spPr>
          <a:xfrm flipH="1">
            <a:off x="5933909" y="3677180"/>
            <a:ext cx="385205" cy="39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FA1A25-FF17-49E7-B50B-285579CBB724}"/>
                  </a:ext>
                </a:extLst>
              </p:cNvPr>
              <p:cNvSpPr txBox="1"/>
              <p:nvPr/>
            </p:nvSpPr>
            <p:spPr>
              <a:xfrm>
                <a:off x="3702820" y="4067477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FA1A25-FF17-49E7-B50B-285579CBB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20" y="4067477"/>
                <a:ext cx="1383438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4F2BE2C-E278-4092-9515-BA9B9D9B2735}"/>
                  </a:ext>
                </a:extLst>
              </p:cNvPr>
              <p:cNvSpPr txBox="1"/>
              <p:nvPr/>
            </p:nvSpPr>
            <p:spPr>
              <a:xfrm>
                <a:off x="3685028" y="3389283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latin typeface="Cambria Math" panose="02040503050406030204" pitchFamily="18" charset="0"/>
                        </a:rPr>
                        <m:t>𝑎𝑙</m:t>
                      </m:r>
                      <m:d>
                        <m:d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4F2BE2C-E278-4092-9515-BA9B9D9B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28" y="3389283"/>
                <a:ext cx="138343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0CE5D01B-CD49-475B-A502-134F3F176D03}"/>
                  </a:ext>
                </a:extLst>
              </p:cNvPr>
              <p:cNvSpPr txBox="1"/>
              <p:nvPr/>
            </p:nvSpPr>
            <p:spPr>
              <a:xfrm>
                <a:off x="3533769" y="2672141"/>
                <a:ext cx="1383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de-DE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de-DE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0CE5D01B-CD49-475B-A502-134F3F17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69" y="2672141"/>
                <a:ext cx="1383438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4D10C089-A534-4FA0-8D56-9E004A02BE67}"/>
              </a:ext>
            </a:extLst>
          </p:cNvPr>
          <p:cNvSpPr txBox="1"/>
          <p:nvPr/>
        </p:nvSpPr>
        <p:spPr>
          <a:xfrm>
            <a:off x="9007774" y="1414320"/>
            <a:ext cx="3374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Knoten mit Imbalance: 15</a:t>
            </a:r>
          </a:p>
          <a:p>
            <a:r>
              <a:rPr lang="de-DE" sz="1600" dirty="0"/>
              <a:t>15 und „Problem“-Kind (18): </a:t>
            </a:r>
          </a:p>
          <a:p>
            <a:r>
              <a:rPr lang="de-DE" sz="1600" dirty="0"/>
              <a:t>gleiches Vorzeichen </a:t>
            </a:r>
          </a:p>
          <a:p>
            <a:r>
              <a:rPr lang="de-DE" sz="1600" dirty="0">
                <a:sym typeface="Wingdings" panose="05000000000000000000" pitchFamily="2" charset="2"/>
              </a:rPr>
              <a:t> einfache Rotation</a:t>
            </a:r>
            <a:endParaRPr lang="de-DE" sz="16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50AE1D0-44EA-40A5-AAB6-02E5C0271049}"/>
              </a:ext>
            </a:extLst>
          </p:cNvPr>
          <p:cNvSpPr txBox="1"/>
          <p:nvPr/>
        </p:nvSpPr>
        <p:spPr>
          <a:xfrm>
            <a:off x="7320319" y="3411031"/>
            <a:ext cx="3374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Knoten mit Imbalance: 15</a:t>
            </a:r>
          </a:p>
          <a:p>
            <a:r>
              <a:rPr lang="de-DE" sz="1600" dirty="0"/>
              <a:t>15 und „Problem“-Kind (17):</a:t>
            </a:r>
          </a:p>
          <a:p>
            <a:r>
              <a:rPr lang="de-DE" sz="1600" dirty="0"/>
              <a:t>unterschiedliches Vorzeichen</a:t>
            </a:r>
          </a:p>
          <a:p>
            <a:r>
              <a:rPr lang="de-DE" sz="1600" dirty="0">
                <a:sym typeface="Wingdings" panose="05000000000000000000" pitchFamily="2" charset="2"/>
              </a:rPr>
              <a:t> doppelte Rotation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ED01F6F-9336-416C-A0EB-347971074C4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9901" y="6051509"/>
            <a:ext cx="3864097" cy="3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  <p:bldP spid="24" grpId="0" animBg="1"/>
      <p:bldP spid="29" grpId="0"/>
      <p:bldP spid="29" grpId="1"/>
      <p:bldP spid="30" grpId="0"/>
      <p:bldP spid="30" grpId="1"/>
      <p:bldP spid="31" grpId="0" animBg="1"/>
      <p:bldP spid="36" grpId="0"/>
      <p:bldP spid="36" grpId="1"/>
      <p:bldP spid="37" grpId="0"/>
      <p:bldP spid="37" grpId="1"/>
      <p:bldP spid="38" grpId="0"/>
      <p:bldP spid="39" grpId="0" animBg="1"/>
      <p:bldP spid="42" grpId="0"/>
      <p:bldP spid="43" grpId="0"/>
      <p:bldP spid="44" grpId="0"/>
      <p:bldP spid="45" grpId="0"/>
      <p:bldP spid="45" grpId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0FDB-8183-4082-82A6-F7C3D79F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AVL-Baum</a:t>
            </a:r>
            <a:br>
              <a:rPr lang="de-DE" dirty="0"/>
            </a:br>
            <a:r>
              <a:rPr lang="de-DE" sz="2800" dirty="0"/>
              <a:t>(Doppelrotation)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EFF6C-5881-4278-AB18-3402CB1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04815"/>
            <a:ext cx="7315200" cy="105347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Verfahren:</a:t>
            </a:r>
            <a:r>
              <a:rPr lang="de-DE" dirty="0"/>
              <a:t> finde richtige Stelle, füge ein, balanciere</a:t>
            </a:r>
          </a:p>
          <a:p>
            <a:pPr marL="0" indent="0">
              <a:buNone/>
            </a:pPr>
            <a:r>
              <a:rPr lang="de-DE" b="1" dirty="0"/>
              <a:t>Füge ein: </a:t>
            </a:r>
            <a:r>
              <a:rPr lang="de-DE" dirty="0"/>
              <a:t>15 – 18 –20  – 17 – 16 – 13 – 9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C8959D0-613E-4B70-838F-33875DCFA68B}"/>
              </a:ext>
            </a:extLst>
          </p:cNvPr>
          <p:cNvSpPr/>
          <p:nvPr/>
        </p:nvSpPr>
        <p:spPr>
          <a:xfrm>
            <a:off x="5985391" y="2390728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5C687EA-D5ED-454F-9D4F-D88781469397}"/>
              </a:ext>
            </a:extLst>
          </p:cNvPr>
          <p:cNvSpPr/>
          <p:nvPr/>
        </p:nvSpPr>
        <p:spPr>
          <a:xfrm>
            <a:off x="7736470" y="2390727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ECA92F-62B4-45FA-BBB3-F144F198A5C0}"/>
              </a:ext>
            </a:extLst>
          </p:cNvPr>
          <p:cNvSpPr/>
          <p:nvPr/>
        </p:nvSpPr>
        <p:spPr>
          <a:xfrm>
            <a:off x="6886595" y="1570908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95EF5E3-21C9-4BFA-B288-CDE1942A0D5F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448814" y="1999649"/>
            <a:ext cx="517292" cy="46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2529112-4413-4A64-951B-BCE6C4DA2AA0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7350018" y="1999649"/>
            <a:ext cx="476147" cy="4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7563D8EB-C65C-4176-9CB1-026FAE3AFDAD}"/>
              </a:ext>
            </a:extLst>
          </p:cNvPr>
          <p:cNvSpPr/>
          <p:nvPr/>
        </p:nvSpPr>
        <p:spPr>
          <a:xfrm>
            <a:off x="6754508" y="308864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760B18-71C6-4A2F-A680-AC9D00C2180F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6448814" y="2819469"/>
            <a:ext cx="385205" cy="3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2CEF30A-7D41-41AB-82FD-FA4B7763CE3D}"/>
              </a:ext>
            </a:extLst>
          </p:cNvPr>
          <p:cNvSpPr/>
          <p:nvPr/>
        </p:nvSpPr>
        <p:spPr>
          <a:xfrm>
            <a:off x="5985391" y="3834119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5A0B3C8-DE04-41EF-95BB-BFEA0D9AFFEB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6448814" y="3517382"/>
            <a:ext cx="385205" cy="39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EB618ABC-57F4-4886-B2D8-30AD54CAD9E8}"/>
              </a:ext>
            </a:extLst>
          </p:cNvPr>
          <p:cNvSpPr/>
          <p:nvPr/>
        </p:nvSpPr>
        <p:spPr>
          <a:xfrm>
            <a:off x="6754508" y="308864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6A1CBE8-713B-4A99-A153-C11E058DF4FD}"/>
              </a:ext>
            </a:extLst>
          </p:cNvPr>
          <p:cNvSpPr/>
          <p:nvPr/>
        </p:nvSpPr>
        <p:spPr>
          <a:xfrm>
            <a:off x="7588091" y="3831677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D36DDF-10ED-4F17-8D32-962FC681A8E8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7217931" y="3517382"/>
            <a:ext cx="449671" cy="38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78A69055-7FC6-40C9-A1B1-A98C4004579E}"/>
              </a:ext>
            </a:extLst>
          </p:cNvPr>
          <p:cNvSpPr/>
          <p:nvPr/>
        </p:nvSpPr>
        <p:spPr>
          <a:xfrm>
            <a:off x="5970081" y="238987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1B2AA9-9A00-40D6-86CA-7E2221FFEF31}"/>
              </a:ext>
            </a:extLst>
          </p:cNvPr>
          <p:cNvSpPr/>
          <p:nvPr/>
        </p:nvSpPr>
        <p:spPr>
          <a:xfrm>
            <a:off x="5234107" y="319100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CDF6873-8978-4621-B6AC-54B0255139CF}"/>
              </a:ext>
            </a:extLst>
          </p:cNvPr>
          <p:cNvSpPr/>
          <p:nvPr/>
        </p:nvSpPr>
        <p:spPr>
          <a:xfrm>
            <a:off x="6723451" y="319100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171EE6-47FC-4362-A436-92C3C7AD2127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697530" y="2818612"/>
            <a:ext cx="352062" cy="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A747265-8E13-4535-A007-97FD38A43E8D}"/>
              </a:ext>
            </a:extLst>
          </p:cNvPr>
          <p:cNvCxnSpPr>
            <a:stCxn id="27" idx="5"/>
            <a:endCxn id="29" idx="1"/>
          </p:cNvCxnSpPr>
          <p:nvPr/>
        </p:nvCxnSpPr>
        <p:spPr>
          <a:xfrm>
            <a:off x="6433504" y="2818612"/>
            <a:ext cx="369458" cy="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3DAED3E-248D-4F5A-AB61-F04CFA8CB3B6}"/>
                  </a:ext>
                </a:extLst>
              </p:cNvPr>
              <p:cNvSpPr txBox="1"/>
              <p:nvPr/>
            </p:nvSpPr>
            <p:spPr>
              <a:xfrm>
                <a:off x="3464342" y="3240658"/>
                <a:ext cx="1669770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3DAED3E-248D-4F5A-AB61-F04CFA8C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342" y="3240658"/>
                <a:ext cx="1669770" cy="518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3212767-0CE6-4BAE-8E20-BB038A4FA755}"/>
                  </a:ext>
                </a:extLst>
              </p:cNvPr>
              <p:cNvSpPr txBox="1"/>
              <p:nvPr/>
            </p:nvSpPr>
            <p:spPr>
              <a:xfrm>
                <a:off x="3642578" y="2436717"/>
                <a:ext cx="166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3212767-0CE6-4BAE-8E20-BB038A4F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78" y="2436717"/>
                <a:ext cx="166977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030C3176-3AD3-43BC-8010-3D41602D473C}"/>
                  </a:ext>
                </a:extLst>
              </p:cNvPr>
              <p:cNvSpPr txBox="1"/>
              <p:nvPr/>
            </p:nvSpPr>
            <p:spPr>
              <a:xfrm>
                <a:off x="8447569" y="2464288"/>
                <a:ext cx="166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030C3176-3AD3-43BC-8010-3D41602D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569" y="2464288"/>
                <a:ext cx="166977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2B2F3EC-228F-47C2-95B5-6558F0B28B85}"/>
                  </a:ext>
                </a:extLst>
              </p:cNvPr>
              <p:cNvSpPr txBox="1"/>
              <p:nvPr/>
            </p:nvSpPr>
            <p:spPr>
              <a:xfrm>
                <a:off x="7207823" y="1514752"/>
                <a:ext cx="166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2B2F3EC-228F-47C2-95B5-6558F0B2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23" y="1514752"/>
                <a:ext cx="166977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55C039-218D-4CC2-A26A-B3476A283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165" y="6187571"/>
            <a:ext cx="3595974" cy="3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23" grpId="0" animBg="1"/>
      <p:bldP spid="23" grpId="1" animBg="1"/>
      <p:bldP spid="24" grpId="0" animBg="1"/>
      <p:bldP spid="24" grpId="1" animBg="1"/>
      <p:bldP spid="27" grpId="0" animBg="1"/>
      <p:bldP spid="28" grpId="0" animBg="1"/>
      <p:bldP spid="29" grpId="0" animBg="1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D87E1-9F3B-4195-9C05-50C4301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– Kinder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50031F8-CC32-4907-9330-CB90808D0A55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05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Stelle, füge ein, balanciere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Füge ein: </a:t>
            </a:r>
            <a:r>
              <a:rPr lang="de-DE" dirty="0"/>
              <a:t>15 – 18 –20  – 17 – 16 – 13 – 9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366FEFB-775B-4E47-B057-FC5D66D66E66}"/>
              </a:ext>
            </a:extLst>
          </p:cNvPr>
          <p:cNvSpPr/>
          <p:nvPr/>
        </p:nvSpPr>
        <p:spPr>
          <a:xfrm>
            <a:off x="8615359" y="2337461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4A7188-3E22-44E2-92EE-A29BA7399859}"/>
              </a:ext>
            </a:extLst>
          </p:cNvPr>
          <p:cNvSpPr/>
          <p:nvPr/>
        </p:nvSpPr>
        <p:spPr>
          <a:xfrm>
            <a:off x="7765484" y="1517642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D6DD061-ABCB-40C2-A793-C6188AEC1B4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327703" y="1946383"/>
            <a:ext cx="517292" cy="46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FD25DA-58E1-4FF7-AFC5-58BC9B626A98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8228907" y="1946383"/>
            <a:ext cx="476147" cy="4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92D733EA-CF1E-4756-A091-B7E1008E2E4F}"/>
              </a:ext>
            </a:extLst>
          </p:cNvPr>
          <p:cNvSpPr/>
          <p:nvPr/>
        </p:nvSpPr>
        <p:spPr>
          <a:xfrm>
            <a:off x="6848970" y="2336605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8FCDFE-4A4B-458B-A71D-71CD1853D491}"/>
              </a:ext>
            </a:extLst>
          </p:cNvPr>
          <p:cNvSpPr/>
          <p:nvPr/>
        </p:nvSpPr>
        <p:spPr>
          <a:xfrm>
            <a:off x="6033485" y="312001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1C91DCD-2389-477A-A958-CDE5D4DECCAF}"/>
              </a:ext>
            </a:extLst>
          </p:cNvPr>
          <p:cNvSpPr/>
          <p:nvPr/>
        </p:nvSpPr>
        <p:spPr>
          <a:xfrm>
            <a:off x="7602340" y="3137735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E1A430-0C82-4266-9D99-1ACB6C6DC87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6496908" y="2765346"/>
            <a:ext cx="431573" cy="42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3A5689-02C0-4D07-8AE4-351B6679B030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7312393" y="2765346"/>
            <a:ext cx="369458" cy="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6E2D4C9-26DC-46AB-A222-6F9CC7359CCC}"/>
              </a:ext>
            </a:extLst>
          </p:cNvPr>
          <p:cNvSpPr/>
          <p:nvPr/>
        </p:nvSpPr>
        <p:spPr>
          <a:xfrm>
            <a:off x="5297881" y="3901787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13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885904F-E7A0-43EE-B3A6-D0EA727F6E4F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5761304" y="3548752"/>
            <a:ext cx="351692" cy="42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F828EA4-FBCD-49AC-92F0-0FD1306711FE}"/>
                  </a:ext>
                </a:extLst>
              </p:cNvPr>
              <p:cNvSpPr txBox="1"/>
              <p:nvPr/>
            </p:nvSpPr>
            <p:spPr>
              <a:xfrm>
                <a:off x="3869268" y="3999048"/>
                <a:ext cx="11564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F828EA4-FBCD-49AC-92F0-0FD130671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999048"/>
                <a:ext cx="11564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D151542-A9F7-4341-B717-40CC693F4AB6}"/>
                  </a:ext>
                </a:extLst>
              </p:cNvPr>
              <p:cNvSpPr txBox="1"/>
              <p:nvPr/>
            </p:nvSpPr>
            <p:spPr>
              <a:xfrm>
                <a:off x="8223490" y="1509679"/>
                <a:ext cx="1354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D151542-A9F7-4341-B717-40CC693F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490" y="1509679"/>
                <a:ext cx="135491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E875D5-C95D-4373-93C4-5B4C663B29F9}"/>
                  </a:ext>
                </a:extLst>
              </p:cNvPr>
              <p:cNvSpPr txBox="1"/>
              <p:nvPr/>
            </p:nvSpPr>
            <p:spPr>
              <a:xfrm>
                <a:off x="4696165" y="3173693"/>
                <a:ext cx="1354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E875D5-C95D-4373-93C4-5B4C663B2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65" y="3173693"/>
                <a:ext cx="135491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7033513-988F-442D-8096-67C7F98EB8F2}"/>
                  </a:ext>
                </a:extLst>
              </p:cNvPr>
              <p:cNvSpPr txBox="1"/>
              <p:nvPr/>
            </p:nvSpPr>
            <p:spPr>
              <a:xfrm>
                <a:off x="5494057" y="2394652"/>
                <a:ext cx="1354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7033513-988F-442D-8096-67C7F98E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57" y="2394652"/>
                <a:ext cx="135491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B3E29E2-E750-46DD-84D7-E8A4BA78BF80}"/>
                  </a:ext>
                </a:extLst>
              </p:cNvPr>
              <p:cNvSpPr txBox="1"/>
              <p:nvPr/>
            </p:nvSpPr>
            <p:spPr>
              <a:xfrm>
                <a:off x="9142626" y="2423725"/>
                <a:ext cx="1354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B3E29E2-E750-46DD-84D7-E8A4BA78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26" y="2423725"/>
                <a:ext cx="135491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76B314-A458-4AFD-BFDA-4B076C602DEA}"/>
                  </a:ext>
                </a:extLst>
              </p:cNvPr>
              <p:cNvSpPr txBox="1"/>
              <p:nvPr/>
            </p:nvSpPr>
            <p:spPr>
              <a:xfrm>
                <a:off x="8223490" y="3422939"/>
                <a:ext cx="1354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𝑏𝑎𝑙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76B314-A458-4AFD-BFDA-4B076C60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490" y="3422939"/>
                <a:ext cx="135491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F5DC135-3D9F-4CD3-A82F-0A116995893D}"/>
              </a:ext>
            </a:extLst>
          </p:cNvPr>
          <p:cNvCxnSpPr/>
          <p:nvPr/>
        </p:nvCxnSpPr>
        <p:spPr>
          <a:xfrm rot="10800000" flipV="1">
            <a:off x="7120437" y="1768792"/>
            <a:ext cx="561414" cy="495014"/>
          </a:xfrm>
          <a:prstGeom prst="curvedConnector3">
            <a:avLst>
              <a:gd name="adj1" fmla="val 119577"/>
            </a:avLst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178EDB0-1CFE-4CA0-B825-1E692D839287}"/>
              </a:ext>
            </a:extLst>
          </p:cNvPr>
          <p:cNvSpPr txBox="1"/>
          <p:nvPr/>
        </p:nvSpPr>
        <p:spPr>
          <a:xfrm>
            <a:off x="6070912" y="1599515"/>
            <a:ext cx="11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Rotation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42D3B97-D8AF-4026-A950-FF548F88B9FA}"/>
              </a:ext>
            </a:extLst>
          </p:cNvPr>
          <p:cNvSpPr txBox="1"/>
          <p:nvPr/>
        </p:nvSpPr>
        <p:spPr>
          <a:xfrm>
            <a:off x="7188563" y="3829770"/>
            <a:ext cx="297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 passiert mit 17?</a:t>
            </a:r>
          </a:p>
          <a:p>
            <a:r>
              <a:rPr lang="de-DE" sz="1600" dirty="0">
                <a:sym typeface="Wingdings" panose="05000000000000000000" pitchFamily="2" charset="2"/>
              </a:rPr>
              <a:t> mit nach rechts rotieren!</a:t>
            </a:r>
            <a:endParaRPr lang="de-DE" sz="16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2C2D11-5429-475D-8FFE-055E3C4BF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414" y="6099402"/>
            <a:ext cx="3595974" cy="3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5" grpId="0"/>
      <p:bldP spid="26" grpId="0"/>
      <p:bldP spid="27" grpId="0"/>
      <p:bldP spid="28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D87E1-9F3B-4195-9C05-50C4301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Rotation – Kinder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50031F8-CC32-4907-9330-CB90808D0A55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05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Stelle, füge ein, balanciere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Füge ein: </a:t>
            </a:r>
            <a:r>
              <a:rPr lang="de-DE" dirty="0"/>
              <a:t>15 – 18 –20  – 17 – 16 – 13 – 9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366FEFB-775B-4E47-B057-FC5D66D66E66}"/>
              </a:ext>
            </a:extLst>
          </p:cNvPr>
          <p:cNvSpPr/>
          <p:nvPr/>
        </p:nvSpPr>
        <p:spPr>
          <a:xfrm>
            <a:off x="8605086" y="3178325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4A7188-3E22-44E2-92EE-A29BA7399859}"/>
              </a:ext>
            </a:extLst>
          </p:cNvPr>
          <p:cNvSpPr/>
          <p:nvPr/>
        </p:nvSpPr>
        <p:spPr>
          <a:xfrm>
            <a:off x="7755211" y="235850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FD25DA-58E1-4FF7-AFC5-58BC9B626A98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8218634" y="2787247"/>
            <a:ext cx="476147" cy="4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92D733EA-CF1E-4756-A091-B7E1008E2E4F}"/>
              </a:ext>
            </a:extLst>
          </p:cNvPr>
          <p:cNvSpPr/>
          <p:nvPr/>
        </p:nvSpPr>
        <p:spPr>
          <a:xfrm>
            <a:off x="6822337" y="1575100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8FCDFE-4A4B-458B-A71D-71CD1853D491}"/>
              </a:ext>
            </a:extLst>
          </p:cNvPr>
          <p:cNvSpPr/>
          <p:nvPr/>
        </p:nvSpPr>
        <p:spPr>
          <a:xfrm>
            <a:off x="6006852" y="235850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1C91DCD-2389-477A-A958-CDE5D4DECCAF}"/>
              </a:ext>
            </a:extLst>
          </p:cNvPr>
          <p:cNvSpPr/>
          <p:nvPr/>
        </p:nvSpPr>
        <p:spPr>
          <a:xfrm>
            <a:off x="6903689" y="3253093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E1A430-0C82-4266-9D99-1ACB6C6DC87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6470275" y="2003841"/>
            <a:ext cx="431573" cy="42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3A5689-02C0-4D07-8AE4-351B6679B030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367112" y="2787247"/>
            <a:ext cx="467610" cy="53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6E2D4C9-26DC-46AB-A222-6F9CC7359CCC}"/>
              </a:ext>
            </a:extLst>
          </p:cNvPr>
          <p:cNvSpPr/>
          <p:nvPr/>
        </p:nvSpPr>
        <p:spPr>
          <a:xfrm>
            <a:off x="5206339" y="3093137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13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885904F-E7A0-43EE-B3A6-D0EA727F6E4F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5669762" y="2787247"/>
            <a:ext cx="416601" cy="3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5D1F60-B508-4142-94AF-CAB6D45A4645}"/>
              </a:ext>
            </a:extLst>
          </p:cNvPr>
          <p:cNvCxnSpPr>
            <a:stCxn id="9" idx="5"/>
            <a:endCxn id="6" idx="1"/>
          </p:cNvCxnSpPr>
          <p:nvPr/>
        </p:nvCxnSpPr>
        <p:spPr>
          <a:xfrm>
            <a:off x="7285760" y="2003841"/>
            <a:ext cx="548962" cy="42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C5BD-F5EE-44C0-9DFB-BF8E6049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AVL-Baum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264AD9-15AF-4850-A162-85BD2A827B6B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05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Element &amp; Vorgänger, </a:t>
            </a:r>
            <a:r>
              <a:rPr lang="de-DE" dirty="0" err="1"/>
              <a:t>replace</a:t>
            </a:r>
            <a:r>
              <a:rPr lang="de-DE" dirty="0"/>
              <a:t>, balanciere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Lösche: </a:t>
            </a:r>
            <a:r>
              <a:rPr lang="de-DE" dirty="0"/>
              <a:t>18, 16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DD362CA-78CF-4617-AE93-974340437AB1}"/>
              </a:ext>
            </a:extLst>
          </p:cNvPr>
          <p:cNvSpPr/>
          <p:nvPr/>
        </p:nvSpPr>
        <p:spPr>
          <a:xfrm>
            <a:off x="8380391" y="3253093"/>
            <a:ext cx="612476" cy="51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65DAB86-7770-49F7-8163-917D2D1C3102}"/>
              </a:ext>
            </a:extLst>
          </p:cNvPr>
          <p:cNvSpPr/>
          <p:nvPr/>
        </p:nvSpPr>
        <p:spPr>
          <a:xfrm>
            <a:off x="7755211" y="235850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BD97245-110D-41D8-8BF9-5F8B5ED4BD1B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8218634" y="2787247"/>
            <a:ext cx="467995" cy="46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AE86A24D-E2E1-45A4-99FE-456803828822}"/>
              </a:ext>
            </a:extLst>
          </p:cNvPr>
          <p:cNvSpPr/>
          <p:nvPr/>
        </p:nvSpPr>
        <p:spPr>
          <a:xfrm>
            <a:off x="6720518" y="1581224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16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F5758B6-7A46-4E43-B49C-0F753C4D3A56}"/>
              </a:ext>
            </a:extLst>
          </p:cNvPr>
          <p:cNvSpPr/>
          <p:nvPr/>
        </p:nvSpPr>
        <p:spPr>
          <a:xfrm>
            <a:off x="5686301" y="2358506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F9A66C9-101F-458F-B480-FAC475545BFB}"/>
              </a:ext>
            </a:extLst>
          </p:cNvPr>
          <p:cNvSpPr/>
          <p:nvPr/>
        </p:nvSpPr>
        <p:spPr>
          <a:xfrm>
            <a:off x="7200042" y="325309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17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EB5F07A-AEB9-47C6-A0AE-F22986D61CC3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149724" y="2009965"/>
            <a:ext cx="650305" cy="42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CB56E6-23F2-4223-B979-615D76681F7D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7471509" y="2787247"/>
            <a:ext cx="363213" cy="4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8CEE02-5255-42C3-A106-AD6EC15521FF}"/>
              </a:ext>
            </a:extLst>
          </p:cNvPr>
          <p:cNvSpPr/>
          <p:nvPr/>
        </p:nvSpPr>
        <p:spPr>
          <a:xfrm>
            <a:off x="4934237" y="3253091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9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5D9D671-66DB-44FB-8370-A147E3D01663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5397660" y="2787247"/>
            <a:ext cx="368152" cy="53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E8966CB-8B77-4BF8-BF30-1B428A273BC0}"/>
              </a:ext>
            </a:extLst>
          </p:cNvPr>
          <p:cNvCxnSpPr>
            <a:stCxn id="8" idx="5"/>
            <a:endCxn id="6" idx="1"/>
          </p:cNvCxnSpPr>
          <p:nvPr/>
        </p:nvCxnSpPr>
        <p:spPr>
          <a:xfrm>
            <a:off x="7183941" y="2009965"/>
            <a:ext cx="650781" cy="42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911CC9BE-8531-4E59-BDF4-AB8D65323C80}"/>
              </a:ext>
            </a:extLst>
          </p:cNvPr>
          <p:cNvSpPr/>
          <p:nvPr/>
        </p:nvSpPr>
        <p:spPr>
          <a:xfrm>
            <a:off x="6395239" y="3261337"/>
            <a:ext cx="542934" cy="50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FBBF37E-F828-4975-A633-38FE3BA162D5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6149724" y="2787247"/>
            <a:ext cx="325026" cy="5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9A70E78-5579-4334-BB01-B449AE9D1635}"/>
                  </a:ext>
                </a:extLst>
              </p:cNvPr>
              <p:cNvSpPr txBox="1"/>
              <p:nvPr/>
            </p:nvSpPr>
            <p:spPr>
              <a:xfrm>
                <a:off x="3853728" y="5658446"/>
                <a:ext cx="6276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/>
                  <a:t>!</a:t>
                </a:r>
                <a:r>
                  <a:rPr lang="de-DE" dirty="0"/>
                  <a:t>  Vorgängerknoten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de-DE" dirty="0"/>
                  <a:t> „rechtestes Element im linken Teilbaum“</a:t>
                </a: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9A70E78-5579-4334-BB01-B449AE9D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728" y="5658446"/>
                <a:ext cx="6276513" cy="461665"/>
              </a:xfrm>
              <a:prstGeom prst="rect">
                <a:avLst/>
              </a:prstGeom>
              <a:blipFill>
                <a:blip r:embed="rId2"/>
                <a:stretch>
                  <a:fillRect l="-1456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9782342-38AD-44C9-846B-C8B7CD61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96" y="6237490"/>
            <a:ext cx="3899511" cy="3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4557 -0.128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A57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267 -0.2449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A57C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4" grpId="0" animBg="1"/>
    </p:bld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717</Words>
  <Application>Microsoft Office PowerPoint</Application>
  <PresentationFormat>Breitbild</PresentationFormat>
  <Paragraphs>140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Wingdings 2</vt:lpstr>
      <vt:lpstr>Rahmen</vt:lpstr>
      <vt:lpstr>Algo-Tutorium 11</vt:lpstr>
      <vt:lpstr>Binäre Suchbäume – Basics </vt:lpstr>
      <vt:lpstr>AVL-Bäume</vt:lpstr>
      <vt:lpstr>Einfügen/ Löschen im AVL-Baum</vt:lpstr>
      <vt:lpstr>Einfügen im AVL-Baum (einfache Rotation)</vt:lpstr>
      <vt:lpstr>Einfügen im AVL-Baum (Doppelrotation)</vt:lpstr>
      <vt:lpstr>Rotation – Kinder</vt:lpstr>
      <vt:lpstr>Rotation – Kinder</vt:lpstr>
      <vt:lpstr>Löschen im AVL-Baum</vt:lpstr>
      <vt:lpstr>PB</vt:lpstr>
      <vt:lpstr>Nr.1</vt:lpstr>
      <vt:lpstr>Nr.2</vt:lpstr>
      <vt:lpstr>Besprechung</vt:lpstr>
      <vt:lpstr>Nr.1 a) einfügen</vt:lpstr>
      <vt:lpstr>Nr.1 a) Löschen</vt:lpstr>
      <vt:lpstr>Nr.1 b)</vt:lpstr>
      <vt:lpstr>Nr.2 a)</vt:lpstr>
      <vt:lpstr>Nr.2 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140</cp:revision>
  <dcterms:created xsi:type="dcterms:W3CDTF">2020-11-18T14:51:54Z</dcterms:created>
  <dcterms:modified xsi:type="dcterms:W3CDTF">2022-01-11T20:01:43Z</dcterms:modified>
</cp:coreProperties>
</file>