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8" r:id="rId4"/>
    <p:sldId id="257" r:id="rId5"/>
    <p:sldId id="263" r:id="rId6"/>
    <p:sldId id="264" r:id="rId7"/>
    <p:sldId id="265" r:id="rId8"/>
    <p:sldId id="266" r:id="rId9"/>
    <p:sldId id="267" r:id="rId10"/>
    <p:sldId id="289" r:id="rId11"/>
    <p:sldId id="292" r:id="rId12"/>
    <p:sldId id="294" r:id="rId13"/>
    <p:sldId id="293" r:id="rId14"/>
    <p:sldId id="290" r:id="rId15"/>
    <p:sldId id="287" r:id="rId16"/>
    <p:sldId id="281" r:id="rId17"/>
    <p:sldId id="284" r:id="rId18"/>
    <p:sldId id="285" r:id="rId19"/>
    <p:sldId id="29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de/r/KDJ3B2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B526-4CD0-4F08-B0DA-B62A82B6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</a:t>
            </a:r>
            <a:r>
              <a:rPr lang="de-DE" dirty="0"/>
              <a:t>-Tutorium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BA4B4-783D-4A44-8425-E0C38AEB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19.11.2021, Laura Zimmermann</a:t>
            </a:r>
          </a:p>
        </p:txBody>
      </p:sp>
    </p:spTree>
    <p:extLst>
      <p:ext uri="{BB962C8B-B14F-4D97-AF65-F5344CB8AC3E}">
        <p14:creationId xmlns:p14="http://schemas.microsoft.com/office/powerpoint/2010/main" val="29516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024F4-7118-4A69-B33F-0FC83C61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PB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FF62BF-D948-48C7-AC57-8E29B05C9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66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C5095-9934-440D-8ECC-C33A9CA1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C7EB67-79AF-455B-B6AC-D4394A26D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347" y="1484636"/>
            <a:ext cx="7663608" cy="3888727"/>
          </a:xfrm>
        </p:spPr>
      </p:pic>
    </p:spTree>
    <p:extLst>
      <p:ext uri="{BB962C8B-B14F-4D97-AF65-F5344CB8AC3E}">
        <p14:creationId xmlns:p14="http://schemas.microsoft.com/office/powerpoint/2010/main" val="114166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A04F3-BFD8-4CB6-8C4A-F316A2C3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D858E57-3E3A-4C00-BC93-69C497E2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59" y="1908313"/>
            <a:ext cx="8362005" cy="2835864"/>
          </a:xfrm>
        </p:spPr>
      </p:pic>
    </p:spTree>
    <p:extLst>
      <p:ext uri="{BB962C8B-B14F-4D97-AF65-F5344CB8AC3E}">
        <p14:creationId xmlns:p14="http://schemas.microsoft.com/office/powerpoint/2010/main" val="29004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B07E5-E68C-413A-9085-8EAAB039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A3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EC8C07-06F7-40CD-B6A5-414DAF0CF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617" y="133068"/>
            <a:ext cx="6621919" cy="6591864"/>
          </a:xfrm>
        </p:spPr>
      </p:pic>
    </p:spTree>
    <p:extLst>
      <p:ext uri="{BB962C8B-B14F-4D97-AF65-F5344CB8AC3E}">
        <p14:creationId xmlns:p14="http://schemas.microsoft.com/office/powerpoint/2010/main" val="133892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C99CB-216B-4BB0-BFF1-B60DEC14A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PB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280FC-93A9-4A84-BDEB-7B96217B2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C6B29-7184-4F33-AA92-8B23BBF2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</a:t>
            </a:r>
            <a:br>
              <a:rPr lang="de-DE" dirty="0"/>
            </a:br>
            <a:r>
              <a:rPr lang="de-DE" dirty="0"/>
              <a:t>a)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F7DF8C-0F9C-4ED2-A188-3671AFFF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66" y="1558512"/>
            <a:ext cx="3788033" cy="37409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394819-7A1A-4BB3-BE1F-9A05970C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64" y="1731173"/>
            <a:ext cx="4125969" cy="3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C6B29-7184-4F33-AA92-8B23BBF2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1A3290E-4DA5-49E7-B340-A030099C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1365" y="1113646"/>
            <a:ext cx="3578063" cy="4583607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FCF161-85EA-4185-8401-F3E90C0C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06" y="1553940"/>
            <a:ext cx="3788033" cy="37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B2ECE-9CFD-4255-AEDA-22A7431B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  <a:br>
              <a:rPr lang="de-DE" dirty="0"/>
            </a:br>
            <a:r>
              <a:rPr lang="de-DE" dirty="0"/>
              <a:t>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A2BEE02-3EBE-4FE7-B87D-89BB2D5EF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/>
                  <a:t>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de-DE" dirty="0"/>
                  <a:t> ist A[</a:t>
                </a:r>
                <a:r>
                  <a:rPr lang="de-DE" dirty="0" err="1"/>
                  <a:t>i,j</a:t>
                </a:r>
                <a:r>
                  <a:rPr lang="de-DE" dirty="0"/>
                  <a:t>] = 1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de-DE" dirty="0"/>
                  <a:t> Pfad der Länge 1 von i nach j.</a:t>
                </a:r>
                <a:br>
                  <a:rPr lang="de-DE" dirty="0"/>
                </a:br>
                <a:r>
                  <a:rPr lang="de-DE" dirty="0"/>
                  <a:t>Sonst ist A[</a:t>
                </a:r>
                <a:r>
                  <a:rPr lang="de-DE" dirty="0" err="1"/>
                  <a:t>i,j</a:t>
                </a:r>
                <a:r>
                  <a:rPr lang="de-DE" dirty="0"/>
                  <a:t>] = 0</a:t>
                </a:r>
              </a:p>
              <a:p>
                <a:r>
                  <a:rPr lang="de-DE" dirty="0"/>
                  <a:t>Pfad der Länge 2 zwischen i und j besteht aus Pfad der Länge 2 über Knoten x:</a:t>
                </a:r>
                <a:br>
                  <a:rPr lang="de-DE" dirty="0"/>
                </a:br>
                <a:r>
                  <a:rPr lang="de-DE" dirty="0"/>
                  <a:t>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x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j</a:t>
                </a:r>
              </a:p>
              <a:p>
                <a:r>
                  <a:rPr lang="de-DE" dirty="0"/>
                  <a:t>Betrachte nun das Resultat der Multiplikation an Stelle [</a:t>
                </a:r>
                <a:r>
                  <a:rPr lang="de-DE" dirty="0" err="1"/>
                  <a:t>i,j</a:t>
                </a:r>
                <a:r>
                  <a:rPr lang="de-DE" dirty="0"/>
                  <a:t>]</a:t>
                </a:r>
                <a:br>
                  <a:rPr lang="de-DE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𝐾𝑎𝑛𝑡𝑒𝑛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𝐾𝑎𝑛𝑡𝑒𝑛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dann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Pfad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nge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von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nach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de-DE" dirty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A2BEE02-3EBE-4FE7-B87D-89BB2D5EF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4FE1D14-51B4-4459-A4E3-240C7470A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399" y="753725"/>
            <a:ext cx="8182370" cy="4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B2ECE-9CFD-4255-AEDA-22A7431B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FE9B330-5759-4F02-90A7-29B441944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965" y="1737360"/>
                <a:ext cx="7315200" cy="5120640"/>
              </a:xfrm>
            </p:spPr>
            <p:txBody>
              <a:bodyPr/>
              <a:lstStyle/>
              <a:p>
                <a:r>
                  <a:rPr lang="de-DE" dirty="0"/>
                  <a:t>Z. 1 geht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Zugriff geht in konstanter Zeit</a:t>
                </a:r>
              </a:p>
              <a:p>
                <a:r>
                  <a:rPr lang="de-DE" dirty="0"/>
                  <a:t>Obere Schranke ist also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/>
                  <a:t>An Stelle [</a:t>
                </a:r>
                <a:r>
                  <a:rPr lang="de-DE" dirty="0" err="1"/>
                  <a:t>i,j</a:t>
                </a:r>
                <a:r>
                  <a:rPr lang="de-DE" dirty="0"/>
                  <a:t>] steht nach a) eine Zahl &gt;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genau dann, wenn es einen Pfad der Länge 2 von i nach j gibt.</a:t>
                </a:r>
              </a:p>
              <a:p>
                <a:r>
                  <a:rPr lang="de-DE" dirty="0"/>
                  <a:t>Folglich ist die Ausgabe korrekt.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FE9B330-5759-4F02-90A7-29B441944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965" y="1737360"/>
                <a:ext cx="7315200" cy="5120640"/>
              </a:xfr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18">
            <a:extLst>
              <a:ext uri="{FF2B5EF4-FFF2-40B4-BE49-F238E27FC236}">
                <a16:creationId xmlns:a16="http://schemas.microsoft.com/office/drawing/2014/main" id="{E27E3FF2-C4B7-4660-B23C-6D47E050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13" y="721607"/>
            <a:ext cx="7408503" cy="18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4630E-C98C-4C28-A33C-47655313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A3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9AE5EE-845D-4154-9FB8-C4646613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46D93-B2F2-4B9A-A48D-29AEFB91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98" y="2539005"/>
            <a:ext cx="3760384" cy="19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CD46BD-F66F-422B-9BF1-979E67F6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Check-in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65E40B-444F-4E4D-AEBC-E9A88C012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877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15092-8189-4B87-B1C3-FC135FCA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Check-in </a:t>
            </a:r>
            <a:br>
              <a:rPr lang="en-US" sz="5900" spc="-100"/>
            </a:br>
            <a:r>
              <a:rPr lang="en-US" sz="5900" spc="-100"/>
              <a:t>nächste Woche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6B7B36-8CCA-44A1-950B-0F2D89685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9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A9D56-5F54-4020-B2EA-0B8014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4CDD8-F55C-4AE2-8952-74488503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Blatt 3:</a:t>
            </a:r>
          </a:p>
          <a:p>
            <a:r>
              <a:rPr lang="de-DE" dirty="0"/>
              <a:t>Pseudocode war schön!</a:t>
            </a:r>
          </a:p>
          <a:p>
            <a:r>
              <a:rPr lang="de-DE" dirty="0"/>
              <a:t>Schöne Grafiken!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Allgemein:</a:t>
            </a:r>
          </a:p>
          <a:p>
            <a:r>
              <a:rPr lang="de-DE" dirty="0"/>
              <a:t>„vergleiche“, „was ist am geeignetsten“,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Immer ein Satz über alle Optionen, nicht nur die beste.</a:t>
            </a:r>
          </a:p>
          <a:p>
            <a:r>
              <a:rPr lang="de-DE" dirty="0"/>
              <a:t>Bitte immer alles (was keine Ankreuzaufgabe ist) wenigstens kurz begründen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Umfrage zum Tut: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https://www.surveymonkey.de/r/KDJ3B2G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B4317-57DD-4E6D-A01A-A8667EF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Graphen – Darstellung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47C960-A51F-47B5-A3FB-9937D077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Graph G = (V, E), |V| = n, |E| = m</a:t>
                </a:r>
              </a:p>
              <a:p>
                <a:endParaRPr lang="de-DE" dirty="0"/>
              </a:p>
              <a:p>
                <a:r>
                  <a:rPr lang="de-DE" dirty="0"/>
                  <a:t>als </a:t>
                </a:r>
                <a:r>
                  <a:rPr lang="de-DE" dirty="0" err="1"/>
                  <a:t>Adjazenzmatrix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</m:oMath>
                </a14:m>
                <a:endParaRPr lang="de-DE" dirty="0"/>
              </a:p>
              <a:p>
                <a:r>
                  <a:rPr lang="de-DE" dirty="0"/>
                  <a:t>als </a:t>
                </a:r>
                <a:r>
                  <a:rPr lang="de-DE" dirty="0" err="1"/>
                  <a:t>Adjazenzliste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°… °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°… °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47C960-A51F-47B5-A3FB-9937D077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8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96A9-D067-450C-9F48-EA14C6EB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Graphen – Darstellung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446697-0AEE-4C45-9209-569202377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Wie sieht man, ob:</a:t>
                </a:r>
              </a:p>
              <a:p>
                <a:r>
                  <a:rPr lang="de-DE" dirty="0"/>
                  <a:t>G hat eine Kante von i nach j</a:t>
                </a:r>
              </a:p>
              <a:p>
                <a:pPr lvl="1"/>
                <a:r>
                  <a:rPr lang="de-DE" dirty="0"/>
                  <a:t>Matrix: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Liste: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G ist ungerichtet (= gerichtet mit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 )</a:t>
                </a:r>
              </a:p>
              <a:p>
                <a:pPr lvl="1"/>
                <a:r>
                  <a:rPr lang="de-DE" dirty="0"/>
                  <a:t>Matrix: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Liste: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b="0" dirty="0"/>
                  <a:t>G ist schleifenfrei (keine Kante zu sich selbst)</a:t>
                </a:r>
              </a:p>
              <a:p>
                <a:pPr lvl="1"/>
                <a:r>
                  <a:rPr lang="de-DE" dirty="0"/>
                  <a:t>Matrix: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Liste: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446697-0AEE-4C45-9209-569202377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4E7-73AA-4278-8311-03A29107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 Sortierung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28E392-A20C-4E71-94D5-C3260576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„Halbordnung“, bspw.: Erledige Job A vor Job B und C</a:t>
            </a:r>
          </a:p>
          <a:p>
            <a:r>
              <a:rPr lang="de-DE" dirty="0"/>
              <a:t>Hilfreich bspw. zur Prüfung auf </a:t>
            </a:r>
            <a:r>
              <a:rPr lang="de-DE" dirty="0" err="1"/>
              <a:t>Zykelfreiheit</a:t>
            </a:r>
            <a:r>
              <a:rPr lang="de-DE" dirty="0"/>
              <a:t>, denn:</a:t>
            </a:r>
          </a:p>
          <a:p>
            <a:r>
              <a:rPr lang="de-DE" dirty="0" err="1"/>
              <a:t>Topolog</a:t>
            </a:r>
            <a:r>
              <a:rPr lang="de-DE" dirty="0"/>
              <a:t>. Sortierung </a:t>
            </a:r>
            <a:r>
              <a:rPr lang="de-DE" dirty="0" err="1"/>
              <a:t>exisitiert</a:t>
            </a:r>
            <a:r>
              <a:rPr lang="de-DE" dirty="0"/>
              <a:t> nur auf </a:t>
            </a:r>
            <a:r>
              <a:rPr lang="de-DE" dirty="0" err="1"/>
              <a:t>zyklenfreien</a:t>
            </a:r>
            <a:r>
              <a:rPr lang="de-DE" dirty="0"/>
              <a:t> Graphen (z.B. Bäume)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28F3184-8486-4010-87C8-0DFA11FCDC42}"/>
              </a:ext>
            </a:extLst>
          </p:cNvPr>
          <p:cNvSpPr/>
          <p:nvPr/>
        </p:nvSpPr>
        <p:spPr>
          <a:xfrm>
            <a:off x="7182034" y="3150974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5AB4F1-8ED5-49FD-86EB-535E1ADE74C9}"/>
              </a:ext>
            </a:extLst>
          </p:cNvPr>
          <p:cNvSpPr/>
          <p:nvPr/>
        </p:nvSpPr>
        <p:spPr>
          <a:xfrm>
            <a:off x="6314817" y="3878342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C34EB1-630B-4474-AADE-9425D955785A}"/>
              </a:ext>
            </a:extLst>
          </p:cNvPr>
          <p:cNvSpPr/>
          <p:nvPr/>
        </p:nvSpPr>
        <p:spPr>
          <a:xfrm>
            <a:off x="7182034" y="3878343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881B919-B76D-4660-B63E-3F39B02F9404}"/>
              </a:ext>
            </a:extLst>
          </p:cNvPr>
          <p:cNvSpPr/>
          <p:nvPr/>
        </p:nvSpPr>
        <p:spPr>
          <a:xfrm>
            <a:off x="8055087" y="3878342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57617A-CADF-4BD0-A208-2EE24285620D}"/>
              </a:ext>
            </a:extLst>
          </p:cNvPr>
          <p:cNvSpPr/>
          <p:nvPr/>
        </p:nvSpPr>
        <p:spPr>
          <a:xfrm>
            <a:off x="5687627" y="4767589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6B8FB6-B945-4926-9231-7D4FFD7BB868}"/>
              </a:ext>
            </a:extLst>
          </p:cNvPr>
          <p:cNvSpPr/>
          <p:nvPr/>
        </p:nvSpPr>
        <p:spPr>
          <a:xfrm>
            <a:off x="6461464" y="4767589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18CD001-8AFF-41C2-A1AD-1EC723EC9BE8}"/>
              </a:ext>
            </a:extLst>
          </p:cNvPr>
          <p:cNvSpPr/>
          <p:nvPr/>
        </p:nvSpPr>
        <p:spPr>
          <a:xfrm>
            <a:off x="7182033" y="4767589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B6A5A3-6735-4A98-A768-39C8C054C9D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663385" y="3491964"/>
            <a:ext cx="578454" cy="44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FBC5EDC-2A9D-4353-95E8-FB006A7BD797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386221" y="3550469"/>
            <a:ext cx="0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04A79BD-7807-4D19-B057-8C4B9AFF9E8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7530602" y="3491964"/>
            <a:ext cx="584290" cy="44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2660E57-75B9-4AA8-A36E-3516A649DED9}"/>
              </a:ext>
            </a:extLst>
          </p:cNvPr>
          <p:cNvCxnSpPr>
            <a:stCxn id="9" idx="3"/>
          </p:cNvCxnSpPr>
          <p:nvPr/>
        </p:nvCxnSpPr>
        <p:spPr>
          <a:xfrm flipH="1">
            <a:off x="5994520" y="4219332"/>
            <a:ext cx="380102" cy="54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767901-44EC-4696-964C-1D1B1099CF1F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6519004" y="4277837"/>
            <a:ext cx="146647" cy="48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35DC5D3-5FCA-4405-86D9-AAA6DE1F82C6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 flipH="1">
            <a:off x="7386220" y="4277838"/>
            <a:ext cx="1" cy="48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90CF6-FEEE-4D49-8315-1961F8C5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 Sortierung – Algorithmus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4739C-2978-45C7-91B8-414569A0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Finde Knoten (potentiell mehrere) mit </a:t>
            </a:r>
            <a:r>
              <a:rPr lang="de-DE" dirty="0" err="1"/>
              <a:t>indegree</a:t>
            </a:r>
            <a:r>
              <a:rPr lang="de-DE" dirty="0"/>
              <a:t>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Falls mehrere: nehme z.B. </a:t>
            </a:r>
            <a:r>
              <a:rPr lang="de-DE"/>
              <a:t>den alphabetisch ersten Knoten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Print.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Entferne diesen Knoten und alle von ihm ausgehenden Kanten.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Wiederhole ab 1.</a:t>
            </a:r>
          </a:p>
        </p:txBody>
      </p:sp>
    </p:spTree>
    <p:extLst>
      <p:ext uri="{BB962C8B-B14F-4D97-AF65-F5344CB8AC3E}">
        <p14:creationId xmlns:p14="http://schemas.microsoft.com/office/powerpoint/2010/main" val="95138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2E0B5-9EC4-4A0D-A878-30613C84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 Sortierung – Beispiel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8AEC5-ED20-456F-8FE1-5DD8492E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  <a:p>
            <a:r>
              <a:rPr lang="de-DE" dirty="0"/>
              <a:t>C</a:t>
            </a:r>
          </a:p>
          <a:p>
            <a:r>
              <a:rPr lang="de-DE" dirty="0"/>
              <a:t>E</a:t>
            </a:r>
          </a:p>
          <a:p>
            <a:r>
              <a:rPr lang="de-DE" dirty="0"/>
              <a:t>A</a:t>
            </a:r>
          </a:p>
          <a:p>
            <a:r>
              <a:rPr lang="de-DE" dirty="0"/>
              <a:t>D</a:t>
            </a:r>
          </a:p>
          <a:p>
            <a:r>
              <a:rPr lang="de-DE" dirty="0"/>
              <a:t>G</a:t>
            </a:r>
          </a:p>
          <a:p>
            <a:r>
              <a:rPr lang="de-DE" dirty="0"/>
              <a:t>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7BB64B-F021-4407-A915-B7AF1CFA1202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D349D55-A25D-4A98-87B6-A7AC21407640}"/>
              </a:ext>
            </a:extLst>
          </p:cNvPr>
          <p:cNvSpPr/>
          <p:nvPr/>
        </p:nvSpPr>
        <p:spPr>
          <a:xfrm>
            <a:off x="7182034" y="3150974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1EB1DD-D0CC-46C6-9BDC-6B0C9A2AC27D}"/>
              </a:ext>
            </a:extLst>
          </p:cNvPr>
          <p:cNvSpPr/>
          <p:nvPr/>
        </p:nvSpPr>
        <p:spPr>
          <a:xfrm>
            <a:off x="7182034" y="3878343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7D72FB-C425-4CE9-B86B-5F04538158EB}"/>
              </a:ext>
            </a:extLst>
          </p:cNvPr>
          <p:cNvSpPr/>
          <p:nvPr/>
        </p:nvSpPr>
        <p:spPr>
          <a:xfrm>
            <a:off x="8055087" y="3878342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947939F-EF9B-4C6B-A3AD-5BFE6A0FBF5C}"/>
              </a:ext>
            </a:extLst>
          </p:cNvPr>
          <p:cNvSpPr/>
          <p:nvPr/>
        </p:nvSpPr>
        <p:spPr>
          <a:xfrm>
            <a:off x="5687627" y="4767589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493F0A-CEED-4F68-BBF3-401F3A278686}"/>
              </a:ext>
            </a:extLst>
          </p:cNvPr>
          <p:cNvSpPr/>
          <p:nvPr/>
        </p:nvSpPr>
        <p:spPr>
          <a:xfrm>
            <a:off x="6461464" y="4767589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A7656AE-40B2-4600-B2CC-9D6D6CB9E2A7}"/>
              </a:ext>
            </a:extLst>
          </p:cNvPr>
          <p:cNvSpPr/>
          <p:nvPr/>
        </p:nvSpPr>
        <p:spPr>
          <a:xfrm>
            <a:off x="7182033" y="4767589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B855D55-15D9-4315-B5B9-634382E5332D}"/>
              </a:ext>
            </a:extLst>
          </p:cNvPr>
          <p:cNvCxnSpPr>
            <a:stCxn id="5" idx="3"/>
          </p:cNvCxnSpPr>
          <p:nvPr/>
        </p:nvCxnSpPr>
        <p:spPr>
          <a:xfrm flipH="1">
            <a:off x="6663385" y="3491964"/>
            <a:ext cx="578454" cy="44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6C5FFD0-495A-4EB5-B6C7-739B34D9B11C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530602" y="3491964"/>
            <a:ext cx="584290" cy="44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64780F4-98F7-4226-84E3-1A2310BE36ED}"/>
              </a:ext>
            </a:extLst>
          </p:cNvPr>
          <p:cNvCxnSpPr/>
          <p:nvPr/>
        </p:nvCxnSpPr>
        <p:spPr>
          <a:xfrm flipH="1">
            <a:off x="5994520" y="4219332"/>
            <a:ext cx="380102" cy="54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4DD8D2-34C5-4F70-AE33-EFC4EA398275}"/>
              </a:ext>
            </a:extLst>
          </p:cNvPr>
          <p:cNvCxnSpPr>
            <a:endCxn id="9" idx="0"/>
          </p:cNvCxnSpPr>
          <p:nvPr/>
        </p:nvCxnSpPr>
        <p:spPr>
          <a:xfrm>
            <a:off x="6519004" y="4277837"/>
            <a:ext cx="146647" cy="48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139C2D4-B92D-4C5B-89A2-E9892D85D60B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7386220" y="4277838"/>
            <a:ext cx="1" cy="48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483BA0B-6377-40DE-A1FF-2F75EEEC53AB}"/>
              </a:ext>
            </a:extLst>
          </p:cNvPr>
          <p:cNvSpPr/>
          <p:nvPr/>
        </p:nvSpPr>
        <p:spPr>
          <a:xfrm>
            <a:off x="6314817" y="3878342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9F5A414-F87D-43C0-B098-F3341A3D2D2B}"/>
              </a:ext>
            </a:extLst>
          </p:cNvPr>
          <p:cNvCxnSpPr/>
          <p:nvPr/>
        </p:nvCxnSpPr>
        <p:spPr>
          <a:xfrm>
            <a:off x="7386221" y="3550469"/>
            <a:ext cx="0" cy="3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2E0B5-9EC4-4A0D-A878-30613C84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 Sortierung – Beispiel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8AEC5-ED20-456F-8FE1-5DD8492E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</a:t>
            </a:r>
          </a:p>
          <a:p>
            <a:r>
              <a:rPr lang="de-DE" dirty="0"/>
              <a:t>7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5</a:t>
            </a:r>
          </a:p>
          <a:p>
            <a:r>
              <a:rPr lang="de-DE" dirty="0"/>
              <a:t>6</a:t>
            </a:r>
          </a:p>
          <a:p>
            <a:r>
              <a:rPr lang="de-DE" dirty="0"/>
              <a:t>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7BB64B-F021-4407-A915-B7AF1CFA1202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D349D55-A25D-4A98-87B6-A7AC21407640}"/>
              </a:ext>
            </a:extLst>
          </p:cNvPr>
          <p:cNvSpPr/>
          <p:nvPr/>
        </p:nvSpPr>
        <p:spPr>
          <a:xfrm>
            <a:off x="6170435" y="1690916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1EB1DD-D0CC-46C6-9BDC-6B0C9A2AC27D}"/>
              </a:ext>
            </a:extLst>
          </p:cNvPr>
          <p:cNvSpPr/>
          <p:nvPr/>
        </p:nvSpPr>
        <p:spPr>
          <a:xfrm>
            <a:off x="7322681" y="2829757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7D72FB-C425-4CE9-B86B-5F04538158EB}"/>
              </a:ext>
            </a:extLst>
          </p:cNvPr>
          <p:cNvSpPr/>
          <p:nvPr/>
        </p:nvSpPr>
        <p:spPr>
          <a:xfrm>
            <a:off x="8348051" y="3878341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947939F-EF9B-4C6B-A3AD-5BFE6A0FBF5C}"/>
              </a:ext>
            </a:extLst>
          </p:cNvPr>
          <p:cNvSpPr/>
          <p:nvPr/>
        </p:nvSpPr>
        <p:spPr>
          <a:xfrm>
            <a:off x="6773660" y="3878341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493F0A-CEED-4F68-BBF3-401F3A278686}"/>
              </a:ext>
            </a:extLst>
          </p:cNvPr>
          <p:cNvSpPr/>
          <p:nvPr/>
        </p:nvSpPr>
        <p:spPr>
          <a:xfrm>
            <a:off x="7322681" y="1690916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A7656AE-40B2-4600-B2CC-9D6D6CB9E2A7}"/>
              </a:ext>
            </a:extLst>
          </p:cNvPr>
          <p:cNvSpPr/>
          <p:nvPr/>
        </p:nvSpPr>
        <p:spPr>
          <a:xfrm>
            <a:off x="8348051" y="2260336"/>
            <a:ext cx="405332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B855D55-15D9-4315-B5B9-634382E5332D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>
            <a:off x="6374622" y="2090411"/>
            <a:ext cx="0" cy="73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483BA0B-6377-40DE-A1FF-2F75EEEC53AB}"/>
              </a:ext>
            </a:extLst>
          </p:cNvPr>
          <p:cNvSpPr/>
          <p:nvPr/>
        </p:nvSpPr>
        <p:spPr>
          <a:xfrm>
            <a:off x="6170435" y="2829757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77DAFB-BC78-488E-B5EA-D5CB3CCBE8AD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7182033" y="4078089"/>
            <a:ext cx="1166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F029180-E0E0-4B4E-AF50-AC71736DFE31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7671249" y="3170747"/>
            <a:ext cx="736607" cy="76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005C13C-E8C1-4545-8B32-18EAFC5D26EE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H="1" flipV="1">
            <a:off x="8550717" y="2659831"/>
            <a:ext cx="1521" cy="121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6A9B838-A0D2-4884-B871-C661711471EB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7731054" y="1890664"/>
            <a:ext cx="676356" cy="4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1D65FFF-45FB-4B23-B711-84B45368F0DF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>
            <a:off x="6578808" y="1890664"/>
            <a:ext cx="74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B952B71-F220-4C2B-925C-5A8087EA0424}"/>
              </a:ext>
            </a:extLst>
          </p:cNvPr>
          <p:cNvCxnSpPr>
            <a:cxnSpLocks/>
            <a:stCxn id="9" idx="3"/>
            <a:endCxn id="16" idx="7"/>
          </p:cNvCxnSpPr>
          <p:nvPr/>
        </p:nvCxnSpPr>
        <p:spPr>
          <a:xfrm flipH="1">
            <a:off x="6519003" y="2031906"/>
            <a:ext cx="863483" cy="85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1E74F83-DC32-4615-AA40-3D8A14A02E9A}"/>
              </a:ext>
            </a:extLst>
          </p:cNvPr>
          <p:cNvCxnSpPr>
            <a:cxnSpLocks/>
            <a:stCxn id="16" idx="4"/>
            <a:endCxn id="8" idx="1"/>
          </p:cNvCxnSpPr>
          <p:nvPr/>
        </p:nvCxnSpPr>
        <p:spPr>
          <a:xfrm>
            <a:off x="6374622" y="3229252"/>
            <a:ext cx="458843" cy="70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D1377C6-8863-428C-A56D-60F0762862FF}"/>
              </a:ext>
            </a:extLst>
          </p:cNvPr>
          <p:cNvCxnSpPr>
            <a:cxnSpLocks/>
            <a:stCxn id="6" idx="2"/>
            <a:endCxn id="16" idx="6"/>
          </p:cNvCxnSpPr>
          <p:nvPr/>
        </p:nvCxnSpPr>
        <p:spPr>
          <a:xfrm flipH="1">
            <a:off x="6578808" y="3029505"/>
            <a:ext cx="74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05692B59-E1D8-49A5-916C-534E73311F59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V="1">
            <a:off x="7526868" y="2090411"/>
            <a:ext cx="0" cy="73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BBC7865D-864A-4287-B65C-1D6BADF61966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7671249" y="2601326"/>
            <a:ext cx="736161" cy="28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694BDE3-085A-400F-958C-490EB901DB76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6977847" y="3170747"/>
            <a:ext cx="404639" cy="70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5C9C51A9-F1A6-4EEF-A345-DBA48EB03232}"/>
              </a:ext>
            </a:extLst>
          </p:cNvPr>
          <p:cNvCxnSpPr>
            <a:cxnSpLocks/>
            <a:stCxn id="10" idx="2"/>
            <a:endCxn id="5" idx="7"/>
          </p:cNvCxnSpPr>
          <p:nvPr/>
        </p:nvCxnSpPr>
        <p:spPr>
          <a:xfrm rot="10800000">
            <a:off x="6519003" y="1749422"/>
            <a:ext cx="1829048" cy="710663"/>
          </a:xfrm>
          <a:prstGeom prst="curvedConnector4">
            <a:avLst>
              <a:gd name="adj1" fmla="val -16189"/>
              <a:gd name="adj2" fmla="val 132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546</Words>
  <Application>Microsoft Office PowerPoint</Application>
  <PresentationFormat>Breitbild</PresentationFormat>
  <Paragraphs>127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Cambria Math</vt:lpstr>
      <vt:lpstr>Corbel</vt:lpstr>
      <vt:lpstr>Wingdings</vt:lpstr>
      <vt:lpstr>Wingdings 2</vt:lpstr>
      <vt:lpstr>Rahmen</vt:lpstr>
      <vt:lpstr>Algo-Tutorium 5</vt:lpstr>
      <vt:lpstr>Check-in</vt:lpstr>
      <vt:lpstr>Feedback</vt:lpstr>
      <vt:lpstr>Graphen – Darstellung</vt:lpstr>
      <vt:lpstr>Graphen – Darstellung</vt:lpstr>
      <vt:lpstr>Topologische Sortierung</vt:lpstr>
      <vt:lpstr>Topologische Sortierung – Algorithmus </vt:lpstr>
      <vt:lpstr>Topologische Sortierung – Beispiel 1</vt:lpstr>
      <vt:lpstr>Topologische Sortierung – Beispiel 2</vt:lpstr>
      <vt:lpstr>PB 5</vt:lpstr>
      <vt:lpstr>A1</vt:lpstr>
      <vt:lpstr>A2</vt:lpstr>
      <vt:lpstr>A3</vt:lpstr>
      <vt:lpstr>Besprechung PB</vt:lpstr>
      <vt:lpstr>A1  a)</vt:lpstr>
      <vt:lpstr>A1  b)</vt:lpstr>
      <vt:lpstr>A2 a)</vt:lpstr>
      <vt:lpstr>A2 b)</vt:lpstr>
      <vt:lpstr>A3</vt:lpstr>
      <vt:lpstr>Check-in  nächste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Algo-Tutorium 2</dc:title>
  <dc:creator>xy xy</dc:creator>
  <cp:lastModifiedBy>Laura Zimmermann</cp:lastModifiedBy>
  <cp:revision>25</cp:revision>
  <dcterms:created xsi:type="dcterms:W3CDTF">2020-11-18T14:51:54Z</dcterms:created>
  <dcterms:modified xsi:type="dcterms:W3CDTF">2021-11-19T08:20:20Z</dcterms:modified>
</cp:coreProperties>
</file>