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Nuni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Nunito-bold.fntdata"/><Relationship Id="rId25" Type="http://schemas.openxmlformats.org/officeDocument/2006/relationships/font" Target="fonts/Nunito-regular.fntdata"/><Relationship Id="rId28" Type="http://schemas.openxmlformats.org/officeDocument/2006/relationships/font" Target="fonts/Nunito-boldItalic.fntdata"/><Relationship Id="rId27" Type="http://schemas.openxmlformats.org/officeDocument/2006/relationships/font" Target="fonts/Nuni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2dda315e44_0_1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2dda315e44_0_1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2dda315e44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2dda315e44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2dda315e44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2dda315e44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2dda315e44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2dda315e44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2f80229fa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2f80229fa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2f80229fa1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22f80229fa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2f80229fa1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22f80229fa1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2f80229fa1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22f80229fa1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2f80229fa1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22f80229fa1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2f80229fa1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22f80229fa1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2dda315e44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2dda315e44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2dda315e44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2dda315e44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2dda315e44_0_1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2dda315e44_0_1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2dda315e44_0_1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2dda315e44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2dda315e44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2dda315e44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2dda315e44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2dda315e44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2dda315e44_0_1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2dda315e44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2dda315e44_0_1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2dda315e44_0_1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math.hws.edu/eck/js/mandelbrot/MB.html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es.wikipedia.org/wiki/%C3%81cido_desoxirribonucleico" TargetMode="External"/><Relationship Id="rId4" Type="http://schemas.openxmlformats.org/officeDocument/2006/relationships/hyperlink" Target="https://es.wikipedia.org/wiki/Costa" TargetMode="External"/><Relationship Id="rId5" Type="http://schemas.openxmlformats.org/officeDocument/2006/relationships/hyperlink" Target="https://es.wikipedia.org/wiki/Cristal" TargetMode="External"/><Relationship Id="rId6" Type="http://schemas.openxmlformats.org/officeDocument/2006/relationships/hyperlink" Target="https://es.wikipedia.org/wiki/Cordillera" TargetMode="External"/><Relationship Id="rId7" Type="http://schemas.openxmlformats.org/officeDocument/2006/relationships/hyperlink" Target="https://es.wikipedia.org/wiki/Copo_de_nieve_de_Koch" TargetMode="External"/><Relationship Id="rId8" Type="http://schemas.openxmlformats.org/officeDocument/2006/relationships/hyperlink" Target="https://es.wikipedia.org/wiki/Rayo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://demos.playfuljs.com/terrain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es.wikipedia.org/wiki/Fractal#:~:text=Un%20fractal%20es%20un%20objeto,naturales%20son%20de%20tipo%20fractal" TargetMode="External"/><Relationship Id="rId4" Type="http://schemas.openxmlformats.org/officeDocument/2006/relationships/hyperlink" Target="https://es.wikipedia.org/wiki/Conjunto_de_Mandelbrot" TargetMode="External"/><Relationship Id="rId5" Type="http://schemas.openxmlformats.org/officeDocument/2006/relationships/hyperlink" Target="https://www.vice.com/es/article/z4wvmy/un-codigo-hermosamente-sencillo-genera-terrenos-realistas-con-fractales" TargetMode="External"/><Relationship Id="rId6" Type="http://schemas.openxmlformats.org/officeDocument/2006/relationships/hyperlink" Target="http://www.playfuljs.com/realistic-terrain-in-130-lines/" TargetMode="External"/><Relationship Id="rId7" Type="http://schemas.openxmlformats.org/officeDocument/2006/relationships/hyperlink" Target="https://en.wikipedia.org/wiki/Diamond-square_algorithm#Midpoint_displacement_algorithm" TargetMode="External"/><Relationship Id="rId8" Type="http://schemas.openxmlformats.org/officeDocument/2006/relationships/hyperlink" Target="https://bitesofcode.wordpress.com/2016/12/23/landscape-generation-using-midpoint-displacement/#:~:text=The%20main%20idea%20of%20the,perpendicular%20to%20the%20line%20segment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0" y="1420273"/>
            <a:ext cx="5361300" cy="1850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5000"/>
              <a:t>Fractales</a:t>
            </a:r>
            <a:endParaRPr sz="5000"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212197"/>
            <a:ext cx="5361300" cy="72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/>
              <a:t>Presentación</a:t>
            </a:r>
            <a:r>
              <a:rPr lang="es" sz="1900"/>
              <a:t> proyecto 1</a:t>
            </a:r>
            <a:endParaRPr sz="1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900"/>
              <a:t>Manuel Tauro</a:t>
            </a:r>
            <a:endParaRPr sz="19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2"/>
          <p:cNvSpPr txBox="1"/>
          <p:nvPr>
            <p:ph idx="1" type="body"/>
          </p:nvPr>
        </p:nvSpPr>
        <p:spPr>
          <a:xfrm>
            <a:off x="819150" y="57487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500"/>
              <a:t>Al agrandar el recuadro gris situado en el extremo izquierdo de la imagen inicial, se tiene que su parecido a la imagen inicial es obvio. El proceso se puede repetir un sinfín de veces eligiendo bien la imagen a ampliar.</a:t>
            </a:r>
            <a:endParaRPr sz="1500"/>
          </a:p>
        </p:txBody>
      </p:sp>
      <p:pic>
        <p:nvPicPr>
          <p:cNvPr id="187" name="Google Shape;18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02775" y="1575925"/>
            <a:ext cx="3138450" cy="313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3"/>
          <p:cNvSpPr txBox="1"/>
          <p:nvPr>
            <p:ph idx="1" type="body"/>
          </p:nvPr>
        </p:nvSpPr>
        <p:spPr>
          <a:xfrm>
            <a:off x="819150" y="57487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500"/>
              <a:t>Al agrandar el recuadro violeta de la imagen principal, se tiene que la imagen aparece una mancha arriba a la izquierda que tiene aparentemente la misma forma que la imagen inicial</a:t>
            </a:r>
            <a:endParaRPr sz="1500"/>
          </a:p>
        </p:txBody>
      </p:sp>
      <p:pic>
        <p:nvPicPr>
          <p:cNvPr id="193" name="Google Shape;193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7790" y="1497425"/>
            <a:ext cx="5908425" cy="258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PÁGINA PARA VISUALIZARLO</a:t>
            </a:r>
            <a:endParaRPr/>
          </a:p>
        </p:txBody>
      </p:sp>
      <p:sp>
        <p:nvSpPr>
          <p:cNvPr id="199" name="Google Shape;199;p2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 u="sng">
                <a:solidFill>
                  <a:schemeClr val="hlink"/>
                </a:solidFill>
                <a:hlinkClick r:id="rId3"/>
              </a:rPr>
              <a:t>https://math.hws.edu/eck/js/mandelbrot/MB.html</a:t>
            </a:r>
            <a:r>
              <a:rPr lang="es"/>
              <a:t>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5"/>
          <p:cNvSpPr txBox="1"/>
          <p:nvPr>
            <p:ph type="title"/>
          </p:nvPr>
        </p:nvSpPr>
        <p:spPr>
          <a:xfrm>
            <a:off x="819150" y="4142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APLICACIONES</a:t>
            </a:r>
            <a:endParaRPr/>
          </a:p>
        </p:txBody>
      </p:sp>
      <p:sp>
        <p:nvSpPr>
          <p:cNvPr id="205" name="Google Shape;205;p25"/>
          <p:cNvSpPr txBox="1"/>
          <p:nvPr>
            <p:ph idx="1" type="body"/>
          </p:nvPr>
        </p:nvSpPr>
        <p:spPr>
          <a:xfrm>
            <a:off x="469650" y="988875"/>
            <a:ext cx="8204700" cy="357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500"/>
              <a:t>Modelado de formas naturales</a:t>
            </a:r>
            <a:endParaRPr b="1" sz="15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500"/>
              <a:t>Las formas fractales están presentes en la </a:t>
            </a:r>
            <a:r>
              <a:rPr lang="es" sz="1500"/>
              <a:t>biología</a:t>
            </a:r>
            <a:r>
              <a:rPr lang="es" sz="1500"/>
              <a:t> como las formas más sofisticadas</a:t>
            </a:r>
            <a:endParaRPr sz="15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500"/>
              <a:t>Posibilitan catástrofes (hechos extraordinarios), como las hojas que son similares a la rama que, a su vez, es similar a la forma del árbol, y sin embargo cualitativamente no es lo mismo una hoja, que una rama o un árbol</a:t>
            </a:r>
            <a:endParaRPr sz="15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500"/>
              <a:t>Entre los fenómenos naturales que presentan características de fractales espaciales o temporales, se incluyen:</a:t>
            </a:r>
            <a:endParaRPr sz="1500"/>
          </a:p>
          <a:p>
            <a:pPr indent="-307975" lvl="0" marL="673100" rtl="0" algn="l">
              <a:lnSpc>
                <a:spcPct val="95000"/>
              </a:lnSpc>
              <a:spcBef>
                <a:spcPts val="500"/>
              </a:spcBef>
              <a:spcAft>
                <a:spcPts val="0"/>
              </a:spcAft>
              <a:buClr>
                <a:srgbClr val="202122"/>
              </a:buClr>
              <a:buSzPts val="1250"/>
              <a:buFont typeface="Arial"/>
              <a:buChar char="●"/>
            </a:pPr>
            <a:r>
              <a:rPr lang="es" sz="1500">
                <a:uFill>
                  <a:noFill/>
                </a:uFill>
                <a:hlinkClick r:id="rId3"/>
              </a:rPr>
              <a:t>ADN</a:t>
            </a:r>
            <a:endParaRPr sz="1500"/>
          </a:p>
          <a:p>
            <a:pPr indent="-307975" lvl="0" marL="6731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250"/>
              <a:buFont typeface="Arial"/>
              <a:buChar char="●"/>
            </a:pPr>
            <a:r>
              <a:rPr lang="es" sz="1500"/>
              <a:t>Árboles</a:t>
            </a:r>
            <a:endParaRPr sz="1500"/>
          </a:p>
          <a:p>
            <a:pPr indent="-307975" lvl="0" marL="6731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250"/>
              <a:buFont typeface="Arial"/>
              <a:buChar char="●"/>
            </a:pPr>
            <a:r>
              <a:rPr lang="es" sz="1500">
                <a:uFill>
                  <a:noFill/>
                </a:uFill>
                <a:hlinkClick r:id="rId4"/>
              </a:rPr>
              <a:t>Costas</a:t>
            </a:r>
            <a:endParaRPr sz="1500"/>
          </a:p>
          <a:p>
            <a:pPr indent="-307975" lvl="0" marL="6731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250"/>
              <a:buFont typeface="Arial"/>
              <a:buChar char="●"/>
            </a:pPr>
            <a:r>
              <a:rPr lang="es" sz="1500">
                <a:uFill>
                  <a:noFill/>
                </a:uFill>
                <a:hlinkClick r:id="rId5"/>
              </a:rPr>
              <a:t>Cristale</a:t>
            </a:r>
            <a:r>
              <a:rPr lang="es" sz="1500"/>
              <a:t>s</a:t>
            </a:r>
            <a:endParaRPr sz="1500"/>
          </a:p>
          <a:p>
            <a:pPr indent="-307975" lvl="0" marL="6731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250"/>
              <a:buFont typeface="Arial"/>
              <a:buChar char="●"/>
            </a:pPr>
            <a:r>
              <a:rPr lang="es" sz="1500">
                <a:uFill>
                  <a:noFill/>
                </a:uFill>
                <a:hlinkClick r:id="rId6"/>
              </a:rPr>
              <a:t>Cadenas montañosas</a:t>
            </a:r>
            <a:endParaRPr sz="1500"/>
          </a:p>
          <a:p>
            <a:pPr indent="-307975" lvl="0" marL="6731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250"/>
              <a:buFont typeface="Arial"/>
              <a:buChar char="●"/>
            </a:pPr>
            <a:r>
              <a:rPr lang="es" sz="1500">
                <a:uFill>
                  <a:noFill/>
                </a:uFill>
                <a:hlinkClick r:id="rId7"/>
              </a:rPr>
              <a:t>Copos de nieve</a:t>
            </a:r>
            <a:endParaRPr sz="1500"/>
          </a:p>
          <a:p>
            <a:pPr indent="-307975" lvl="0" marL="6731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202122"/>
              </a:buClr>
              <a:buSzPts val="1250"/>
              <a:buFont typeface="Arial"/>
              <a:buChar char="●"/>
            </a:pPr>
            <a:r>
              <a:rPr lang="es" sz="1500">
                <a:uFill>
                  <a:noFill/>
                </a:uFill>
                <a:hlinkClick r:id="rId8"/>
              </a:rPr>
              <a:t>Relámpagos</a:t>
            </a:r>
            <a:endParaRPr sz="15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6"/>
          <p:cNvSpPr txBox="1"/>
          <p:nvPr>
            <p:ph type="title"/>
          </p:nvPr>
        </p:nvSpPr>
        <p:spPr>
          <a:xfrm>
            <a:off x="819150" y="43635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APLICACIONES</a:t>
            </a:r>
            <a:endParaRPr/>
          </a:p>
        </p:txBody>
      </p:sp>
      <p:sp>
        <p:nvSpPr>
          <p:cNvPr id="211" name="Google Shape;211;p26"/>
          <p:cNvSpPr txBox="1"/>
          <p:nvPr>
            <p:ph idx="1" type="body"/>
          </p:nvPr>
        </p:nvSpPr>
        <p:spPr>
          <a:xfrm>
            <a:off x="819150" y="147085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500"/>
              <a:t>Generación</a:t>
            </a:r>
            <a:r>
              <a:rPr b="1" lang="es" sz="1500"/>
              <a:t> de terrenos</a:t>
            </a:r>
            <a:endParaRPr b="1"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500"/>
              <a:t>Un uso </a:t>
            </a:r>
            <a:r>
              <a:rPr lang="es" sz="1500"/>
              <a:t>gráfico</a:t>
            </a:r>
            <a:r>
              <a:rPr lang="es" sz="1500"/>
              <a:t> muy interesante de los fractales es la </a:t>
            </a:r>
            <a:r>
              <a:rPr lang="es" sz="1500"/>
              <a:t>generación</a:t>
            </a:r>
            <a:r>
              <a:rPr lang="es" sz="1500"/>
              <a:t> de terrenos para, por ejemplo, videojuegos o animaciones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500"/>
              <a:t>La </a:t>
            </a:r>
            <a:r>
              <a:rPr lang="es" sz="1500"/>
              <a:t>generación</a:t>
            </a:r>
            <a:r>
              <a:rPr lang="es" sz="1500"/>
              <a:t> utilizando fractales es una de las mejores formas de modelar de forma matemática patrones aparentemente caóticos</a:t>
            </a:r>
            <a:endParaRPr sz="15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7"/>
          <p:cNvSpPr txBox="1"/>
          <p:nvPr>
            <p:ph idx="1" type="body"/>
          </p:nvPr>
        </p:nvSpPr>
        <p:spPr>
          <a:xfrm>
            <a:off x="819150" y="134775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500"/>
              <a:t>Generación</a:t>
            </a:r>
            <a:r>
              <a:rPr b="1" lang="es" sz="1500"/>
              <a:t> de terrenos</a:t>
            </a:r>
            <a:endParaRPr b="1"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500"/>
              <a:t>Existen diversos algoritmos utilizados para esta tarea, siendo </a:t>
            </a:r>
            <a:r>
              <a:rPr lang="es" sz="1500"/>
              <a:t>muy conocidos</a:t>
            </a:r>
            <a:r>
              <a:rPr lang="es" sz="1500"/>
              <a:t> el </a:t>
            </a:r>
            <a:r>
              <a:rPr b="1" lang="es" sz="1500"/>
              <a:t>algoritmo de desplazamiento del punto medio</a:t>
            </a:r>
            <a:r>
              <a:rPr lang="es" sz="1500"/>
              <a:t> </a:t>
            </a:r>
            <a:r>
              <a:rPr lang="es" sz="1500"/>
              <a:t>y el </a:t>
            </a:r>
            <a:r>
              <a:rPr b="1" lang="es" sz="1500"/>
              <a:t>algoritmo diamante - cuadrado</a:t>
            </a:r>
            <a:r>
              <a:rPr lang="es" sz="1500"/>
              <a:t> 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500"/>
              <a:t>El primero plantea partir de un segmento recto, dividirlo en dos partes iguales y desplazar el punto medio verticalmente, repitiendo este proceso las veces que sea necesario</a:t>
            </a:r>
            <a:endParaRPr sz="15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28"/>
          <p:cNvSpPr txBox="1"/>
          <p:nvPr>
            <p:ph idx="1" type="body"/>
          </p:nvPr>
        </p:nvSpPr>
        <p:spPr>
          <a:xfrm>
            <a:off x="819150" y="5859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500"/>
              <a:t>Generación</a:t>
            </a:r>
            <a:r>
              <a:rPr b="1" lang="es" sz="1500"/>
              <a:t> de terrenos</a:t>
            </a:r>
            <a:endParaRPr b="1"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s" sz="1500"/>
              <a:t>Algoritmo de desplazamiento del punto medio</a:t>
            </a:r>
            <a:endParaRPr b="1" sz="1500"/>
          </a:p>
        </p:txBody>
      </p:sp>
      <p:pic>
        <p:nvPicPr>
          <p:cNvPr id="222" name="Google Shape;22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6979" y="1513025"/>
            <a:ext cx="4510050" cy="2980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9"/>
          <p:cNvSpPr txBox="1"/>
          <p:nvPr>
            <p:ph idx="1" type="body"/>
          </p:nvPr>
        </p:nvSpPr>
        <p:spPr>
          <a:xfrm>
            <a:off x="819150" y="663375"/>
            <a:ext cx="7505700" cy="380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500"/>
              <a:t>Generación</a:t>
            </a:r>
            <a:r>
              <a:rPr b="1" lang="es" sz="1500"/>
              <a:t> de terrenos</a:t>
            </a:r>
            <a:endParaRPr b="1"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500"/>
              <a:t>Algoritmo diamante - cuadrado</a:t>
            </a:r>
            <a:endParaRPr b="1"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50">
              <a:solidFill>
                <a:srgbClr val="333344"/>
              </a:solidFill>
              <a:highlight>
                <a:srgbClr val="EEEEEE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100"/>
              </a:spcBef>
              <a:spcAft>
                <a:spcPts val="0"/>
              </a:spcAft>
              <a:buNone/>
            </a:pPr>
            <a:r>
              <a:rPr lang="es" sz="1500"/>
              <a:t>Este algoritmo se basa en tomar un cuadrado plano, dividirlo en cuatro </a:t>
            </a:r>
            <a:r>
              <a:rPr lang="es" sz="1500"/>
              <a:t>subcuadrados</a:t>
            </a:r>
            <a:r>
              <a:rPr lang="es" sz="1500"/>
              <a:t> y mover sus centros hacia arriba o hacia abajo un cierto desplazamiento aleatorio. Se dividen estos en sub-diamantes y se repite el proceso, cada vez reduciendo el desplazamiento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500"/>
              <a:t>Al reducir el desplazamiento se obtienen detalles </a:t>
            </a:r>
            <a:r>
              <a:rPr lang="es" sz="1500"/>
              <a:t>más</a:t>
            </a:r>
            <a:r>
              <a:rPr lang="es" sz="1500"/>
              <a:t> pequeños y se evita, por ejemplo, que se genere un pozo de 3x3 </a:t>
            </a:r>
            <a:r>
              <a:rPr lang="es" sz="1500"/>
              <a:t>píxeles</a:t>
            </a:r>
            <a:r>
              <a:rPr lang="es" sz="1500"/>
              <a:t> con una columna del ancho de 1 pixel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500"/>
              <a:t>La diferencia con el otro algoritmo es que este permite generar resultados que sean </a:t>
            </a:r>
            <a:r>
              <a:rPr lang="es" sz="1500"/>
              <a:t>más</a:t>
            </a:r>
            <a:r>
              <a:rPr lang="es" sz="1500"/>
              <a:t> naturales a la vista</a:t>
            </a:r>
            <a:endParaRPr sz="15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0"/>
          <p:cNvSpPr txBox="1"/>
          <p:nvPr>
            <p:ph idx="1" type="body"/>
          </p:nvPr>
        </p:nvSpPr>
        <p:spPr>
          <a:xfrm>
            <a:off x="819150" y="541700"/>
            <a:ext cx="7505700" cy="306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500"/>
              <a:t>Generación de terrenos</a:t>
            </a:r>
            <a:endParaRPr b="1"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500"/>
              <a:t>Algoritmo diamante - cuadrado</a:t>
            </a:r>
            <a:endParaRPr b="1"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500"/>
              <a:t>Un caso muy interesante es el de Hunter Loftis, programador que en su tiempo libre logró un algoritmo que genera terrenos a partir de una matriz cuadrada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500"/>
              <a:t>Lo interesante de su proyecto es que logra el resultado en tan solo 130 líneas de código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500" u="sng">
                <a:solidFill>
                  <a:schemeClr val="hlink"/>
                </a:solidFill>
                <a:hlinkClick r:id="rId3"/>
              </a:rPr>
              <a:t>http://demos.playfuljs.com/terrain</a:t>
            </a:r>
            <a:r>
              <a:rPr lang="es" sz="1500"/>
              <a:t> </a:t>
            </a:r>
            <a:endParaRPr sz="15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BIBLIOGRAFÍA</a:t>
            </a:r>
            <a:endParaRPr/>
          </a:p>
        </p:txBody>
      </p:sp>
      <p:sp>
        <p:nvSpPr>
          <p:cNvPr id="238" name="Google Shape;238;p31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 u="sng">
                <a:solidFill>
                  <a:schemeClr val="hlink"/>
                </a:solidFill>
                <a:hlinkClick r:id="rId3"/>
              </a:rPr>
              <a:t>https://es.wikipedia.org/wiki/Fractal#:~:text=Un%20fractal%20es%20un%20objeto,naturales%20son%20de%20tipo%20fractal</a:t>
            </a:r>
            <a:r>
              <a:rPr lang="es"/>
              <a:t>.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 u="sng">
                <a:solidFill>
                  <a:schemeClr val="hlink"/>
                </a:solidFill>
                <a:hlinkClick r:id="rId4"/>
              </a:rPr>
              <a:t>https://es.wikipedia.org/wiki/Conjunto_de_Mandelbrot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 u="sng">
                <a:solidFill>
                  <a:schemeClr val="hlink"/>
                </a:solidFill>
                <a:hlinkClick r:id="rId5"/>
              </a:rPr>
              <a:t>https://www.vice.com/es/article/z4wvmy/un-codigo-hermosamente-sencillo-genera-terrenos-realistas-con-fractales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 u="sng">
                <a:solidFill>
                  <a:schemeClr val="hlink"/>
                </a:solidFill>
                <a:hlinkClick r:id="rId6"/>
              </a:rPr>
              <a:t>http://www.playfuljs.com/realistic-terrain-in-130-lines/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 u="sng">
                <a:solidFill>
                  <a:schemeClr val="hlink"/>
                </a:solidFill>
                <a:hlinkClick r:id="rId7"/>
              </a:rPr>
              <a:t>https://en.wikipedia.org/wiki/Diamond-square_algorithm#Midpoint_displacement_algorithm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s" u="sng">
                <a:solidFill>
                  <a:schemeClr val="hlink"/>
                </a:solidFill>
                <a:hlinkClick r:id="rId8"/>
              </a:rPr>
              <a:t>https://bitesofcode.wordpress.com/2016/12/23/landscape-generation-using-midpoint-displacement/#:~:text=The%20main%20idea%20of%20the,perpendicular%20to%20the%20line%20segment</a:t>
            </a:r>
            <a:r>
              <a:rPr lang="es"/>
              <a:t>.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CONCEPTOS </a:t>
            </a:r>
            <a:r>
              <a:rPr lang="es"/>
              <a:t>BÁSICOS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/>
              <a:t>O</a:t>
            </a:r>
            <a:r>
              <a:rPr lang="es" sz="1500"/>
              <a:t>bjeto geométrico cuya estructura básica, fragmentada o aparentemente irregular, se repite a diferentes escalas.</a:t>
            </a:r>
            <a:endParaRPr sz="1500"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500"/>
              <a:t>Término propuesto por el matemático Benoît Mandelbrot en 1975. </a:t>
            </a:r>
            <a:endParaRPr sz="1500"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500"/>
              <a:t>Muchas estructuras naturales son de tipo fractal. </a:t>
            </a:r>
            <a:endParaRPr sz="1500"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403150"/>
            <a:ext cx="7505700" cy="66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CARACTERÍSTICAS</a:t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819150" y="1630575"/>
            <a:ext cx="7505700" cy="337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s" sz="1500"/>
              <a:t>Es demasiado irregular para ser descrito en términos geométricos tradicionales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s" sz="1500"/>
              <a:t>Es autosimilar, su forma es hecha de copias más pequeñas de la misma figura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s" sz="1500"/>
              <a:t>Se define mediante un simple algoritmo recursivo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EJEMPLOS DE AUTOSIMILITUD</a:t>
            </a:r>
            <a:endParaRPr/>
          </a:p>
        </p:txBody>
      </p:sp>
      <p:sp>
        <p:nvSpPr>
          <p:cNvPr id="147" name="Google Shape;147;p16"/>
          <p:cNvSpPr txBox="1"/>
          <p:nvPr>
            <p:ph idx="1" type="body"/>
          </p:nvPr>
        </p:nvSpPr>
        <p:spPr>
          <a:xfrm>
            <a:off x="819150" y="1990725"/>
            <a:ext cx="3983700" cy="291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s" sz="1500"/>
              <a:t>Fractales naturales: objetos naturales que se pueden representar con muy buena aproximación mediante fractales matemáticos. Los fractales naturales son aproximados y su autosimilitud se extiende solo a un rango de escalas (por ejemplo, a escala atómica su estructura difiere de la estructura macroscópica)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/>
          </a:p>
        </p:txBody>
      </p:sp>
      <p:pic>
        <p:nvPicPr>
          <p:cNvPr id="148" name="Google Shape;14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10125" y="2211975"/>
            <a:ext cx="3533650" cy="183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EJEMPLOS DE AUTOSIMILITUD</a:t>
            </a:r>
            <a:endParaRPr/>
          </a:p>
        </p:txBody>
      </p:sp>
      <p:sp>
        <p:nvSpPr>
          <p:cNvPr id="154" name="Google Shape;154;p17"/>
          <p:cNvSpPr txBox="1"/>
          <p:nvPr>
            <p:ph idx="1" type="body"/>
          </p:nvPr>
        </p:nvSpPr>
        <p:spPr>
          <a:xfrm>
            <a:off x="819150" y="1990725"/>
            <a:ext cx="33642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s" sz="1500"/>
              <a:t>Paisajes fractales, este tipo de fractales generados computacionalmente pueden producir paisajes realistas convincentes</a:t>
            </a:r>
            <a:endParaRPr sz="1500"/>
          </a:p>
        </p:txBody>
      </p:sp>
      <p:pic>
        <p:nvPicPr>
          <p:cNvPr id="155" name="Google Shape;15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5750" y="1952600"/>
            <a:ext cx="4286250" cy="244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EJEMPLOS DE AUTOSIMILITUD</a:t>
            </a:r>
            <a:endParaRPr/>
          </a:p>
        </p:txBody>
      </p:sp>
      <p:sp>
        <p:nvSpPr>
          <p:cNvPr id="161" name="Google Shape;161;p18"/>
          <p:cNvSpPr txBox="1"/>
          <p:nvPr>
            <p:ph idx="1" type="body"/>
          </p:nvPr>
        </p:nvSpPr>
        <p:spPr>
          <a:xfrm>
            <a:off x="819150" y="1990725"/>
            <a:ext cx="36630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s" sz="1500"/>
              <a:t>Fractales de pinturas, se utilizan para realizar el proceso de decalcomanía (pasar de un papel a objetos diversos de madera, porcelana, seda, etc., imágenes coloridas)</a:t>
            </a:r>
            <a:endParaRPr sz="1500"/>
          </a:p>
        </p:txBody>
      </p:sp>
      <p:pic>
        <p:nvPicPr>
          <p:cNvPr id="162" name="Google Shape;16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565450"/>
            <a:ext cx="4047735" cy="303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EJEMPLOS DE AUTOSIMILITUD</a:t>
            </a:r>
            <a:endParaRPr/>
          </a:p>
        </p:txBody>
      </p:sp>
      <p:sp>
        <p:nvSpPr>
          <p:cNvPr id="168" name="Google Shape;168;p19"/>
          <p:cNvSpPr txBox="1"/>
          <p:nvPr>
            <p:ph idx="1" type="body"/>
          </p:nvPr>
        </p:nvSpPr>
        <p:spPr>
          <a:xfrm>
            <a:off x="819150" y="1990725"/>
            <a:ext cx="34416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s" sz="1500"/>
              <a:t>El conjunto de Mandelbrot es el más estudiado de los fractales. Este conjunto se define en el plano complejo fijando un número complejo c cualquiera. A partir de c, se construye una sucesión por recursión.</a:t>
            </a:r>
            <a:endParaRPr sz="1500"/>
          </a:p>
        </p:txBody>
      </p:sp>
      <p:pic>
        <p:nvPicPr>
          <p:cNvPr id="169" name="Google Shape;169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3350" y="1928850"/>
            <a:ext cx="2571750" cy="25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0"/>
          <p:cNvSpPr txBox="1"/>
          <p:nvPr>
            <p:ph idx="1" type="body"/>
          </p:nvPr>
        </p:nvSpPr>
        <p:spPr>
          <a:xfrm>
            <a:off x="613525" y="789775"/>
            <a:ext cx="7917000" cy="109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" sz="1500"/>
              <a:t>Una propiedad fundamental de los fractales es la invariabilidad total o parcial de ciertas características con relación a diversas escalas, en particular, al ampliar ciertas partes de la imagen de un fractal, reaparece una imagen similar a la inicial y así sucesivamente. A continuación se muestran las ampliaciones de la imagen principal:</a:t>
            </a:r>
            <a:endParaRPr sz="1500"/>
          </a:p>
        </p:txBody>
      </p:sp>
      <p:pic>
        <p:nvPicPr>
          <p:cNvPr id="175" name="Google Shape;17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2800" y="2113375"/>
            <a:ext cx="2438400" cy="2438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1"/>
          <p:cNvSpPr txBox="1"/>
          <p:nvPr>
            <p:ph idx="1" type="body"/>
          </p:nvPr>
        </p:nvSpPr>
        <p:spPr>
          <a:xfrm>
            <a:off x="819150" y="497450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/>
              <a:t>Al agrandar el recuadro verde, se aprecia:</a:t>
            </a:r>
            <a:endParaRPr sz="1500"/>
          </a:p>
          <a:p>
            <a:pPr indent="-323850" lvl="0" marL="457200" rtl="0" algn="l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s" sz="1500"/>
              <a:t>Se observa una bola negra con un contorno muy similar a la imagen inicial</a:t>
            </a:r>
            <a:endParaRPr sz="15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s" sz="1500"/>
              <a:t>La siguiente bola negra ampliable del recuadro verde es más similar a la mayor que a la imagen inicial</a:t>
            </a:r>
            <a:endParaRPr sz="1500"/>
          </a:p>
        </p:txBody>
      </p:sp>
      <p:pic>
        <p:nvPicPr>
          <p:cNvPr id="181" name="Google Shape;181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07850" y="1833950"/>
            <a:ext cx="2928300" cy="2928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