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18cdddf0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18cdddf0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dd20fc3c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dd20fc3c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2d84d67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2d84d67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e18cdddf0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e18cdddf0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18cdddf0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18cdddf0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18cdddf06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18cdddf06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18cdddf06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18cdddf06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dfb4340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dfb4340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18cdddf0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18cdddf0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d20fc3c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d20fc3c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dd20fc3c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dd20fc3c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32d84d67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32d84d67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e18cdddf06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e18cdddf06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e18cdddf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e18cdddf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18cdddf0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18cdddf0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Proyecto 1</a:t>
            </a:r>
            <a:endParaRPr/>
          </a:p>
          <a:p>
            <a:pPr indent="0" lvl="0" marL="0" rtl="0" algn="l">
              <a:spcBef>
                <a:spcPts val="0"/>
              </a:spcBef>
              <a:spcAft>
                <a:spcPts val="0"/>
              </a:spcAft>
              <a:buNone/>
            </a:pPr>
            <a:r>
              <a:rPr lang="es" sz="1700"/>
              <a:t>Modelado e Interacción</a:t>
            </a:r>
            <a:endParaRPr sz="17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Manuel Tauro - Facundo Bernardini</a:t>
            </a:r>
            <a:endParaRPr/>
          </a:p>
          <a:p>
            <a:pPr indent="0" lvl="0" marL="0" rtl="0" algn="l">
              <a:spcBef>
                <a:spcPts val="0"/>
              </a:spcBef>
              <a:spcAft>
                <a:spcPts val="0"/>
              </a:spcAft>
              <a:buNone/>
            </a:pPr>
            <a:r>
              <a:rPr lang="es"/>
              <a:t>126711 - 122545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INTERACCIONES</a:t>
            </a:r>
            <a:endParaRPr/>
          </a:p>
        </p:txBody>
      </p:sp>
      <p:pic>
        <p:nvPicPr>
          <p:cNvPr id="192" name="Google Shape;192;p22"/>
          <p:cNvPicPr preferRelativeResize="0"/>
          <p:nvPr/>
        </p:nvPicPr>
        <p:blipFill>
          <a:blip r:embed="rId3">
            <a:alphaModFix/>
          </a:blip>
          <a:stretch>
            <a:fillRect/>
          </a:stretch>
        </p:blipFill>
        <p:spPr>
          <a:xfrm>
            <a:off x="341762" y="1461838"/>
            <a:ext cx="4042050" cy="2219825"/>
          </a:xfrm>
          <a:prstGeom prst="rect">
            <a:avLst/>
          </a:prstGeom>
          <a:noFill/>
          <a:ln>
            <a:noFill/>
          </a:ln>
        </p:spPr>
      </p:pic>
      <p:pic>
        <p:nvPicPr>
          <p:cNvPr id="193" name="Google Shape;193;p22"/>
          <p:cNvPicPr preferRelativeResize="0"/>
          <p:nvPr/>
        </p:nvPicPr>
        <p:blipFill>
          <a:blip r:embed="rId4">
            <a:alphaModFix/>
          </a:blip>
          <a:stretch>
            <a:fillRect/>
          </a:stretch>
        </p:blipFill>
        <p:spPr>
          <a:xfrm>
            <a:off x="4719763" y="1461838"/>
            <a:ext cx="4082476" cy="2219825"/>
          </a:xfrm>
          <a:prstGeom prst="rect">
            <a:avLst/>
          </a:prstGeom>
          <a:noFill/>
          <a:ln>
            <a:noFill/>
          </a:ln>
        </p:spPr>
      </p:pic>
      <p:sp>
        <p:nvSpPr>
          <p:cNvPr id="194" name="Google Shape;194;p22"/>
          <p:cNvSpPr txBox="1"/>
          <p:nvPr>
            <p:ph idx="1" type="body"/>
          </p:nvPr>
        </p:nvSpPr>
        <p:spPr>
          <a:xfrm>
            <a:off x="355650" y="3717050"/>
            <a:ext cx="4042200" cy="914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s" sz="1500"/>
              <a:t>Ocultar techo → T</a:t>
            </a:r>
            <a:br>
              <a:rPr lang="es" sz="1500"/>
            </a:br>
            <a:r>
              <a:rPr lang="es" sz="1500"/>
              <a:t>Ocultar paredes → P</a:t>
            </a:r>
            <a:br>
              <a:rPr lang="es" sz="1500"/>
            </a:br>
            <a:r>
              <a:rPr lang="es" sz="1500"/>
              <a:t>Abrir puertas → F</a:t>
            </a:r>
            <a:endParaRPr sz="1500"/>
          </a:p>
        </p:txBody>
      </p:sp>
      <p:sp>
        <p:nvSpPr>
          <p:cNvPr id="195" name="Google Shape;195;p22"/>
          <p:cNvSpPr txBox="1"/>
          <p:nvPr>
            <p:ph idx="1" type="body"/>
          </p:nvPr>
        </p:nvSpPr>
        <p:spPr>
          <a:xfrm>
            <a:off x="4733675" y="3717050"/>
            <a:ext cx="40422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sz="1500"/>
              <a:t>Mostrar paredes → P</a:t>
            </a:r>
            <a:br>
              <a:rPr lang="es" sz="1500"/>
            </a:br>
            <a:r>
              <a:rPr lang="es" sz="1500"/>
              <a:t>Cerrar puertas → F</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PROBLEMAS</a:t>
            </a:r>
            <a:endParaRPr/>
          </a:p>
        </p:txBody>
      </p:sp>
      <p:sp>
        <p:nvSpPr>
          <p:cNvPr id="201" name="Google Shape;201;p2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s" sz="1700"/>
              <a:t>Parser de archivos .obj</a:t>
            </a:r>
            <a:endParaRPr sz="1700"/>
          </a:p>
          <a:p>
            <a:pPr indent="-323850" lvl="1" marL="914400" rtl="0" algn="l">
              <a:spcBef>
                <a:spcPts val="0"/>
              </a:spcBef>
              <a:spcAft>
                <a:spcPts val="0"/>
              </a:spcAft>
              <a:buSzPts val="1500"/>
              <a:buChar char="○"/>
            </a:pPr>
            <a:r>
              <a:rPr lang="es" sz="1500"/>
              <a:t>Al momento de crear el parser para añadir archivos .obj a la escena se hallaron diferentes problemas</a:t>
            </a:r>
            <a:endParaRPr sz="1500"/>
          </a:p>
          <a:p>
            <a:pPr indent="-323850" lvl="1" marL="914400" rtl="0" algn="l">
              <a:spcBef>
                <a:spcPts val="0"/>
              </a:spcBef>
              <a:spcAft>
                <a:spcPts val="0"/>
              </a:spcAft>
              <a:buSzPts val="1500"/>
              <a:buChar char="○"/>
            </a:pPr>
            <a:r>
              <a:rPr lang="es" sz="1500"/>
              <a:t>Los archivos .obj deben ser “</a:t>
            </a:r>
            <a:r>
              <a:rPr lang="es" sz="1500"/>
              <a:t>re-exportados</a:t>
            </a:r>
            <a:r>
              <a:rPr lang="es" sz="1500"/>
              <a:t>” en blender para quitar las imperfecciones del archivo y triangular las caras</a:t>
            </a:r>
            <a:endParaRPr sz="1500"/>
          </a:p>
          <a:p>
            <a:pPr indent="-323850" lvl="1" marL="914400" rtl="0" algn="l">
              <a:spcBef>
                <a:spcPts val="0"/>
              </a:spcBef>
              <a:spcAft>
                <a:spcPts val="0"/>
              </a:spcAft>
              <a:buSzPts val="1500"/>
              <a:buChar char="○"/>
            </a:pPr>
            <a:r>
              <a:rPr lang="es" sz="1500"/>
              <a:t>Se debió realizar mucho debugging para descubrir los errores, </a:t>
            </a:r>
            <a:r>
              <a:rPr lang="es" sz="1500"/>
              <a:t>siendo</a:t>
            </a:r>
            <a:r>
              <a:rPr lang="es" sz="1500"/>
              <a:t> estos:</a:t>
            </a:r>
            <a:endParaRPr sz="1500"/>
          </a:p>
          <a:p>
            <a:pPr indent="-323850" lvl="2" marL="1371600" rtl="0" algn="l">
              <a:spcBef>
                <a:spcPts val="0"/>
              </a:spcBef>
              <a:spcAft>
                <a:spcPts val="0"/>
              </a:spcAft>
              <a:buSzPts val="1500"/>
              <a:buChar char="■"/>
            </a:pPr>
            <a:r>
              <a:rPr lang="es" sz="1500"/>
              <a:t>Incorrecto guardado de los </a:t>
            </a:r>
            <a:r>
              <a:rPr lang="es" sz="1500"/>
              <a:t>vértices</a:t>
            </a:r>
            <a:r>
              <a:rPr lang="es" sz="1500"/>
              <a:t> y las caras en sus respectivos arreglos</a:t>
            </a:r>
            <a:endParaRPr sz="1500"/>
          </a:p>
          <a:p>
            <a:pPr indent="-323850" lvl="2" marL="1371600" rtl="0" algn="l">
              <a:spcBef>
                <a:spcPts val="0"/>
              </a:spcBef>
              <a:spcAft>
                <a:spcPts val="0"/>
              </a:spcAft>
              <a:buSzPts val="1500"/>
              <a:buChar char="■"/>
            </a:pPr>
            <a:r>
              <a:rPr lang="es" sz="1500"/>
              <a:t>Errores al momento de asignar los arreglos al mesh de </a:t>
            </a:r>
            <a:r>
              <a:rPr lang="es" sz="1500"/>
              <a:t>vértices</a:t>
            </a:r>
            <a:r>
              <a:rPr lang="es" sz="1500"/>
              <a:t> y </a:t>
            </a:r>
            <a:r>
              <a:rPr lang="es" sz="1500"/>
              <a:t>triángulos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 sz="1700"/>
              <a:t>Método</a:t>
            </a:r>
            <a:r>
              <a:rPr lang="es" sz="1700"/>
              <a:t> CrearCandelabro (objeto </a:t>
            </a:r>
            <a:r>
              <a:rPr lang="es" sz="1700"/>
              <a:t>jerárquico</a:t>
            </a:r>
            <a:r>
              <a:rPr lang="es" sz="1700"/>
              <a:t>)</a:t>
            </a:r>
            <a:endParaRPr sz="1700"/>
          </a:p>
          <a:p>
            <a:pPr indent="-323850" lvl="1" marL="914400" rtl="0" algn="l">
              <a:spcBef>
                <a:spcPts val="0"/>
              </a:spcBef>
              <a:spcAft>
                <a:spcPts val="0"/>
              </a:spcAft>
              <a:buSzPts val="1500"/>
              <a:buChar char="○"/>
            </a:pPr>
            <a:r>
              <a:rPr lang="es" sz="1500"/>
              <a:t>Este </a:t>
            </a:r>
            <a:r>
              <a:rPr lang="es" sz="1500"/>
              <a:t>método</a:t>
            </a:r>
            <a:r>
              <a:rPr lang="es" sz="1500"/>
              <a:t> incluye un candelabro con 4 velas y cada vela posee su llama</a:t>
            </a:r>
            <a:endParaRPr sz="1500"/>
          </a:p>
          <a:p>
            <a:pPr indent="-323850" lvl="1" marL="914400" rtl="0" algn="l">
              <a:spcBef>
                <a:spcPts val="0"/>
              </a:spcBef>
              <a:spcAft>
                <a:spcPts val="0"/>
              </a:spcAft>
              <a:buSzPts val="1500"/>
              <a:buChar char="○"/>
            </a:pPr>
            <a:r>
              <a:rPr lang="es" sz="1500"/>
              <a:t>Al crear los GameObject de cada objeto </a:t>
            </a:r>
            <a:r>
              <a:rPr lang="es" sz="1500"/>
              <a:t>había</a:t>
            </a:r>
            <a:r>
              <a:rPr lang="es" sz="1500"/>
              <a:t> algunos que se encontraban de forma horizontal, </a:t>
            </a:r>
            <a:r>
              <a:rPr lang="es" sz="1500"/>
              <a:t>además</a:t>
            </a:r>
            <a:r>
              <a:rPr lang="es" sz="1500"/>
              <a:t> de que originalmente </a:t>
            </a:r>
            <a:r>
              <a:rPr lang="es" sz="1500"/>
              <a:t>están</a:t>
            </a:r>
            <a:r>
              <a:rPr lang="es" sz="1500"/>
              <a:t> centrados, por lo que hay que trasladarlos</a:t>
            </a:r>
            <a:endParaRPr sz="1500"/>
          </a:p>
          <a:p>
            <a:pPr indent="-323850" lvl="1" marL="914400" rtl="0" algn="l">
              <a:spcBef>
                <a:spcPts val="0"/>
              </a:spcBef>
              <a:spcAft>
                <a:spcPts val="0"/>
              </a:spcAft>
              <a:buSzPts val="1500"/>
              <a:buChar char="○"/>
            </a:pPr>
            <a:r>
              <a:rPr lang="es" sz="1500"/>
              <a:t>Debido a que las llamas son “hijas” de las velas y estas son “hijas” del candelabro, al rotar, trasladar o escalar </a:t>
            </a:r>
            <a:r>
              <a:rPr lang="es" sz="1500"/>
              <a:t>algún</a:t>
            </a:r>
            <a:r>
              <a:rPr lang="es" sz="1500"/>
              <a:t> objeto sucedía que su hijo tambien lo hacia, pero de forma extraña</a:t>
            </a:r>
            <a:endParaRPr sz="1500"/>
          </a:p>
          <a:p>
            <a:pPr indent="-323850" lvl="1" marL="914400" rtl="0" algn="l">
              <a:spcBef>
                <a:spcPts val="0"/>
              </a:spcBef>
              <a:spcAft>
                <a:spcPts val="0"/>
              </a:spcAft>
              <a:buSzPts val="1500"/>
              <a:buChar char="○"/>
            </a:pPr>
            <a:r>
              <a:rPr lang="es" sz="1500"/>
              <a:t>Mediante prueba y error pudimos comprender que, por ejemplo, al rotar un objeto padre los ejes del objeto hijo rotan, no </a:t>
            </a:r>
            <a:r>
              <a:rPr lang="es" sz="1500"/>
              <a:t>así</a:t>
            </a:r>
            <a:r>
              <a:rPr lang="es" sz="1500"/>
              <a:t> el objeto hijo</a:t>
            </a:r>
            <a:endParaRPr sz="1500"/>
          </a:p>
        </p:txBody>
      </p:sp>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PROBLEMAS</a:t>
            </a:r>
            <a:endParaRPr/>
          </a:p>
        </p:txBody>
      </p:sp>
      <p:sp>
        <p:nvSpPr>
          <p:cNvPr id="213" name="Google Shape;213;p25"/>
          <p:cNvSpPr txBox="1"/>
          <p:nvPr>
            <p:ph idx="1" type="body"/>
          </p:nvPr>
        </p:nvSpPr>
        <p:spPr>
          <a:xfrm>
            <a:off x="1297500" y="1307850"/>
            <a:ext cx="7038900" cy="33447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lang="es" sz="1700"/>
              <a:t>Git</a:t>
            </a:r>
            <a:endParaRPr sz="1700"/>
          </a:p>
          <a:p>
            <a:pPr indent="-323850" lvl="1" marL="914400" marR="0" rtl="0" algn="l">
              <a:lnSpc>
                <a:spcPct val="115000"/>
              </a:lnSpc>
              <a:spcBef>
                <a:spcPts val="0"/>
              </a:spcBef>
              <a:spcAft>
                <a:spcPts val="0"/>
              </a:spcAft>
              <a:buSzPts val="1500"/>
              <a:buChar char="○"/>
            </a:pPr>
            <a:r>
              <a:rPr lang="es" sz="1500"/>
              <a:t>Nos surgió un problema al iniciar el proyecto que nos impedía ejecutar los comandos git push y git pull, debido a un problema llamado “File name too long”</a:t>
            </a:r>
            <a:endParaRPr sz="1500"/>
          </a:p>
          <a:p>
            <a:pPr indent="-323850" lvl="1" marL="914400" marR="0" rtl="0" algn="l">
              <a:lnSpc>
                <a:spcPct val="115000"/>
              </a:lnSpc>
              <a:spcBef>
                <a:spcPts val="0"/>
              </a:spcBef>
              <a:spcAft>
                <a:spcPts val="0"/>
              </a:spcAft>
              <a:buSzPts val="1500"/>
              <a:buChar char="○"/>
            </a:pPr>
            <a:r>
              <a:rPr lang="es" sz="1500"/>
              <a:t>Lo solucionamos evitando la aplicación GitHub Desktop y reemplazándola por Git Bash</a:t>
            </a:r>
            <a:endParaRPr sz="1500"/>
          </a:p>
          <a:p>
            <a:pPr indent="-323850" lvl="1" marL="914400" marR="0" rtl="0" algn="l">
              <a:lnSpc>
                <a:spcPct val="115000"/>
              </a:lnSpc>
              <a:spcBef>
                <a:spcPts val="0"/>
              </a:spcBef>
              <a:spcAft>
                <a:spcPts val="0"/>
              </a:spcAft>
              <a:buSzPts val="1500"/>
              <a:buChar char="○"/>
            </a:pPr>
            <a:r>
              <a:rPr lang="es" sz="1500"/>
              <a:t>Luego también tuvimos problemas con ciertos archivos temporales al ejecutar la escena, </a:t>
            </a:r>
            <a:r>
              <a:rPr lang="es" sz="1500"/>
              <a:t>interpretándose como</a:t>
            </a:r>
            <a:r>
              <a:rPr lang="es" sz="1500"/>
              <a:t> un cambio en el proyecto e impidiéndonos hacer git push/pull por un supuesto conflicto</a:t>
            </a:r>
            <a:endParaRPr sz="1500"/>
          </a:p>
          <a:p>
            <a:pPr indent="-323850" lvl="1" marL="914400" marR="0" rtl="0" algn="l">
              <a:lnSpc>
                <a:spcPct val="115000"/>
              </a:lnSpc>
              <a:spcBef>
                <a:spcPts val="0"/>
              </a:spcBef>
              <a:spcAft>
                <a:spcPts val="0"/>
              </a:spcAft>
              <a:buSzPts val="1500"/>
              <a:buChar char="○"/>
            </a:pPr>
            <a:r>
              <a:rPr lang="es" sz="1500"/>
              <a:t>Para solucionarlo debíamos borrar y volver a clonar el repositorio y utilizar una </a:t>
            </a:r>
            <a:r>
              <a:rPr lang="es" sz="1500"/>
              <a:t>línea</a:t>
            </a:r>
            <a:r>
              <a:rPr lang="es" sz="1500"/>
              <a:t> en el bash para configurarlo</a:t>
            </a:r>
            <a:endParaRPr sz="15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CONSIDERACIONES</a:t>
            </a:r>
            <a:endParaRPr/>
          </a:p>
        </p:txBody>
      </p:sp>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Se utilizó el Shader provisto por la cátedra, siendo el mismo que se empleó para las actividades prácticas</a:t>
            </a:r>
            <a:endParaRPr sz="1500"/>
          </a:p>
          <a:p>
            <a:pPr indent="-323850" lvl="0" marL="457200" rtl="0" algn="l">
              <a:spcBef>
                <a:spcPts val="0"/>
              </a:spcBef>
              <a:spcAft>
                <a:spcPts val="0"/>
              </a:spcAft>
              <a:buSzPts val="1500"/>
              <a:buChar char="●"/>
            </a:pPr>
            <a:r>
              <a:rPr lang="es" sz="1500"/>
              <a:t>Para el posicionamiento de los modelos 3D nos ayudamos con las herramientas de Unity</a:t>
            </a:r>
            <a:endParaRPr sz="1500"/>
          </a:p>
          <a:p>
            <a:pPr indent="-323850" lvl="1" marL="914400" rtl="0" algn="l">
              <a:spcBef>
                <a:spcPts val="0"/>
              </a:spcBef>
              <a:spcAft>
                <a:spcPts val="0"/>
              </a:spcAft>
              <a:buSzPts val="1500"/>
              <a:buChar char="○"/>
            </a:pPr>
            <a:r>
              <a:rPr lang="es" sz="1500"/>
              <a:t>Primero los posicionamos a mano en la ubicación deseada y con la rotación correcta</a:t>
            </a:r>
            <a:endParaRPr sz="1500"/>
          </a:p>
          <a:p>
            <a:pPr indent="-323850" lvl="1" marL="914400" rtl="0" algn="l">
              <a:spcBef>
                <a:spcPts val="0"/>
              </a:spcBef>
              <a:spcAft>
                <a:spcPts val="0"/>
              </a:spcAft>
              <a:buSzPts val="1500"/>
              <a:buChar char="○"/>
            </a:pPr>
            <a:r>
              <a:rPr lang="es" sz="1500"/>
              <a:t>Luego, guardando dichas coordenadas de posición y rotación, aplicamos las funciones desde el script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CONSIDERACIONES</a:t>
            </a:r>
            <a:endParaRPr/>
          </a:p>
        </p:txBody>
      </p:sp>
      <p:sp>
        <p:nvSpPr>
          <p:cNvPr id="225" name="Google Shape;225;p27"/>
          <p:cNvSpPr txBox="1"/>
          <p:nvPr>
            <p:ph idx="1" type="body"/>
          </p:nvPr>
        </p:nvSpPr>
        <p:spPr>
          <a:xfrm>
            <a:off x="1297500" y="125430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Utilizamos Blender para crear nuestro propios objetos y hacer correcciones</a:t>
            </a:r>
            <a:endParaRPr sz="1500"/>
          </a:p>
          <a:p>
            <a:pPr indent="-323850" lvl="1" marL="914400" rtl="0" algn="l">
              <a:spcBef>
                <a:spcPts val="0"/>
              </a:spcBef>
              <a:spcAft>
                <a:spcPts val="0"/>
              </a:spcAft>
              <a:buSzPts val="1500"/>
              <a:buChar char="○"/>
            </a:pPr>
            <a:r>
              <a:rPr lang="es" sz="1500"/>
              <a:t>Creamos el marco de la puerta y el pizarrón a medida</a:t>
            </a:r>
            <a:endParaRPr sz="1500"/>
          </a:p>
          <a:p>
            <a:pPr indent="-323850" lvl="1" marL="914400" rtl="0" algn="l">
              <a:spcBef>
                <a:spcPts val="0"/>
              </a:spcBef>
              <a:spcAft>
                <a:spcPts val="0"/>
              </a:spcAft>
              <a:buSzPts val="1500"/>
              <a:buChar char="○"/>
            </a:pPr>
            <a:r>
              <a:rPr lang="es" sz="1500"/>
              <a:t>También arreglamos algunos modelos que tenían problemas en la visualización</a:t>
            </a:r>
            <a:endParaRPr/>
          </a:p>
          <a:p>
            <a:pPr indent="0" lvl="0" marL="0" rtl="0" algn="l">
              <a:spcBef>
                <a:spcPts val="1200"/>
              </a:spcBef>
              <a:spcAft>
                <a:spcPts val="1200"/>
              </a:spcAft>
              <a:buNone/>
            </a:pPr>
            <a:r>
              <a:t/>
            </a:r>
            <a:endParaRPr/>
          </a:p>
        </p:txBody>
      </p:sp>
      <p:pic>
        <p:nvPicPr>
          <p:cNvPr id="226" name="Google Shape;226;p27"/>
          <p:cNvPicPr preferRelativeResize="0"/>
          <p:nvPr/>
        </p:nvPicPr>
        <p:blipFill>
          <a:blip r:embed="rId3">
            <a:alphaModFix/>
          </a:blip>
          <a:stretch>
            <a:fillRect/>
          </a:stretch>
        </p:blipFill>
        <p:spPr>
          <a:xfrm>
            <a:off x="1454825" y="2770150"/>
            <a:ext cx="1975026" cy="2148350"/>
          </a:xfrm>
          <a:prstGeom prst="rect">
            <a:avLst/>
          </a:prstGeom>
          <a:noFill/>
          <a:ln>
            <a:noFill/>
          </a:ln>
        </p:spPr>
      </p:pic>
      <p:pic>
        <p:nvPicPr>
          <p:cNvPr id="227" name="Google Shape;227;p27"/>
          <p:cNvPicPr preferRelativeResize="0"/>
          <p:nvPr/>
        </p:nvPicPr>
        <p:blipFill>
          <a:blip r:embed="rId4">
            <a:alphaModFix/>
          </a:blip>
          <a:stretch>
            <a:fillRect/>
          </a:stretch>
        </p:blipFill>
        <p:spPr>
          <a:xfrm>
            <a:off x="4952975" y="2770150"/>
            <a:ext cx="2956620" cy="214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233" name="Google Shape;233;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En este proyecto logramos modelar nuestros primeros objetos 3D, como así también programar nuestros primeros scripts en C#</a:t>
            </a:r>
            <a:endParaRPr sz="1500"/>
          </a:p>
          <a:p>
            <a:pPr indent="0" lvl="0" marL="0" rtl="0" algn="l">
              <a:spcBef>
                <a:spcPts val="1200"/>
              </a:spcBef>
              <a:spcAft>
                <a:spcPts val="0"/>
              </a:spcAft>
              <a:buNone/>
            </a:pPr>
            <a:r>
              <a:rPr lang="es" sz="1500"/>
              <a:t>Aunque en el camino nos topamos con varios problemas, pudimos ir resolviéndolos y lograr un resultado final de nuestro agrado</a:t>
            </a:r>
            <a:endParaRPr sz="1500"/>
          </a:p>
          <a:p>
            <a:pPr indent="0" lvl="0" marL="0" rtl="0" algn="l">
              <a:spcBef>
                <a:spcPts val="1200"/>
              </a:spcBef>
              <a:spcAft>
                <a:spcPts val="0"/>
              </a:spcAft>
              <a:buNone/>
            </a:pPr>
            <a:r>
              <a:rPr lang="es" sz="1500"/>
              <a:t>En el último tramo nos fueron surgiendo algunas ideas que se pudieron haber implementado, pero implicaban cambios en el proyecto y no teníamos mucho tiempo para llevarlas a cabo</a:t>
            </a:r>
            <a:endParaRPr sz="1500"/>
          </a:p>
          <a:p>
            <a:pPr indent="0" lvl="0" marL="0" rtl="0" algn="l">
              <a:spcBef>
                <a:spcPts val="1200"/>
              </a:spcBef>
              <a:spcAft>
                <a:spcPts val="1200"/>
              </a:spcAft>
              <a:buNone/>
            </a:pPr>
            <a:r>
              <a:rPr lang="es" sz="1500"/>
              <a:t>Finalmente, decidimos agregarlas en proyectos futuros de ser posible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r>
              <a:rPr lang="es"/>
              <a:t> DE LA </a:t>
            </a:r>
            <a:r>
              <a:rPr lang="es"/>
              <a:t>PRESENTACIÓN</a:t>
            </a:r>
            <a:endParaRPr/>
          </a:p>
        </p:txBody>
      </p:sp>
      <p:sp>
        <p:nvSpPr>
          <p:cNvPr id="141" name="Google Shape;141;p14"/>
          <p:cNvSpPr txBox="1"/>
          <p:nvPr>
            <p:ph idx="1" type="body"/>
          </p:nvPr>
        </p:nvSpPr>
        <p:spPr>
          <a:xfrm>
            <a:off x="1297500" y="1307850"/>
            <a:ext cx="7038900" cy="3576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OBJETIVOS DEL PROYECTO</a:t>
            </a:r>
            <a:endParaRPr sz="1500"/>
          </a:p>
          <a:p>
            <a:pPr indent="-323850" lvl="0" marL="457200" rtl="0" algn="l">
              <a:spcBef>
                <a:spcPts val="0"/>
              </a:spcBef>
              <a:spcAft>
                <a:spcPts val="0"/>
              </a:spcAft>
              <a:buSzPts val="1500"/>
              <a:buChar char="●"/>
            </a:pPr>
            <a:r>
              <a:rPr lang="es" sz="1500"/>
              <a:t>IDEA GENERAL</a:t>
            </a:r>
            <a:endParaRPr sz="1500"/>
          </a:p>
          <a:p>
            <a:pPr indent="-323850" lvl="0" marL="457200" rtl="0" algn="l">
              <a:spcBef>
                <a:spcPts val="0"/>
              </a:spcBef>
              <a:spcAft>
                <a:spcPts val="0"/>
              </a:spcAft>
              <a:buSzPts val="1500"/>
              <a:buChar char="●"/>
            </a:pPr>
            <a:r>
              <a:rPr lang="es" sz="1500"/>
              <a:t>PROCESO DE DESARROLLO</a:t>
            </a:r>
            <a:endParaRPr sz="1500"/>
          </a:p>
          <a:p>
            <a:pPr indent="-323850" lvl="1" marL="914400" rtl="0" algn="l">
              <a:spcBef>
                <a:spcPts val="0"/>
              </a:spcBef>
              <a:spcAft>
                <a:spcPts val="0"/>
              </a:spcAft>
              <a:buSzPts val="1500"/>
              <a:buChar char="○"/>
            </a:pPr>
            <a:r>
              <a:rPr lang="es" sz="1500"/>
              <a:t>MODELOS 3D</a:t>
            </a:r>
            <a:endParaRPr sz="1500"/>
          </a:p>
          <a:p>
            <a:pPr indent="-323850" lvl="1" marL="914400" rtl="0" algn="l">
              <a:spcBef>
                <a:spcPts val="0"/>
              </a:spcBef>
              <a:spcAft>
                <a:spcPts val="0"/>
              </a:spcAft>
              <a:buSzPts val="1500"/>
              <a:buChar char="○"/>
            </a:pPr>
            <a:r>
              <a:rPr lang="es" sz="1500"/>
              <a:t>PARSER DE ARCHIVOS</a:t>
            </a:r>
            <a:endParaRPr sz="1500"/>
          </a:p>
          <a:p>
            <a:pPr indent="-323850" lvl="1" marL="914400" rtl="0" algn="l">
              <a:spcBef>
                <a:spcPts val="0"/>
              </a:spcBef>
              <a:spcAft>
                <a:spcPts val="0"/>
              </a:spcAft>
              <a:buSzPts val="1500"/>
              <a:buChar char="○"/>
            </a:pPr>
            <a:r>
              <a:rPr lang="es" sz="1500"/>
              <a:t>OBJETO </a:t>
            </a:r>
            <a:r>
              <a:rPr lang="es" sz="1500"/>
              <a:t>JERÁRQUICO</a:t>
            </a:r>
            <a:endParaRPr sz="1500"/>
          </a:p>
          <a:p>
            <a:pPr indent="-323850" lvl="0" marL="457200" rtl="0" algn="l">
              <a:spcBef>
                <a:spcPts val="0"/>
              </a:spcBef>
              <a:spcAft>
                <a:spcPts val="0"/>
              </a:spcAft>
              <a:buSzPts val="1500"/>
              <a:buChar char="●"/>
            </a:pPr>
            <a:r>
              <a:rPr lang="es" sz="1500"/>
              <a:t>CÁMARAS</a:t>
            </a:r>
            <a:endParaRPr sz="1500"/>
          </a:p>
          <a:p>
            <a:pPr indent="-323850" lvl="0" marL="457200" rtl="0" algn="l">
              <a:spcBef>
                <a:spcPts val="0"/>
              </a:spcBef>
              <a:spcAft>
                <a:spcPts val="0"/>
              </a:spcAft>
              <a:buSzPts val="1500"/>
              <a:buChar char="●"/>
            </a:pPr>
            <a:r>
              <a:rPr lang="es" sz="1500"/>
              <a:t>INTERACCIONES</a:t>
            </a:r>
            <a:endParaRPr sz="1500"/>
          </a:p>
          <a:p>
            <a:pPr indent="-323850" lvl="0" marL="457200" rtl="0" algn="l">
              <a:spcBef>
                <a:spcPts val="0"/>
              </a:spcBef>
              <a:spcAft>
                <a:spcPts val="0"/>
              </a:spcAft>
              <a:buSzPts val="1500"/>
              <a:buChar char="●"/>
            </a:pPr>
            <a:r>
              <a:rPr lang="es" sz="1500"/>
              <a:t>PROBLEMAS</a:t>
            </a:r>
            <a:endParaRPr sz="1500"/>
          </a:p>
          <a:p>
            <a:pPr indent="-323850" lvl="1" marL="914400" rtl="0" algn="l">
              <a:spcBef>
                <a:spcPts val="0"/>
              </a:spcBef>
              <a:spcAft>
                <a:spcPts val="0"/>
              </a:spcAft>
              <a:buSzPts val="1500"/>
              <a:buChar char="○"/>
            </a:pPr>
            <a:r>
              <a:rPr lang="es" sz="1500"/>
              <a:t>PARSER DE OBJETOS</a:t>
            </a:r>
            <a:endParaRPr sz="1500"/>
          </a:p>
          <a:p>
            <a:pPr indent="-323850" lvl="1" marL="914400" rtl="0" algn="l">
              <a:spcBef>
                <a:spcPts val="0"/>
              </a:spcBef>
              <a:spcAft>
                <a:spcPts val="0"/>
              </a:spcAft>
              <a:buSzPts val="1500"/>
              <a:buChar char="○"/>
            </a:pPr>
            <a:r>
              <a:rPr lang="es" sz="1500"/>
              <a:t>CREACIÓN</a:t>
            </a:r>
            <a:r>
              <a:rPr lang="es" sz="1500"/>
              <a:t> DEL CANDELABRO COMO OBJETO </a:t>
            </a:r>
            <a:r>
              <a:rPr lang="es" sz="1500"/>
              <a:t>JERÁRQUICO</a:t>
            </a:r>
            <a:endParaRPr sz="1500"/>
          </a:p>
          <a:p>
            <a:pPr indent="-323850" lvl="1" marL="914400" rtl="0" algn="l">
              <a:spcBef>
                <a:spcPts val="0"/>
              </a:spcBef>
              <a:spcAft>
                <a:spcPts val="0"/>
              </a:spcAft>
              <a:buSzPts val="1500"/>
              <a:buChar char="○"/>
            </a:pPr>
            <a:r>
              <a:rPr lang="es" sz="1500"/>
              <a:t>GIT</a:t>
            </a:r>
            <a:endParaRPr sz="1500"/>
          </a:p>
          <a:p>
            <a:pPr indent="-323850" lvl="0" marL="457200" rtl="0" algn="l">
              <a:spcBef>
                <a:spcPts val="0"/>
              </a:spcBef>
              <a:spcAft>
                <a:spcPts val="0"/>
              </a:spcAft>
              <a:buSzPts val="1500"/>
              <a:buChar char="●"/>
            </a:pPr>
            <a:r>
              <a:rPr lang="es" sz="1500"/>
              <a:t>CONSIDERACIONES Y </a:t>
            </a:r>
            <a:r>
              <a:rPr lang="es" sz="1500"/>
              <a:t>CONCLUSIÓN</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DEL PROYECTO</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El objetivo de este proyecto es familiarizarse con la formación de objetos 3D a través de la creación de una escena básica con una habitación simple, añadiendo vértices, caras y colores para dar lugar a los objetos</a:t>
            </a:r>
            <a:endParaRPr sz="1500"/>
          </a:p>
          <a:p>
            <a:pPr indent="0" lvl="0" marL="0" rtl="0" algn="l">
              <a:spcBef>
                <a:spcPts val="1200"/>
              </a:spcBef>
              <a:spcAft>
                <a:spcPts val="0"/>
              </a:spcAft>
              <a:buNone/>
            </a:pPr>
            <a:r>
              <a:rPr lang="es" sz="1500"/>
              <a:t>Otra finalidad fue la implementación de un parser de archivos .obj para poder cargar objetos más complejos en la escena, el cual no solo tendría esa función principal sino también la de centrar el objeto insertado en la escena</a:t>
            </a:r>
            <a:endParaRPr sz="15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IDEA GENERAL</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Partimos con la idea de crear un aula de clases con algunos detalles inusuales</a:t>
            </a:r>
            <a:endParaRPr sz="1500"/>
          </a:p>
          <a:p>
            <a:pPr indent="0" lvl="0" marL="0" rtl="0" algn="l">
              <a:spcBef>
                <a:spcPts val="1200"/>
              </a:spcBef>
              <a:spcAft>
                <a:spcPts val="0"/>
              </a:spcAft>
              <a:buNone/>
            </a:pPr>
            <a:r>
              <a:rPr lang="es" sz="1500"/>
              <a:t>Nuestro concepto era crear un aula </a:t>
            </a:r>
            <a:r>
              <a:rPr lang="es" sz="1500"/>
              <a:t>cúbica</a:t>
            </a:r>
            <a:r>
              <a:rPr lang="es" sz="1500"/>
              <a:t> simple con diferentes elementos de clase, pero intentando que las cosas se salgan de lo habitual</a:t>
            </a:r>
            <a:endParaRPr sz="1500"/>
          </a:p>
          <a:p>
            <a:pPr indent="0" lvl="0" marL="0" rtl="0" algn="l">
              <a:spcBef>
                <a:spcPts val="1200"/>
              </a:spcBef>
              <a:spcAft>
                <a:spcPts val="1200"/>
              </a:spcAft>
              <a:buNone/>
            </a:pPr>
            <a:r>
              <a:rPr lang="es" sz="1500"/>
              <a:t>Finalmente nos decidimos por hacer dos aulas con modelos 3D que nos llamaron la atención, dándoles un toque especial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PROCESO</a:t>
            </a:r>
            <a:endParaRPr/>
          </a:p>
        </p:txBody>
      </p:sp>
      <p:sp>
        <p:nvSpPr>
          <p:cNvPr id="159" name="Google Shape;159;p17"/>
          <p:cNvSpPr txBox="1"/>
          <p:nvPr>
            <p:ph idx="1" type="body"/>
          </p:nvPr>
        </p:nvSpPr>
        <p:spPr>
          <a:xfrm>
            <a:off x="1297500" y="1011775"/>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s" sz="1600"/>
              <a:t>Creación</a:t>
            </a:r>
            <a:r>
              <a:rPr lang="es" sz="1600"/>
              <a:t> de una </a:t>
            </a:r>
            <a:r>
              <a:rPr lang="es" sz="1600"/>
              <a:t>habitación</a:t>
            </a:r>
            <a:r>
              <a:rPr lang="es" sz="1600"/>
              <a:t> </a:t>
            </a:r>
            <a:r>
              <a:rPr lang="es" sz="1600"/>
              <a:t>básica</a:t>
            </a:r>
            <a:r>
              <a:rPr lang="es" sz="1600"/>
              <a:t> (caja)</a:t>
            </a:r>
            <a:endParaRPr sz="1600"/>
          </a:p>
          <a:p>
            <a:pPr indent="-317500" lvl="1" marL="914400" rtl="0" algn="l">
              <a:spcBef>
                <a:spcPts val="0"/>
              </a:spcBef>
              <a:spcAft>
                <a:spcPts val="0"/>
              </a:spcAft>
              <a:buSzPts val="1400"/>
              <a:buChar char="○"/>
            </a:pPr>
            <a:r>
              <a:rPr lang="es" sz="1400"/>
              <a:t>Se crearon a mano las paredes, techo, piso y orificio de la puerta</a:t>
            </a:r>
            <a:endParaRPr sz="1400"/>
          </a:p>
          <a:p>
            <a:pPr indent="-330200" lvl="0" marL="457200" rtl="0" algn="l">
              <a:spcBef>
                <a:spcPts val="0"/>
              </a:spcBef>
              <a:spcAft>
                <a:spcPts val="0"/>
              </a:spcAft>
              <a:buSzPts val="1600"/>
              <a:buChar char="●"/>
            </a:pPr>
            <a:r>
              <a:rPr lang="es" sz="1600"/>
              <a:t>Unión</a:t>
            </a:r>
            <a:r>
              <a:rPr lang="es" sz="1600"/>
              <a:t> de las partes de la caja</a:t>
            </a:r>
            <a:endParaRPr sz="1600"/>
          </a:p>
          <a:p>
            <a:pPr indent="-317500" lvl="1" marL="914400" rtl="0" algn="l">
              <a:spcBef>
                <a:spcPts val="0"/>
              </a:spcBef>
              <a:spcAft>
                <a:spcPts val="0"/>
              </a:spcAft>
              <a:buSzPts val="1400"/>
              <a:buChar char="○"/>
            </a:pPr>
            <a:r>
              <a:rPr lang="es" sz="1400"/>
              <a:t>Se unificaron las partes en una </a:t>
            </a:r>
            <a:r>
              <a:rPr lang="es" sz="1400"/>
              <a:t>función</a:t>
            </a:r>
            <a:r>
              <a:rPr lang="es" sz="1400"/>
              <a:t> que crea una caja con una sola llamada</a:t>
            </a:r>
            <a:endParaRPr sz="1400"/>
          </a:p>
          <a:p>
            <a:pPr indent="-330200" lvl="0" marL="457200" rtl="0" algn="l">
              <a:spcBef>
                <a:spcPts val="0"/>
              </a:spcBef>
              <a:spcAft>
                <a:spcPts val="0"/>
              </a:spcAft>
              <a:buSzPts val="1600"/>
              <a:buChar char="●"/>
            </a:pPr>
            <a:r>
              <a:rPr lang="es" sz="1600"/>
              <a:t>Grosor de las paredes</a:t>
            </a:r>
            <a:endParaRPr sz="1600"/>
          </a:p>
          <a:p>
            <a:pPr indent="-317500" lvl="1" marL="914400" rtl="0" algn="l">
              <a:spcBef>
                <a:spcPts val="0"/>
              </a:spcBef>
              <a:spcAft>
                <a:spcPts val="0"/>
              </a:spcAft>
              <a:buSzPts val="1400"/>
              <a:buChar char="○"/>
            </a:pPr>
            <a:r>
              <a:rPr lang="es" sz="1400"/>
              <a:t>Se duplica la caja y se transforma en tamaño y </a:t>
            </a:r>
            <a:r>
              <a:rPr lang="es" sz="1400"/>
              <a:t>posición</a:t>
            </a:r>
            <a:r>
              <a:rPr lang="es" sz="1400"/>
              <a:t> para darle grosor a las paredes de la </a:t>
            </a:r>
            <a:r>
              <a:rPr lang="es" sz="1400"/>
              <a:t>habitación</a:t>
            </a:r>
            <a:endParaRPr sz="1400"/>
          </a:p>
        </p:txBody>
      </p:sp>
      <p:pic>
        <p:nvPicPr>
          <p:cNvPr id="160" name="Google Shape;160;p17"/>
          <p:cNvPicPr preferRelativeResize="0"/>
          <p:nvPr/>
        </p:nvPicPr>
        <p:blipFill>
          <a:blip r:embed="rId3">
            <a:alphaModFix/>
          </a:blip>
          <a:stretch>
            <a:fillRect/>
          </a:stretch>
        </p:blipFill>
        <p:spPr>
          <a:xfrm>
            <a:off x="1297500" y="3162925"/>
            <a:ext cx="2759192" cy="1822925"/>
          </a:xfrm>
          <a:prstGeom prst="rect">
            <a:avLst/>
          </a:prstGeom>
          <a:noFill/>
          <a:ln>
            <a:noFill/>
          </a:ln>
        </p:spPr>
      </p:pic>
      <p:pic>
        <p:nvPicPr>
          <p:cNvPr id="161" name="Google Shape;161;p17"/>
          <p:cNvPicPr preferRelativeResize="0"/>
          <p:nvPr/>
        </p:nvPicPr>
        <p:blipFill>
          <a:blip r:embed="rId4">
            <a:alphaModFix/>
          </a:blip>
          <a:stretch>
            <a:fillRect/>
          </a:stretch>
        </p:blipFill>
        <p:spPr>
          <a:xfrm>
            <a:off x="5026274" y="3162925"/>
            <a:ext cx="2759199" cy="1822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PROCESO</a:t>
            </a:r>
            <a:endParaRPr/>
          </a:p>
        </p:txBody>
      </p:sp>
      <p:sp>
        <p:nvSpPr>
          <p:cNvPr id="167" name="Google Shape;167;p1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Creación</a:t>
            </a:r>
            <a:r>
              <a:rPr lang="es" sz="1500"/>
              <a:t> del parser de archivos .obj</a:t>
            </a:r>
            <a:endParaRPr sz="1500"/>
          </a:p>
          <a:p>
            <a:pPr indent="-323850" lvl="1" marL="914400" rtl="0" algn="l">
              <a:spcBef>
                <a:spcPts val="0"/>
              </a:spcBef>
              <a:spcAft>
                <a:spcPts val="0"/>
              </a:spcAft>
              <a:buSzPts val="1500"/>
              <a:buChar char="○"/>
            </a:pPr>
            <a:r>
              <a:rPr lang="es" sz="1500"/>
              <a:t>Se </a:t>
            </a:r>
            <a:r>
              <a:rPr lang="es" sz="1500"/>
              <a:t>realizó</a:t>
            </a:r>
            <a:r>
              <a:rPr lang="es" sz="1500"/>
              <a:t> un script en C# que recibe archivos .obj y genera GameObjects utilizables en la escena</a:t>
            </a:r>
            <a:endParaRPr sz="1500"/>
          </a:p>
          <a:p>
            <a:pPr indent="-323850" lvl="1" marL="914400" rtl="0" algn="l">
              <a:spcBef>
                <a:spcPts val="0"/>
              </a:spcBef>
              <a:spcAft>
                <a:spcPts val="0"/>
              </a:spcAft>
              <a:buSzPts val="1500"/>
              <a:buChar char="○"/>
            </a:pPr>
            <a:r>
              <a:rPr lang="es" sz="1500"/>
              <a:t>El parser toma el archivo, genera el GameObject y lo centra en el punto (0 , 0 , 0) de la escena</a:t>
            </a:r>
            <a:endParaRPr sz="1500"/>
          </a:p>
          <a:p>
            <a:pPr indent="-323850" lvl="0" marL="457200" rtl="0" algn="l">
              <a:spcBef>
                <a:spcPts val="0"/>
              </a:spcBef>
              <a:spcAft>
                <a:spcPts val="0"/>
              </a:spcAft>
              <a:buSzPts val="1500"/>
              <a:buChar char="●"/>
            </a:pPr>
            <a:r>
              <a:rPr lang="es" sz="1500"/>
              <a:t>Jerarquización</a:t>
            </a:r>
            <a:r>
              <a:rPr lang="es" sz="1500"/>
              <a:t> de objetos</a:t>
            </a:r>
            <a:endParaRPr sz="1500"/>
          </a:p>
          <a:p>
            <a:pPr indent="-323850" lvl="1" marL="914400" rtl="0" algn="l">
              <a:spcBef>
                <a:spcPts val="0"/>
              </a:spcBef>
              <a:spcAft>
                <a:spcPts val="0"/>
              </a:spcAft>
              <a:buSzPts val="1500"/>
              <a:buChar char="○"/>
            </a:pPr>
            <a:r>
              <a:rPr lang="es" sz="1500"/>
              <a:t>Creación</a:t>
            </a:r>
            <a:r>
              <a:rPr lang="es" sz="1500"/>
              <a:t> de un </a:t>
            </a:r>
            <a:r>
              <a:rPr lang="es" sz="1500"/>
              <a:t>método</a:t>
            </a:r>
            <a:r>
              <a:rPr lang="es" sz="1500"/>
              <a:t> que, al invocarlo, genera un </a:t>
            </a:r>
            <a:r>
              <a:rPr lang="es" sz="1500"/>
              <a:t>único</a:t>
            </a:r>
            <a:r>
              <a:rPr lang="es" sz="1500"/>
              <a:t> GameObject que contiene a otros, permitiendo manejar cada sub-objeto por separado (</a:t>
            </a:r>
            <a:r>
              <a:rPr lang="es" sz="1500"/>
              <a:t>rotación</a:t>
            </a:r>
            <a:r>
              <a:rPr lang="es" sz="1500"/>
              <a:t>, </a:t>
            </a:r>
            <a:r>
              <a:rPr lang="es" sz="1500"/>
              <a:t>traslación</a:t>
            </a:r>
            <a:r>
              <a:rPr lang="es" sz="1500"/>
              <a:t>, color, etc.)</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OBJETO JERÁRQUICO</a:t>
            </a:r>
            <a:endParaRPr/>
          </a:p>
        </p:txBody>
      </p:sp>
      <p:sp>
        <p:nvSpPr>
          <p:cNvPr id="173" name="Google Shape;173;p19"/>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Como objeto jerárquico elegimos un candelabro</a:t>
            </a:r>
            <a:endParaRPr/>
          </a:p>
          <a:p>
            <a:pPr indent="-311150" lvl="0" marL="457200" rtl="0" algn="l">
              <a:spcBef>
                <a:spcPts val="0"/>
              </a:spcBef>
              <a:spcAft>
                <a:spcPts val="0"/>
              </a:spcAft>
              <a:buSzPts val="1300"/>
              <a:buChar char="●"/>
            </a:pPr>
            <a:r>
              <a:rPr lang="es"/>
              <a:t>Asignamos la estructura principal como objeto padre, luego le asignamos las velas como objetos hijos. Por </a:t>
            </a:r>
            <a:r>
              <a:rPr lang="es"/>
              <a:t>último establecimos las llamas como objetos hijos de las velas, teniendo cada vela su correspondiente llama</a:t>
            </a:r>
            <a:endParaRPr/>
          </a:p>
        </p:txBody>
      </p:sp>
      <p:pic>
        <p:nvPicPr>
          <p:cNvPr id="174" name="Google Shape;174;p19"/>
          <p:cNvPicPr preferRelativeResize="0"/>
          <p:nvPr/>
        </p:nvPicPr>
        <p:blipFill>
          <a:blip r:embed="rId3">
            <a:alphaModFix/>
          </a:blip>
          <a:stretch>
            <a:fillRect/>
          </a:stretch>
        </p:blipFill>
        <p:spPr>
          <a:xfrm>
            <a:off x="3533725" y="2638275"/>
            <a:ext cx="2076575" cy="209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CÁMARAS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Creamos una cámara en primera persona, con la posibilidad de trasladarse con las teclas W, A, S, y D, y de rotar con el mouse mientras se presiona el click izquierdo</a:t>
            </a:r>
            <a:endParaRPr sz="1500"/>
          </a:p>
          <a:p>
            <a:pPr indent="-323850" lvl="0" marL="457200" rtl="0" algn="l">
              <a:spcBef>
                <a:spcPts val="0"/>
              </a:spcBef>
              <a:spcAft>
                <a:spcPts val="0"/>
              </a:spcAft>
              <a:buSzPts val="1500"/>
              <a:buChar char="●"/>
            </a:pPr>
            <a:r>
              <a:rPr lang="es" sz="1500"/>
              <a:t>También se agregó una cámara orbital, pudiendo rotar con respecto al centro de la escena con las teclas Q y E</a:t>
            </a:r>
            <a:endParaRPr sz="1500"/>
          </a:p>
          <a:p>
            <a:pPr indent="0" lvl="0" marL="9144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INTERACCIONES</a:t>
            </a:r>
            <a:endParaRPr/>
          </a:p>
        </p:txBody>
      </p:sp>
      <p:sp>
        <p:nvSpPr>
          <p:cNvPr id="186" name="Google Shape;186;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s" sz="1500"/>
              <a:t>Se incorporaron distintas interacciones con el teclado:</a:t>
            </a:r>
            <a:endParaRPr sz="1500"/>
          </a:p>
          <a:p>
            <a:pPr indent="-323850" lvl="1" marL="914400" rtl="0" algn="l">
              <a:spcBef>
                <a:spcPts val="0"/>
              </a:spcBef>
              <a:spcAft>
                <a:spcPts val="0"/>
              </a:spcAft>
              <a:buSzPts val="1500"/>
              <a:buChar char="○"/>
            </a:pPr>
            <a:r>
              <a:rPr lang="es" sz="1500"/>
              <a:t>Ocultar/Mostrar techo con la tecla T</a:t>
            </a:r>
            <a:endParaRPr sz="1500"/>
          </a:p>
          <a:p>
            <a:pPr indent="-323850" lvl="1" marL="914400" rtl="0" algn="l">
              <a:spcBef>
                <a:spcPts val="0"/>
              </a:spcBef>
              <a:spcAft>
                <a:spcPts val="0"/>
              </a:spcAft>
              <a:buSzPts val="1500"/>
              <a:buChar char="○"/>
            </a:pPr>
            <a:r>
              <a:rPr lang="es" sz="1500"/>
              <a:t>Ocultar/Mostrar paredes con la tecla P</a:t>
            </a:r>
            <a:endParaRPr sz="1500"/>
          </a:p>
          <a:p>
            <a:pPr indent="-323850" lvl="1" marL="914400" rtl="0" algn="l">
              <a:spcBef>
                <a:spcPts val="0"/>
              </a:spcBef>
              <a:spcAft>
                <a:spcPts val="0"/>
              </a:spcAft>
              <a:buSzPts val="1500"/>
              <a:buChar char="○"/>
            </a:pPr>
            <a:r>
              <a:rPr lang="es" sz="1500"/>
              <a:t>Cambiar entre cámaras con la tecla C</a:t>
            </a:r>
            <a:endParaRPr sz="1500"/>
          </a:p>
          <a:p>
            <a:pPr indent="-323850" lvl="0" marL="457200" rtl="0" algn="l">
              <a:spcBef>
                <a:spcPts val="0"/>
              </a:spcBef>
              <a:spcAft>
                <a:spcPts val="0"/>
              </a:spcAft>
              <a:buSzPts val="1500"/>
              <a:buChar char="●"/>
            </a:pPr>
            <a:r>
              <a:rPr lang="es" sz="1500"/>
              <a:t>También se agregó una </a:t>
            </a:r>
            <a:r>
              <a:rPr lang="es" sz="1500"/>
              <a:t>interacción</a:t>
            </a:r>
            <a:r>
              <a:rPr lang="es" sz="1500"/>
              <a:t> extra para abrir y cerrar las puertas con la tecla F</a:t>
            </a:r>
            <a:endParaRPr sz="1500"/>
          </a:p>
          <a:p>
            <a:pPr indent="-323850" lvl="1" marL="914400" rtl="0" algn="l">
              <a:spcBef>
                <a:spcPts val="0"/>
              </a:spcBef>
              <a:spcAft>
                <a:spcPts val="0"/>
              </a:spcAft>
              <a:buSzPts val="1500"/>
              <a:buChar char="○"/>
            </a:pPr>
            <a:r>
              <a:rPr lang="es" sz="1500"/>
              <a:t>Básicamente</a:t>
            </a:r>
            <a:r>
              <a:rPr lang="es" sz="1500"/>
              <a:t> se trata de dos GameObjects utilizados como puertas que, al presionar la tecla correspondiente, son rotados y trasladados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