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5"/>
  </p:notesMasterIdLst>
  <p:sldIdLst>
    <p:sldId id="256" r:id="rId3"/>
    <p:sldId id="257" r:id="rId4"/>
    <p:sldId id="258" r:id="rId5"/>
    <p:sldId id="259" r:id="rId6"/>
    <p:sldId id="282" r:id="rId7"/>
    <p:sldId id="283" r:id="rId8"/>
    <p:sldId id="279" r:id="rId9"/>
    <p:sldId id="262" r:id="rId10"/>
    <p:sldId id="263" r:id="rId11"/>
    <p:sldId id="265" r:id="rId12"/>
    <p:sldId id="280" r:id="rId13"/>
    <p:sldId id="281" r:id="rId14"/>
    <p:sldId id="270" r:id="rId15"/>
    <p:sldId id="271" r:id="rId16"/>
    <p:sldId id="272" r:id="rId17"/>
    <p:sldId id="269" r:id="rId18"/>
    <p:sldId id="273" r:id="rId19"/>
    <p:sldId id="274" r:id="rId20"/>
    <p:sldId id="275" r:id="rId21"/>
    <p:sldId id="276" r:id="rId22"/>
    <p:sldId id="277" r:id="rId23"/>
    <p:sldId id="284" r:id="rId24"/>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DB430677-5215-47E8-8214-E1C02DBE6A23}">
  <a:tblStyle styleId="{DB430677-5215-47E8-8214-E1C02DBE6A23}"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20" autoAdjust="0"/>
  </p:normalViewPr>
  <p:slideViewPr>
    <p:cSldViewPr>
      <p:cViewPr varScale="1">
        <p:scale>
          <a:sx n="70" d="100"/>
          <a:sy n="70" d="100"/>
        </p:scale>
        <p:origin x="-828"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extLst>
      <p:ext uri="{BB962C8B-B14F-4D97-AF65-F5344CB8AC3E}">
        <p14:creationId xmlns="" xmlns:p14="http://schemas.microsoft.com/office/powerpoint/2010/main" val="11403423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baseline="0" dirty="0" smtClean="0">
                <a:solidFill>
                  <a:schemeClr val="dk1"/>
                </a:solidFill>
                <a:latin typeface="Calibri"/>
                <a:ea typeface="Calibri"/>
                <a:cs typeface="Calibri"/>
                <a:sym typeface="Calibri"/>
              </a:rPr>
              <a:t>I will first explain what is epigenetic inheritance, why should it be transgenerational.</a:t>
            </a:r>
          </a:p>
          <a:p>
            <a:pPr marL="0" marR="0" lvl="0" indent="0" algn="l" rtl="0">
              <a:spcBef>
                <a:spcPts val="0"/>
              </a:spcBef>
              <a:buNone/>
            </a:pPr>
            <a:r>
              <a:rPr lang="en-US" sz="1200" b="0" i="0" u="none" strike="noStrike" cap="none" baseline="0" dirty="0" smtClean="0">
                <a:solidFill>
                  <a:schemeClr val="dk1"/>
                </a:solidFill>
                <a:latin typeface="Calibri"/>
                <a:ea typeface="Calibri"/>
                <a:cs typeface="Calibri"/>
                <a:sym typeface="Calibri"/>
              </a:rPr>
              <a:t>Then its relation to common diseases. And finally how I am </a:t>
            </a:r>
            <a:r>
              <a:rPr lang="en-US" sz="1200" b="0" i="0" u="none" strike="noStrike" cap="none" baseline="0" dirty="0" err="1" smtClean="0">
                <a:solidFill>
                  <a:schemeClr val="dk1"/>
                </a:solidFill>
                <a:latin typeface="Calibri"/>
                <a:ea typeface="Calibri"/>
                <a:cs typeface="Calibri"/>
                <a:sym typeface="Calibri"/>
              </a:rPr>
              <a:t>modelling</a:t>
            </a:r>
            <a:r>
              <a:rPr lang="en-US" sz="1200" b="0" i="0" u="none" strike="noStrike" cap="none" baseline="0" dirty="0" smtClean="0">
                <a:solidFill>
                  <a:schemeClr val="dk1"/>
                </a:solidFill>
                <a:latin typeface="Calibri"/>
                <a:ea typeface="Calibri"/>
                <a:cs typeface="Calibri"/>
                <a:sym typeface="Calibri"/>
              </a:rPr>
              <a:t> it in our lab to understand mechanisms by which it is related to those diseases.</a:t>
            </a:r>
            <a:endParaRPr sz="1200" b="0" i="0" u="none" strike="noStrike" cap="none" baseline="0" dirty="0">
              <a:solidFill>
                <a:schemeClr val="dk1"/>
              </a:solidFill>
              <a:latin typeface="Calibri"/>
              <a:ea typeface="Calibri"/>
              <a:cs typeface="Calibri"/>
              <a:sym typeface="Calibri"/>
            </a:endParaRPr>
          </a:p>
        </p:txBody>
      </p:sp>
      <p:sp>
        <p:nvSpPr>
          <p:cNvPr id="92" name="Shape 9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cap="none" baseline="0" dirty="0" smtClean="0">
                <a:solidFill>
                  <a:schemeClr val="dk1"/>
                </a:solidFill>
                <a:latin typeface="Calibri"/>
                <a:ea typeface="Calibri"/>
                <a:cs typeface="Calibri"/>
                <a:sym typeface="Calibri"/>
              </a:rPr>
              <a:t>Which brings me to the second step of my plan. That is, demonstrating that the metabolic perturbations got inherited by the second and third generations even though they were reared on normal diet.</a:t>
            </a:r>
          </a:p>
          <a:p>
            <a:pPr marL="0" marR="0" lvl="0" indent="0" algn="l" rtl="0">
              <a:spcBef>
                <a:spcPts val="0"/>
              </a:spcBef>
              <a:buNone/>
            </a:pPr>
            <a:endParaRPr sz="1200" b="0" i="0" u="none" strike="noStrike" cap="none" baseline="0" dirty="0">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cap="none" baseline="0" dirty="0" smtClean="0">
                <a:solidFill>
                  <a:schemeClr val="dk1"/>
                </a:solidFill>
                <a:latin typeface="Calibri"/>
                <a:ea typeface="Calibri"/>
                <a:cs typeface="Calibri"/>
                <a:sym typeface="Calibri"/>
              </a:rPr>
              <a:t>The final step of my plan is to confirm the hypothesis that it is RNA present in the male sperm which carries the epigenetic information through generations.</a:t>
            </a:r>
          </a:p>
          <a:p>
            <a:pPr marL="0" marR="0" lvl="0" indent="0" algn="l" rtl="0">
              <a:spcBef>
                <a:spcPts val="0"/>
              </a:spcBef>
              <a:buNone/>
            </a:pPr>
            <a:endParaRPr sz="1200" b="0" i="0" u="none" strike="noStrike" cap="none" baseline="0" dirty="0">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GB" sz="1200" b="1" dirty="0" smtClean="0"/>
              <a:t>To</a:t>
            </a:r>
            <a:r>
              <a:rPr lang="en-GB" sz="1200" b="1" baseline="0" dirty="0" smtClean="0"/>
              <a:t> test if RNA present in the sperm of males could be the carrier of epigenetic information I would label it by </a:t>
            </a:r>
            <a:r>
              <a:rPr lang="en-GB" sz="1200" b="0" baseline="0" dirty="0" smtClean="0"/>
              <a:t>testis-</a:t>
            </a:r>
            <a:r>
              <a:rPr lang="en-GB" sz="1200" dirty="0" smtClean="0"/>
              <a:t>restricted uracil </a:t>
            </a:r>
            <a:r>
              <a:rPr lang="en-GB" sz="1200" dirty="0" err="1" smtClean="0"/>
              <a:t>phosphoribosyltransferase</a:t>
            </a:r>
            <a:r>
              <a:rPr lang="en-GB" sz="1200" dirty="0" smtClean="0"/>
              <a:t> (UPRT) expression which replaces the uracil in the cell with </a:t>
            </a:r>
            <a:r>
              <a:rPr lang="en-GB" sz="1200" dirty="0" err="1" smtClean="0"/>
              <a:t>thiouracil</a:t>
            </a:r>
            <a:r>
              <a:rPr lang="en-GB" sz="1200" dirty="0" smtClean="0"/>
              <a:t>. If the inheritance of RNA</a:t>
            </a:r>
            <a:r>
              <a:rPr lang="en-GB" sz="1200" baseline="0" dirty="0" smtClean="0"/>
              <a:t> from sperm into the egg is confirmed then I will extract RNA from the sperm of high-fed sugar males and inject it into the oocyte of unexposed F0, F1, F2 females to check for the development of metabolic perturbation.</a:t>
            </a:r>
          </a:p>
          <a:p>
            <a:r>
              <a:rPr lang="en-US" sz="1200" baseline="0" dirty="0" smtClean="0"/>
              <a:t>I will simultaneously profile the labeled sperm RNA to identify the most highly expressed genes to check if their knockdown using the UAS/GAL4 system remedies the metabolic </a:t>
            </a:r>
            <a:r>
              <a:rPr lang="en-US" sz="1200" baseline="0" smtClean="0"/>
              <a:t>perturbations.</a:t>
            </a:r>
            <a:endParaRPr lang="en-GB" sz="1200" dirty="0"/>
          </a:p>
        </p:txBody>
      </p:sp>
      <p:sp>
        <p:nvSpPr>
          <p:cNvPr id="324" name="Shape 3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43" name="Shape 34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Doubt the conventional wisdom unless you can verify it with reason and experiment.</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344" name="Shape 34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16" name="Shape 31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Reduced Avoidance &amp; Fear, altered response to aversive conditions (prefers the bright compartment), test for behaviour despair (spent more time correlates with loss of hope) </a:t>
            </a:r>
          </a:p>
        </p:txBody>
      </p:sp>
      <p:sp>
        <p:nvSpPr>
          <p:cNvPr id="317" name="Shape 31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52" name="Shape 352"/>
          <p:cNvSpPr txBox="1">
            <a:spLocks noGrp="1"/>
          </p:cNvSpPr>
          <p:nvPr>
            <p:ph type="sldNum" idx="12"/>
          </p:nvPr>
        </p:nvSpPr>
        <p:spPr>
          <a:xfrm>
            <a:off x="3884612" y="8685213"/>
            <a:ext cx="2971799" cy="457200"/>
          </a:xfrm>
          <a:prstGeom prst="rect">
            <a:avLst/>
          </a:prstGeom>
        </p:spPr>
        <p:txBody>
          <a:bodyPr lIns="91425" tIns="91425" rIns="91425" bIns="91425" anchor="b" anchorCtr="0">
            <a:noAutofit/>
          </a:bodyPr>
          <a:lstStyle/>
          <a:p>
            <a:pPr lvl="0" rtl="0">
              <a:spcBef>
                <a:spcPts val="0"/>
              </a:spcBef>
              <a:buClr>
                <a:srgbClr val="000000"/>
              </a:buClr>
              <a:buFont typeface="Arial"/>
              <a:buNone/>
            </a:pPr>
            <a:endParaRPr/>
          </a:p>
          <a:p>
            <a:pPr lvl="1" rtl="0">
              <a:spcBef>
                <a:spcPts val="0"/>
              </a:spcBef>
              <a:buClr>
                <a:srgbClr val="000000"/>
              </a:buClr>
              <a:buFont typeface="Arial"/>
              <a:buNone/>
            </a:pPr>
            <a:endParaRPr/>
          </a:p>
          <a:p>
            <a:pPr lvl="2" rtl="0">
              <a:spcBef>
                <a:spcPts val="0"/>
              </a:spcBef>
              <a:buClr>
                <a:srgbClr val="000000"/>
              </a:buClr>
              <a:buFont typeface="Arial"/>
              <a:buNone/>
            </a:pPr>
            <a:endParaRPr/>
          </a:p>
          <a:p>
            <a:pPr lvl="3" rtl="0">
              <a:spcBef>
                <a:spcPts val="0"/>
              </a:spcBef>
              <a:buClr>
                <a:srgbClr val="000000"/>
              </a:buClr>
              <a:buFont typeface="Arial"/>
              <a:buNone/>
            </a:pPr>
            <a:endParaRPr/>
          </a:p>
          <a:p>
            <a:pPr lvl="4" rtl="0">
              <a:spcBef>
                <a:spcPts val="0"/>
              </a:spcBef>
              <a:buClr>
                <a:srgbClr val="000000"/>
              </a:buClr>
              <a:buFont typeface="Arial"/>
              <a:buNone/>
            </a:pPr>
            <a:endParaRPr/>
          </a:p>
          <a:p>
            <a:pPr lvl="5" rtl="0">
              <a:spcBef>
                <a:spcPts val="0"/>
              </a:spcBef>
              <a:buClr>
                <a:srgbClr val="000000"/>
              </a:buClr>
              <a:buFont typeface="Arial"/>
              <a:buNone/>
            </a:pPr>
            <a:endParaRPr/>
          </a:p>
          <a:p>
            <a:pPr lvl="6" rtl="0">
              <a:spcBef>
                <a:spcPts val="0"/>
              </a:spcBef>
              <a:buClr>
                <a:srgbClr val="000000"/>
              </a:buClr>
              <a:buFont typeface="Arial"/>
              <a:buNone/>
            </a:pPr>
            <a:endParaRPr/>
          </a:p>
          <a:p>
            <a:pPr lvl="7" rtl="0">
              <a:spcBef>
                <a:spcPts val="0"/>
              </a:spcBef>
              <a:buClr>
                <a:srgbClr val="000000"/>
              </a:buClr>
              <a:buFont typeface="Arial"/>
              <a:buNone/>
            </a:pPr>
            <a:endParaRPr/>
          </a:p>
          <a:p>
            <a:pPr lvl="8">
              <a:spcBef>
                <a:spcPts val="0"/>
              </a:spcBef>
              <a:buClr>
                <a:srgbClr val="000000"/>
              </a:buClr>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74" name="Shape 3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538CD5"/>
              </a:buClr>
              <a:buSzPct val="25000"/>
              <a:buFont typeface="Calibri"/>
              <a:buNone/>
            </a:pPr>
            <a:r>
              <a:rPr lang="en-US" sz="1200" b="0" i="0" u="none" strike="noStrike" cap="none" baseline="0" dirty="0" smtClean="0">
                <a:solidFill>
                  <a:srgbClr val="538CD5"/>
                </a:solidFill>
                <a:latin typeface="Calibri"/>
                <a:ea typeface="Calibri"/>
                <a:cs typeface="Calibri"/>
                <a:sym typeface="Calibri"/>
              </a:rPr>
              <a:t>Epigenetic changes are heritable changes in gene expression, physiology or </a:t>
            </a:r>
            <a:r>
              <a:rPr lang="en-US" sz="1200" b="0" i="0" u="none" strike="noStrike" cap="none" baseline="0" dirty="0" err="1" smtClean="0">
                <a:solidFill>
                  <a:srgbClr val="538CD5"/>
                </a:solidFill>
                <a:latin typeface="Calibri"/>
                <a:ea typeface="Calibri"/>
                <a:cs typeface="Calibri"/>
                <a:sym typeface="Calibri"/>
              </a:rPr>
              <a:t>behaviour</a:t>
            </a:r>
            <a:r>
              <a:rPr lang="en-US" sz="1200" b="0" i="0" u="none" strike="noStrike" cap="none" baseline="0" dirty="0" smtClean="0">
                <a:solidFill>
                  <a:srgbClr val="538CD5"/>
                </a:solidFill>
                <a:latin typeface="Calibri"/>
                <a:ea typeface="Calibri"/>
                <a:cs typeface="Calibri"/>
                <a:sym typeface="Calibri"/>
              </a:rPr>
              <a:t> that do not involve mutations in the DNA sequence. There are two known mechanisms of these: methylation and histone acetylation. But there may be other mechanisms.</a:t>
            </a:r>
            <a:endParaRPr lang="en-US" sz="1200" b="0" i="0" u="none" strike="noStrike" cap="none" baseline="0" dirty="0">
              <a:solidFill>
                <a:srgbClr val="538CD5"/>
              </a:solidFill>
              <a:latin typeface="Calibri"/>
              <a:ea typeface="Calibri"/>
              <a:cs typeface="Calibri"/>
              <a:sym typeface="Calibri"/>
            </a:endParaRPr>
          </a:p>
        </p:txBody>
      </p:sp>
      <p:sp>
        <p:nvSpPr>
          <p:cNvPr id="101" name="Shape 10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97" name="Shape 3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If an environmental feature induces a change that persists even after the inducer is removed then it is probably an epigenetic change. But how many generations should the change persist for? If females were exposed to the inducer then the change should persist for at least three generations, if males were exposed then the change should persist for at least two generations. </a:t>
            </a:r>
          </a:p>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This will become more clear with an example of a case that was published in nature medicine.</a:t>
            </a:r>
          </a:p>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In scheme one, we expose only the females, but the oocytes they </a:t>
            </a:r>
            <a:r>
              <a:rPr lang="en-US" sz="1200" b="0" i="0" u="none" strike="noStrike" cap="none" baseline="0" dirty="0" err="1" smtClean="0">
                <a:solidFill>
                  <a:schemeClr val="dk1"/>
                </a:solidFill>
                <a:latin typeface="Calibri"/>
                <a:ea typeface="Calibri"/>
                <a:cs typeface="Calibri"/>
                <a:sym typeface="Calibri"/>
              </a:rPr>
              <a:t>harbour</a:t>
            </a:r>
            <a:r>
              <a:rPr lang="en-US" sz="1200" b="0" i="0" u="none" strike="noStrike" cap="none" baseline="0" dirty="0" smtClean="0">
                <a:solidFill>
                  <a:schemeClr val="dk1"/>
                </a:solidFill>
                <a:latin typeface="Calibri"/>
                <a:ea typeface="Calibri"/>
                <a:cs typeface="Calibri"/>
                <a:sym typeface="Calibri"/>
              </a:rPr>
              <a:t> also get exposed, so F1 if affected; </a:t>
            </a:r>
            <a:r>
              <a:rPr lang="en-US" sz="1200" b="0" i="0" u="none" strike="noStrike" cap="none" baseline="0" dirty="0">
                <a:solidFill>
                  <a:schemeClr val="dk1"/>
                </a:solidFill>
                <a:latin typeface="Calibri"/>
                <a:ea typeface="Calibri"/>
                <a:cs typeface="Calibri"/>
                <a:sym typeface="Calibri"/>
              </a:rPr>
              <a:t>the oocyte will also produce the germ cells that give rise to </a:t>
            </a:r>
            <a:r>
              <a:rPr lang="en-US" sz="1200" b="0" i="0" u="none" strike="noStrike" cap="none" baseline="0" dirty="0" smtClean="0">
                <a:solidFill>
                  <a:schemeClr val="dk1"/>
                </a:solidFill>
                <a:latin typeface="Calibri"/>
                <a:ea typeface="Calibri"/>
                <a:cs typeface="Calibri"/>
                <a:sym typeface="Calibri"/>
              </a:rPr>
              <a:t>F2, so F2 is also affected. Thus we will have to follow up to at least F3 after the removal of the inducer to confirm stable </a:t>
            </a:r>
            <a:r>
              <a:rPr lang="en-US" sz="1200" b="0" i="0" u="none" strike="noStrike" cap="none" baseline="0" dirty="0" err="1" smtClean="0">
                <a:solidFill>
                  <a:schemeClr val="dk1"/>
                </a:solidFill>
                <a:latin typeface="Calibri"/>
                <a:ea typeface="Calibri"/>
                <a:cs typeface="Calibri"/>
                <a:sym typeface="Calibri"/>
              </a:rPr>
              <a:t>epigentic</a:t>
            </a:r>
            <a:r>
              <a:rPr lang="en-US" sz="1200" b="0" i="0" u="none" strike="noStrike" cap="none" baseline="0" dirty="0" smtClean="0">
                <a:solidFill>
                  <a:schemeClr val="dk1"/>
                </a:solidFill>
                <a:latin typeface="Calibri"/>
                <a:ea typeface="Calibri"/>
                <a:cs typeface="Calibri"/>
                <a:sym typeface="Calibri"/>
              </a:rPr>
              <a:t> inheritance.</a:t>
            </a:r>
            <a:endParaRPr lang="en-US" sz="1200" b="0" i="0" u="none" strike="noStrike" cap="none" baseline="0" dirty="0">
              <a:solidFill>
                <a:schemeClr val="dk1"/>
              </a:solidFill>
              <a:latin typeface="Calibri"/>
              <a:ea typeface="Calibri"/>
              <a:cs typeface="Calibri"/>
              <a:sym typeface="Calibri"/>
            </a:endParaRPr>
          </a:p>
        </p:txBody>
      </p:sp>
      <p:sp>
        <p:nvSpPr>
          <p:cNvPr id="110" name="Shape 1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smtClean="0">
                <a:solidFill>
                  <a:schemeClr val="dk1"/>
                </a:solidFill>
                <a:latin typeface="Calibri"/>
                <a:ea typeface="Calibri"/>
                <a:cs typeface="Calibri"/>
                <a:sym typeface="Calibri"/>
              </a:rPr>
              <a:t>Adaptive liver healing in mice whose ancestors were exposed to chloroform. </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smtClean="0">
                <a:solidFill>
                  <a:schemeClr val="dk1"/>
                </a:solidFill>
                <a:latin typeface="Calibri"/>
                <a:ea typeface="Calibri"/>
                <a:cs typeface="Calibri"/>
                <a:sym typeface="Calibri"/>
              </a:rPr>
              <a:t>The inducer—chloroform—wounds the liver of mice in F0, no exposure to chloroform takes place in F1 and when the authors again exposed the mice in F2 their livers healed faster and showed less scarring than mice whose ancestors were never exposed.</a:t>
            </a:r>
          </a:p>
        </p:txBody>
      </p:sp>
      <p:sp>
        <p:nvSpPr>
          <p:cNvPr id="128" name="Shape 12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concept that ancestral stress, particularly during gestation, may influence disease etiology for generations to come is an important aspect to consider in regards to our environment and society.</a:t>
            </a:r>
            <a:endParaRPr lang="en-US" dirty="0"/>
          </a:p>
        </p:txBody>
      </p:sp>
      <p:sp>
        <p:nvSpPr>
          <p:cNvPr id="4" name="Slide Number Placeholder 3"/>
          <p:cNvSpPr>
            <a:spLocks noGrp="1"/>
          </p:cNvSpPr>
          <p:nvPr>
            <p:ph type="sldNum" sz="quarter" idx="10"/>
          </p:nvPr>
        </p:nvSpPr>
        <p:spPr/>
        <p:txBody>
          <a:bodyPr/>
          <a:lstStyle/>
          <a:p>
            <a:fld id="{A951E4F8-49E4-40A6-B310-A47A5BAC0EF0}" type="slidenum">
              <a:rPr lang="en-GB" smtClean="0">
                <a:solidFill>
                  <a:prstClr val="black"/>
                </a:solidFill>
                <a:latin typeface="Calibri"/>
              </a:rPr>
              <a:pPr/>
              <a:t>6</a:t>
            </a:fld>
            <a:endParaRPr lang="en-GB">
              <a:solidFill>
                <a:prstClr val="black"/>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baseline="0" dirty="0" smtClean="0">
                <a:solidFill>
                  <a:schemeClr val="dk1"/>
                </a:solidFill>
                <a:latin typeface="Calibri"/>
                <a:ea typeface="Calibri"/>
                <a:cs typeface="Calibri"/>
                <a:sym typeface="Calibri"/>
              </a:rPr>
              <a:t>Reports suggest that RNA may be the carrier for epigenetic changes from one generation to the next.</a:t>
            </a:r>
            <a:endParaRPr sz="1200" b="0" i="0" u="none" strike="noStrike" cap="none" baseline="0" dirty="0">
              <a:solidFill>
                <a:schemeClr val="dk1"/>
              </a:solidFill>
              <a:latin typeface="Calibri"/>
              <a:ea typeface="Calibri"/>
              <a:cs typeface="Calibri"/>
              <a:sym typeface="Calibri"/>
            </a:endParaRPr>
          </a:p>
        </p:txBody>
      </p:sp>
      <p:sp>
        <p:nvSpPr>
          <p:cNvPr id="166" name="Shape 16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To test if paternal RNA inherited from the sperm is indeed involved I have embarked on a three step plan:</a:t>
            </a:r>
          </a:p>
          <a:p>
            <a:pPr marL="228600" marR="0" lvl="0" indent="-228600" algn="l" rtl="0">
              <a:spcBef>
                <a:spcPts val="0"/>
              </a:spcBef>
              <a:buSzPct val="25000"/>
              <a:buAutoNum type="arabicPeriod"/>
            </a:pPr>
            <a:r>
              <a:rPr lang="en-US" sz="1200" b="0" i="0" u="none" strike="noStrike" cap="none" baseline="0" dirty="0" smtClean="0">
                <a:solidFill>
                  <a:schemeClr val="dk1"/>
                </a:solidFill>
                <a:latin typeface="Calibri"/>
                <a:ea typeface="Calibri"/>
                <a:cs typeface="Calibri"/>
                <a:sym typeface="Calibri"/>
              </a:rPr>
              <a:t>Use a high sugar diet—the environmental inducer which is present in only the first generation just like chloroform in my first example and PTZ in my second example—to check if the exposed flies develop metabolic abnormalities.</a:t>
            </a:r>
            <a:endParaRPr lang="en-US" sz="1200" b="0" i="0" u="none" strike="noStrike" cap="none" baseline="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baseline="0" dirty="0" smtClean="0">
                <a:solidFill>
                  <a:schemeClr val="dk1"/>
                </a:solidFill>
                <a:latin typeface="Calibri"/>
                <a:ea typeface="Calibri"/>
                <a:cs typeface="Calibri"/>
                <a:sym typeface="Calibri"/>
              </a:rPr>
              <a:t>2. Test for the stable inheritance of metabolic abnormalities even after the inducer is removed. </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baseline="0" dirty="0" smtClean="0">
                <a:solidFill>
                  <a:schemeClr val="dk1"/>
                </a:solidFill>
                <a:latin typeface="Calibri"/>
                <a:ea typeface="Calibri"/>
                <a:cs typeface="Calibri"/>
                <a:sym typeface="Calibri"/>
              </a:rPr>
              <a:t>3. Test </a:t>
            </a:r>
            <a:r>
              <a:rPr lang="en-US" sz="1200" b="0" i="0" u="none" strike="noStrike" cap="none" baseline="0" dirty="0">
                <a:solidFill>
                  <a:schemeClr val="dk1"/>
                </a:solidFill>
                <a:latin typeface="Calibri"/>
                <a:ea typeface="Calibri"/>
                <a:cs typeface="Calibri"/>
                <a:sym typeface="Calibri"/>
              </a:rPr>
              <a:t>for contribution of p</a:t>
            </a:r>
            <a:r>
              <a:rPr lang="en-US" sz="1200" b="0" i="0" u="none" strike="noStrike" cap="none" baseline="0" dirty="0" smtClean="0">
                <a:solidFill>
                  <a:schemeClr val="dk1"/>
                </a:solidFill>
                <a:latin typeface="Calibri"/>
                <a:ea typeface="Calibri"/>
                <a:cs typeface="Calibri"/>
                <a:sym typeface="Calibri"/>
              </a:rPr>
              <a:t>aternal germinal </a:t>
            </a:r>
            <a:r>
              <a:rPr lang="en-US" sz="1200" b="0" i="0" u="none" strike="noStrike" cap="none" baseline="0" dirty="0">
                <a:solidFill>
                  <a:schemeClr val="dk1"/>
                </a:solidFill>
                <a:latin typeface="Calibri"/>
                <a:ea typeface="Calibri"/>
                <a:cs typeface="Calibri"/>
                <a:sym typeface="Calibri"/>
              </a:rPr>
              <a:t>RNA to </a:t>
            </a:r>
            <a:r>
              <a:rPr lang="en-US" sz="1200" b="0" i="0" u="none" strike="noStrike" cap="none" baseline="0" dirty="0" smtClean="0">
                <a:solidFill>
                  <a:schemeClr val="dk1"/>
                </a:solidFill>
                <a:latin typeface="Calibri"/>
                <a:ea typeface="Calibri"/>
                <a:cs typeface="Calibri"/>
                <a:sym typeface="Calibri"/>
              </a:rPr>
              <a:t>transgenerational </a:t>
            </a:r>
            <a:r>
              <a:rPr lang="en-US" sz="1200" b="0" i="0" u="none" strike="noStrike" cap="none" baseline="0" dirty="0">
                <a:solidFill>
                  <a:schemeClr val="dk1"/>
                </a:solidFill>
                <a:latin typeface="Calibri"/>
                <a:ea typeface="Calibri"/>
                <a:cs typeface="Calibri"/>
                <a:sym typeface="Calibri"/>
              </a:rPr>
              <a:t>epigenetic </a:t>
            </a:r>
            <a:r>
              <a:rPr lang="en-US" sz="1200" b="0" i="0" u="none" strike="noStrike" cap="none" baseline="0" dirty="0" smtClean="0">
                <a:solidFill>
                  <a:schemeClr val="dk1"/>
                </a:solidFill>
                <a:latin typeface="Calibri"/>
                <a:ea typeface="Calibri"/>
                <a:cs typeface="Calibri"/>
                <a:sym typeface="Calibri"/>
              </a:rPr>
              <a:t>inheritance </a:t>
            </a: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None/>
            </a:pPr>
            <a:endParaRPr sz="1200" b="0" i="0" u="none" strike="noStrike" cap="none" baseline="0" dirty="0">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Two</a:t>
            </a:r>
            <a:r>
              <a:rPr lang="en-US" baseline="0" dirty="0" smtClean="0"/>
              <a:t> big labs already established Drosophila as a model for studying metabolic disorders even before I started.</a:t>
            </a:r>
            <a:endParaRPr dirty="0"/>
          </a:p>
        </p:txBody>
      </p:sp>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My</a:t>
            </a:r>
            <a:r>
              <a:rPr lang="en-US" baseline="0" dirty="0" smtClean="0"/>
              <a:t> first task in the lab was to replicate the authors’ work, and other than assaying insulin resistance in the flies I could show significant increases in the levels of circulating glucose, trehalose and triglyceride. We measure circulating levels by isolating the hemolymph—the fly equivalent to blood. </a:t>
            </a:r>
          </a:p>
          <a:p>
            <a:pPr>
              <a:spcBef>
                <a:spcPts val="0"/>
              </a:spcBef>
              <a:buNone/>
            </a:pPr>
            <a:endParaRPr lang="en-US" baseline="0" dirty="0" smtClean="0"/>
          </a:p>
          <a:p>
            <a:pPr>
              <a:spcBef>
                <a:spcPts val="0"/>
              </a:spcBef>
              <a:buNone/>
            </a:pPr>
            <a:r>
              <a:rPr lang="en-US" baseline="0" dirty="0" smtClean="0"/>
              <a:t>In line with previously published work my flies also show a decrease in weight there could be many reasons for it: insulin controls growth in flies and does not have separate growth factors. But as long as the change is heritable the direction does not matter.</a:t>
            </a:r>
            <a:endParaRPr dirty="0"/>
          </a:p>
        </p:txBody>
      </p:sp>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200" marR="0" indent="0" algn="ctr" rtl="0">
              <a:spcBef>
                <a:spcPts val="560"/>
              </a:spcBef>
              <a:buClr>
                <a:srgbClr val="888888"/>
              </a:buClr>
              <a:buFont typeface="Arial"/>
              <a:buNone/>
              <a:defRPr/>
            </a:lvl2pPr>
            <a:lvl3pPr marL="914400" marR="0" indent="0" algn="ctr" rtl="0">
              <a:spcBef>
                <a:spcPts val="480"/>
              </a:spcBef>
              <a:buClr>
                <a:srgbClr val="888888"/>
              </a:buClr>
              <a:buFont typeface="Arial"/>
              <a:buNone/>
              <a:defRPr/>
            </a:lvl3pPr>
            <a:lvl4pPr marL="1371600" marR="0" indent="0" algn="ctr" rtl="0">
              <a:spcBef>
                <a:spcPts val="400"/>
              </a:spcBef>
              <a:buClr>
                <a:srgbClr val="888888"/>
              </a:buClr>
              <a:buFont typeface="Arial"/>
              <a:buNone/>
              <a:defRPr/>
            </a:lvl4pPr>
            <a:lvl5pPr marL="1828800" marR="0" indent="0" algn="ctr" rtl="0">
              <a:spcBef>
                <a:spcPts val="40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825669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442078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104283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239156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998676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7513483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4110245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51473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316950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071631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15057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2" name="Shape 4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4" name="Shape 4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6" name="Shape 4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7" name="Shape 47"/>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sp>
      <p:sp>
        <p:nvSpPr>
          <p:cNvPr id="67" name="Shape 6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a:lvl1pPr>
            <a:lvl2pPr marL="742950" marR="0" indent="-107950" algn="l" rtl="0">
              <a:spcBef>
                <a:spcPts val="560"/>
              </a:spcBef>
              <a:buClr>
                <a:schemeClr val="dk1"/>
              </a:buClr>
              <a:buFont typeface="Arial"/>
              <a:buChar char="–"/>
              <a:defRPr/>
            </a:lvl2pPr>
            <a:lvl3pPr marL="1143000" marR="0" indent="-76200" algn="l" rtl="0">
              <a:spcBef>
                <a:spcPts val="480"/>
              </a:spcBef>
              <a:buClr>
                <a:schemeClr val="dk1"/>
              </a:buClr>
              <a:buFont typeface="Arial"/>
              <a:buChar char="•"/>
              <a:defRPr/>
            </a:lvl3pPr>
            <a:lvl4pPr marL="1600200" marR="0" indent="-101600" algn="l" rtl="0">
              <a:spcBef>
                <a:spcPts val="400"/>
              </a:spcBef>
              <a:buClr>
                <a:schemeClr val="dk1"/>
              </a:buClr>
              <a:buFont typeface="Arial"/>
              <a:buChar char="–"/>
              <a:defRPr/>
            </a:lvl4pPr>
            <a:lvl5pPr marL="2057400" marR="0" indent="-101600" algn="l" rtl="0">
              <a:spcBef>
                <a:spcPts val="400"/>
              </a:spcBef>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kern="1200" smtClean="0">
                <a:solidFill>
                  <a:prstClr val="black">
                    <a:tint val="75000"/>
                  </a:prstClr>
                </a:solidFill>
                <a:latin typeface="Calibri"/>
                <a:ea typeface="+mn-ea"/>
                <a:cs typeface="+mn-cs"/>
              </a:rPr>
              <a:pPr/>
              <a:t>‹#›</a:t>
            </a:fld>
            <a:endParaRPr lang="en-US" kern="1200">
              <a:solidFill>
                <a:prstClr val="black">
                  <a:tint val="75000"/>
                </a:prstClr>
              </a:solidFill>
              <a:latin typeface="Calibri"/>
              <a:ea typeface="+mn-ea"/>
              <a:cs typeface="+mn-cs"/>
            </a:endParaRPr>
          </a:p>
        </p:txBody>
      </p:sp>
    </p:spTree>
    <p:extLst>
      <p:ext uri="{BB962C8B-B14F-4D97-AF65-F5344CB8AC3E}">
        <p14:creationId xmlns="" xmlns:p14="http://schemas.microsoft.com/office/powerpoint/2010/main" val="355183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8.jpe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40.gif"/><Relationship Id="rId3" Type="http://schemas.openxmlformats.org/officeDocument/2006/relationships/image" Target="../media/image35.gif"/><Relationship Id="rId7" Type="http://schemas.openxmlformats.org/officeDocument/2006/relationships/image" Target="../media/image39.gi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8.gif"/><Relationship Id="rId5" Type="http://schemas.openxmlformats.org/officeDocument/2006/relationships/image" Target="../media/image37.gif"/><Relationship Id="rId10" Type="http://schemas.openxmlformats.org/officeDocument/2006/relationships/image" Target="../media/image42.png"/><Relationship Id="rId4" Type="http://schemas.openxmlformats.org/officeDocument/2006/relationships/image" Target="../media/image36.gif"/><Relationship Id="rId9" Type="http://schemas.openxmlformats.org/officeDocument/2006/relationships/image" Target="../media/image41.g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a:stretch/>
        </p:blipFill>
        <p:spPr>
          <a:xfrm>
            <a:off x="304800" y="304800"/>
            <a:ext cx="2286000" cy="822959"/>
          </a:xfrm>
          <a:prstGeom prst="rect">
            <a:avLst/>
          </a:prstGeom>
          <a:noFill/>
          <a:ln w="28575" cap="flat">
            <a:solidFill>
              <a:srgbClr val="660066"/>
            </a:solidFill>
            <a:prstDash val="solid"/>
            <a:miter/>
            <a:headEnd type="none" w="med" len="med"/>
            <a:tailEnd type="none" w="med" len="med"/>
          </a:ln>
        </p:spPr>
      </p:pic>
      <p:pic>
        <p:nvPicPr>
          <p:cNvPr id="85" name="Shape 85"/>
          <p:cNvPicPr preferRelativeResize="0"/>
          <p:nvPr/>
        </p:nvPicPr>
        <p:blipFill rotWithShape="1">
          <a:blip r:embed="rId4">
            <a:alphaModFix/>
          </a:blip>
          <a:srcRect/>
          <a:stretch/>
        </p:blipFill>
        <p:spPr>
          <a:xfrm>
            <a:off x="6934200" y="282486"/>
            <a:ext cx="1904999" cy="860513"/>
          </a:xfrm>
          <a:prstGeom prst="rect">
            <a:avLst/>
          </a:prstGeom>
          <a:noFill/>
          <a:ln w="9525" cap="flat">
            <a:solidFill>
              <a:schemeClr val="dk1"/>
            </a:solidFill>
            <a:prstDash val="solid"/>
            <a:round/>
            <a:headEnd type="none" w="med" len="med"/>
            <a:tailEnd type="none" w="med" len="med"/>
          </a:ln>
        </p:spPr>
      </p:pic>
      <p:sp>
        <p:nvSpPr>
          <p:cNvPr id="86" name="Shape 86"/>
          <p:cNvSpPr txBox="1">
            <a:spLocks noGrp="1"/>
          </p:cNvSpPr>
          <p:nvPr>
            <p:ph type="ctrTitle"/>
          </p:nvPr>
        </p:nvSpPr>
        <p:spPr>
          <a:xfrm>
            <a:off x="76200" y="2133600"/>
            <a:ext cx="9067799" cy="1470024"/>
          </a:xfrm>
          <a:prstGeom prst="rect">
            <a:avLst/>
          </a:prstGeom>
          <a:noFill/>
          <a:ln>
            <a:noFill/>
          </a:ln>
        </p:spPr>
        <p:txBody>
          <a:bodyPr lIns="91425" tIns="45700" rIns="91425" bIns="45700" anchor="ctr" anchorCtr="0">
            <a:noAutofit/>
          </a:bodyPr>
          <a:lstStyle/>
          <a:p>
            <a:pPr marL="0" marR="0" lvl="0" indent="0" algn="ctr" rtl="0">
              <a:spcBef>
                <a:spcPts val="0"/>
              </a:spcBef>
              <a:buClr>
                <a:srgbClr val="17365D"/>
              </a:buClr>
              <a:buSzPct val="25000"/>
              <a:buFont typeface="Calibri"/>
              <a:buNone/>
            </a:pPr>
            <a:r>
              <a:rPr lang="en-US" sz="3200" b="1" i="0" u="none" strike="noStrike" cap="none" baseline="0" dirty="0" err="1">
                <a:solidFill>
                  <a:srgbClr val="17365D"/>
                </a:solidFill>
                <a:latin typeface="Calibri"/>
                <a:ea typeface="Calibri"/>
                <a:cs typeface="Calibri"/>
                <a:sym typeface="Calibri"/>
              </a:rPr>
              <a:t>Transgenerational</a:t>
            </a:r>
            <a:r>
              <a:rPr lang="en-US" sz="3200" b="1" i="0" u="none" strike="noStrike" cap="none" baseline="0" dirty="0">
                <a:solidFill>
                  <a:srgbClr val="17365D"/>
                </a:solidFill>
                <a:latin typeface="Calibri"/>
                <a:ea typeface="Calibri"/>
                <a:cs typeface="Calibri"/>
                <a:sym typeface="Calibri"/>
              </a:rPr>
              <a:t> Epigenetic Inheritance of Diet Induced Metabolic Perturbations in </a:t>
            </a:r>
            <a:r>
              <a:rPr lang="en-US" sz="3200" b="1" i="1" u="none" strike="noStrike" cap="none" baseline="0" dirty="0">
                <a:solidFill>
                  <a:srgbClr val="17365D"/>
                </a:solidFill>
                <a:latin typeface="Calibri"/>
                <a:ea typeface="Calibri"/>
                <a:cs typeface="Calibri"/>
                <a:sym typeface="Calibri"/>
              </a:rPr>
              <a:t>Drosophila</a:t>
            </a:r>
          </a:p>
        </p:txBody>
      </p:sp>
      <p:sp>
        <p:nvSpPr>
          <p:cNvPr id="87" name="Shape 87"/>
          <p:cNvSpPr txBox="1">
            <a:spLocks noGrp="1"/>
          </p:cNvSpPr>
          <p:nvPr>
            <p:ph type="subTitle" idx="1"/>
          </p:nvPr>
        </p:nvSpPr>
        <p:spPr>
          <a:xfrm>
            <a:off x="1447800" y="4495800"/>
            <a:ext cx="6400799" cy="990599"/>
          </a:xfrm>
          <a:prstGeom prst="rect">
            <a:avLst/>
          </a:prstGeom>
          <a:noFill/>
          <a:ln>
            <a:noFill/>
          </a:ln>
        </p:spPr>
        <p:txBody>
          <a:bodyPr lIns="91425" tIns="45700" rIns="91425" bIns="45700" anchor="t" anchorCtr="0">
            <a:noAutofit/>
          </a:bodyPr>
          <a:lstStyle/>
          <a:p>
            <a:pPr marL="0" marR="0" lvl="0" indent="0" algn="ctr" rtl="0">
              <a:spcBef>
                <a:spcPts val="0"/>
              </a:spcBef>
              <a:buClr>
                <a:srgbClr val="888888"/>
              </a:buClr>
              <a:buSzPct val="25000"/>
              <a:buFont typeface="Arial"/>
              <a:buNone/>
            </a:pPr>
            <a:r>
              <a:rPr lang="en-US" sz="2400" b="0" i="0" u="none" strike="noStrike" cap="none" baseline="0" dirty="0" err="1">
                <a:solidFill>
                  <a:srgbClr val="888888"/>
                </a:solidFill>
                <a:latin typeface="Calibri"/>
                <a:ea typeface="Calibri"/>
                <a:cs typeface="Calibri"/>
                <a:sym typeface="Calibri"/>
              </a:rPr>
              <a:t>Manoj</a:t>
            </a:r>
            <a:r>
              <a:rPr lang="en-US" sz="2400" b="0" i="0" u="none" strike="noStrike" cap="none" baseline="0" dirty="0">
                <a:solidFill>
                  <a:srgbClr val="888888"/>
                </a:solidFill>
                <a:latin typeface="Calibri"/>
                <a:ea typeface="Calibri"/>
                <a:cs typeface="Calibri"/>
                <a:sym typeface="Calibri"/>
              </a:rPr>
              <a:t> R. </a:t>
            </a:r>
            <a:r>
              <a:rPr lang="en-US" sz="2400" b="0" i="0" u="none" strike="noStrike" cap="none" baseline="0" dirty="0" err="1">
                <a:solidFill>
                  <a:srgbClr val="888888"/>
                </a:solidFill>
                <a:latin typeface="Calibri"/>
                <a:ea typeface="Calibri"/>
                <a:cs typeface="Calibri"/>
                <a:sym typeface="Calibri"/>
              </a:rPr>
              <a:t>Teltumbade</a:t>
            </a:r>
            <a:endParaRPr lang="en-US" sz="2400" b="0" i="0" u="none" strike="noStrike" cap="none" baseline="0" dirty="0">
              <a:solidFill>
                <a:srgbClr val="888888"/>
              </a:solidFill>
              <a:latin typeface="Calibri"/>
              <a:ea typeface="Calibri"/>
              <a:cs typeface="Calibri"/>
              <a:sym typeface="Calibri"/>
            </a:endParaRPr>
          </a:p>
          <a:p>
            <a:pPr marL="0" marR="0" lvl="0" indent="0" algn="ctr" rtl="0">
              <a:spcBef>
                <a:spcPts val="480"/>
              </a:spcBef>
              <a:buClr>
                <a:srgbClr val="888888"/>
              </a:buClr>
              <a:buSzPct val="25000"/>
              <a:buFont typeface="Arial"/>
              <a:buNone/>
            </a:pPr>
            <a:r>
              <a:rPr lang="en-US" sz="2400" b="0" i="0" u="none" strike="noStrike" cap="none" baseline="0" dirty="0">
                <a:solidFill>
                  <a:srgbClr val="888888"/>
                </a:solidFill>
                <a:latin typeface="Calibri"/>
                <a:ea typeface="Calibri"/>
                <a:cs typeface="Calibri"/>
                <a:sym typeface="Calibri"/>
              </a:rPr>
              <a:t>Supervisor: Dr. </a:t>
            </a:r>
            <a:r>
              <a:rPr lang="en-US" sz="2400" b="0" i="0" u="none" strike="noStrike" cap="none" baseline="0" dirty="0" err="1">
                <a:solidFill>
                  <a:srgbClr val="888888"/>
                </a:solidFill>
                <a:latin typeface="Calibri"/>
                <a:ea typeface="Calibri"/>
                <a:cs typeface="Calibri"/>
                <a:sym typeface="Calibri"/>
              </a:rPr>
              <a:t>Abhay</a:t>
            </a:r>
            <a:r>
              <a:rPr lang="en-US" sz="2400" b="0" i="0" u="none" strike="noStrike" cap="none" baseline="0" dirty="0">
                <a:solidFill>
                  <a:srgbClr val="888888"/>
                </a:solidFill>
                <a:latin typeface="Calibri"/>
                <a:ea typeface="Calibri"/>
                <a:cs typeface="Calibri"/>
                <a:sym typeface="Calibri"/>
              </a:rPr>
              <a:t> Sharma</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
        <p:nvSpPr>
          <p:cNvPr id="230" name="Shape 230"/>
          <p:cNvSpPr txBox="1">
            <a:spLocks noGrp="1"/>
          </p:cNvSpPr>
          <p:nvPr>
            <p:ph type="title"/>
          </p:nvPr>
        </p:nvSpPr>
        <p:spPr>
          <a:xfrm>
            <a:off x="0" y="0"/>
            <a:ext cx="9144000" cy="762000"/>
          </a:xfrm>
          <a:prstGeom prst="rect">
            <a:avLst/>
          </a:prstGeom>
          <a:solidFill>
            <a:srgbClr val="B7CCE4"/>
          </a:solidFill>
          <a:ln w="25400" cap="flat">
            <a:solidFill>
              <a:schemeClr val="accent1"/>
            </a:solidFill>
            <a:prstDash val="solid"/>
            <a:round/>
            <a:headEnd type="none" w="med" len="med"/>
            <a:tailEnd type="none" w="med" len="med"/>
          </a:ln>
        </p:spPr>
        <p:txBody>
          <a:bodyPr lIns="91425" tIns="45700" rIns="91425" bIns="45700" anchor="ctr" anchorCtr="0">
            <a:noAutofit/>
          </a:bodyPr>
          <a:lstStyle/>
          <a:p>
            <a:pPr>
              <a:buSzPct val="25000"/>
            </a:pPr>
            <a:r>
              <a:rPr lang="en-US" sz="2800" b="1" dirty="0" smtClean="0">
                <a:solidFill>
                  <a:schemeClr val="dk1"/>
                </a:solidFill>
                <a:latin typeface="Calibri"/>
                <a:ea typeface="Calibri"/>
                <a:cs typeface="Calibri"/>
                <a:sym typeface="Calibri"/>
              </a:rPr>
              <a:t>1. Does high-sugar diet perturb metabolism?</a:t>
            </a:r>
            <a:endParaRPr lang="en-US" sz="2800" b="1" i="0" u="none" strike="noStrike" cap="none" baseline="0" dirty="0">
              <a:solidFill>
                <a:schemeClr val="dk1"/>
              </a:solidFill>
              <a:latin typeface="Calibri"/>
              <a:ea typeface="Calibri"/>
              <a:cs typeface="Calibri"/>
              <a:sym typeface="Calibri"/>
            </a:endParaRPr>
          </a:p>
        </p:txBody>
      </p:sp>
      <p:grpSp>
        <p:nvGrpSpPr>
          <p:cNvPr id="32" name="Group 31"/>
          <p:cNvGrpSpPr/>
          <p:nvPr/>
        </p:nvGrpSpPr>
        <p:grpSpPr>
          <a:xfrm>
            <a:off x="94593" y="990600"/>
            <a:ext cx="3436883" cy="5105400"/>
            <a:chOff x="94593" y="1143000"/>
            <a:chExt cx="3590457" cy="5462752"/>
          </a:xfrm>
        </p:grpSpPr>
        <p:grpSp>
          <p:nvGrpSpPr>
            <p:cNvPr id="8" name="Group 7"/>
            <p:cNvGrpSpPr/>
            <p:nvPr/>
          </p:nvGrpSpPr>
          <p:grpSpPr>
            <a:xfrm>
              <a:off x="333505" y="1408177"/>
              <a:ext cx="3324094" cy="4670602"/>
              <a:chOff x="4827337" y="1408177"/>
              <a:chExt cx="3755550" cy="4670602"/>
            </a:xfrm>
          </p:grpSpPr>
          <p:sp>
            <p:nvSpPr>
              <p:cNvPr id="9" name="Rounded Rectangle 8"/>
              <p:cNvSpPr/>
              <p:nvPr/>
            </p:nvSpPr>
            <p:spPr>
              <a:xfrm>
                <a:off x="6706028" y="2849139"/>
                <a:ext cx="1448186" cy="65186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4852006" y="2849139"/>
                <a:ext cx="1448186" cy="651869"/>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794829" y="5057889"/>
                <a:ext cx="2715323" cy="1020890"/>
              </a:xfrm>
              <a:prstGeom prst="rect">
                <a:avLst/>
              </a:prstGeom>
              <a:noFill/>
              <a:ln>
                <a:solidFill>
                  <a:srgbClr val="00B050"/>
                </a:solidFill>
              </a:ln>
            </p:spPr>
            <p:txBody>
              <a:bodyPr wrap="square" rtlCol="0">
                <a:spAutoFit/>
              </a:bodyPr>
              <a:lstStyle/>
              <a:p>
                <a:r>
                  <a:rPr lang="en-US" dirty="0" smtClean="0"/>
                  <a:t>Measure : </a:t>
                </a:r>
              </a:p>
              <a:p>
                <a:pPr marL="285750" indent="-285750">
                  <a:buFont typeface="Arial" pitchFamily="34" charset="0"/>
                  <a:buChar char="•"/>
                </a:pPr>
                <a:r>
                  <a:rPr lang="en-US" dirty="0" smtClean="0"/>
                  <a:t>Hemolymph Glucose</a:t>
                </a:r>
              </a:p>
              <a:p>
                <a:pPr marL="285750" indent="-285750">
                  <a:buFont typeface="Arial" pitchFamily="34" charset="0"/>
                  <a:buChar char="•"/>
                </a:pPr>
                <a:r>
                  <a:rPr lang="en-US" dirty="0" smtClean="0"/>
                  <a:t>Hemolymph Trehalose</a:t>
                </a:r>
              </a:p>
              <a:p>
                <a:pPr marL="285750" indent="-285750">
                  <a:buFont typeface="Arial" pitchFamily="34" charset="0"/>
                  <a:buChar char="•"/>
                </a:pPr>
                <a:r>
                  <a:rPr lang="en-US" dirty="0" smtClean="0"/>
                  <a:t>Weight </a:t>
                </a:r>
                <a:endParaRPr lang="en-GB" dirty="0"/>
              </a:p>
            </p:txBody>
          </p:sp>
          <p:grpSp>
            <p:nvGrpSpPr>
              <p:cNvPr id="12" name="Group 11"/>
              <p:cNvGrpSpPr/>
              <p:nvPr/>
            </p:nvGrpSpPr>
            <p:grpSpPr>
              <a:xfrm>
                <a:off x="5644559" y="1408177"/>
                <a:ext cx="1637076" cy="914553"/>
                <a:chOff x="1780149" y="1547503"/>
                <a:chExt cx="1637076" cy="914553"/>
              </a:xfrm>
            </p:grpSpPr>
            <p:pic>
              <p:nvPicPr>
                <p:cNvPr id="21" name="Picture 4" descr="http://www.gmod.org/mediawiki/images/2/2d/Drosophil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576820" y="1976281"/>
                  <a:ext cx="796671" cy="485775"/>
                </a:xfrm>
                <a:prstGeom prst="rect">
                  <a:avLst/>
                </a:prstGeom>
                <a:noFill/>
                <a:extLst>
                  <a:ext uri="{909E8E84-426E-40DD-AFC4-6F175D3DCCD1}">
                    <a14:hiddenFill xmlns="" xmlns:a14="http://schemas.microsoft.com/office/drawing/2010/main">
                      <a:solidFill>
                        <a:srgbClr val="FFFFFF"/>
                      </a:solidFill>
                    </a14:hiddenFill>
                  </a:ext>
                </a:extLst>
              </p:spPr>
            </p:pic>
            <p:pic>
              <p:nvPicPr>
                <p:cNvPr id="22" name="Picture 4" descr="http://www.gmod.org/mediawiki/images/2/2d/Drosophil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620554" y="1547503"/>
                  <a:ext cx="796671" cy="485775"/>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4" descr="http://www.gmod.org/mediawiki/images/2/2d/Drosophil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80149" y="1565169"/>
                  <a:ext cx="796671" cy="485775"/>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4" descr="http://www.gmod.org/mediawiki/images/2/2d/Drosophil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80150" y="1956619"/>
                  <a:ext cx="796671" cy="485775"/>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13" name="Straight Arrow Connector 12"/>
              <p:cNvCxnSpPr/>
              <p:nvPr/>
            </p:nvCxnSpPr>
            <p:spPr>
              <a:xfrm flipH="1">
                <a:off x="5904148" y="2348880"/>
                <a:ext cx="180020" cy="45748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6678547" y="2474580"/>
                <a:ext cx="394320" cy="14291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827337" y="2987660"/>
                <a:ext cx="1277165" cy="307777"/>
              </a:xfrm>
              <a:prstGeom prst="rect">
                <a:avLst/>
              </a:prstGeom>
            </p:spPr>
            <p:txBody>
              <a:bodyPr wrap="none">
                <a:spAutoFit/>
              </a:bodyPr>
              <a:lstStyle/>
              <a:p>
                <a:r>
                  <a:rPr lang="en-US" dirty="0" smtClean="0"/>
                  <a:t>High Sugar </a:t>
                </a:r>
                <a:endParaRPr lang="en-US" dirty="0"/>
              </a:p>
            </p:txBody>
          </p:sp>
          <p:sp>
            <p:nvSpPr>
              <p:cNvPr id="16" name="Rectangle 15"/>
              <p:cNvSpPr/>
              <p:nvPr/>
            </p:nvSpPr>
            <p:spPr>
              <a:xfrm>
                <a:off x="6931283" y="2983468"/>
                <a:ext cx="860619" cy="307777"/>
              </a:xfrm>
              <a:prstGeom prst="rect">
                <a:avLst/>
              </a:prstGeom>
            </p:spPr>
            <p:txBody>
              <a:bodyPr wrap="none">
                <a:spAutoFit/>
              </a:bodyPr>
              <a:lstStyle/>
              <a:p>
                <a:r>
                  <a:rPr lang="en-US" dirty="0" smtClean="0"/>
                  <a:t>Control</a:t>
                </a:r>
                <a:endParaRPr lang="en-US" dirty="0"/>
              </a:p>
            </p:txBody>
          </p:sp>
          <p:sp>
            <p:nvSpPr>
              <p:cNvPr id="18" name="Rectangle 17"/>
              <p:cNvSpPr/>
              <p:nvPr/>
            </p:nvSpPr>
            <p:spPr>
              <a:xfrm>
                <a:off x="6424392" y="3507475"/>
                <a:ext cx="942644" cy="307777"/>
              </a:xfrm>
              <a:prstGeom prst="rect">
                <a:avLst/>
              </a:prstGeom>
            </p:spPr>
            <p:txBody>
              <a:bodyPr wrap="none">
                <a:spAutoFit/>
              </a:bodyPr>
              <a:lstStyle/>
              <a:p>
                <a:r>
                  <a:rPr lang="en-US" dirty="0" smtClean="0"/>
                  <a:t>2 weeks</a:t>
                </a:r>
                <a:endParaRPr lang="en-US" dirty="0"/>
              </a:p>
            </p:txBody>
          </p:sp>
          <p:sp>
            <p:nvSpPr>
              <p:cNvPr id="19" name="Rectangle 18"/>
              <p:cNvSpPr/>
              <p:nvPr/>
            </p:nvSpPr>
            <p:spPr>
              <a:xfrm>
                <a:off x="5974704" y="4129335"/>
                <a:ext cx="2608183" cy="559843"/>
              </a:xfrm>
              <a:prstGeom prst="rect">
                <a:avLst/>
              </a:prstGeom>
              <a:noFill/>
              <a:ln>
                <a:solidFill>
                  <a:srgbClr val="00B050"/>
                </a:solidFill>
              </a:ln>
            </p:spPr>
            <p:txBody>
              <a:bodyPr wrap="square">
                <a:spAutoFit/>
              </a:bodyPr>
              <a:lstStyle/>
              <a:p>
                <a:pPr algn="ctr"/>
                <a:r>
                  <a:rPr lang="en-US" dirty="0" smtClean="0"/>
                  <a:t>Isolate </a:t>
                </a:r>
                <a:r>
                  <a:rPr lang="en-US" dirty="0" err="1" smtClean="0"/>
                  <a:t>hemolymph</a:t>
                </a:r>
                <a:r>
                  <a:rPr lang="en-US" dirty="0" smtClean="0"/>
                  <a:t> from </a:t>
                </a:r>
              </a:p>
              <a:p>
                <a:pPr algn="ctr"/>
                <a:r>
                  <a:rPr lang="en-US" dirty="0" smtClean="0"/>
                  <a:t>decapitated flies</a:t>
                </a:r>
                <a:endParaRPr lang="en-US" dirty="0"/>
              </a:p>
            </p:txBody>
          </p:sp>
          <p:cxnSp>
            <p:nvCxnSpPr>
              <p:cNvPr id="20" name="Straight Arrow Connector 19"/>
              <p:cNvCxnSpPr/>
              <p:nvPr/>
            </p:nvCxnSpPr>
            <p:spPr>
              <a:xfrm>
                <a:off x="7503640" y="4696194"/>
                <a:ext cx="0" cy="3604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94593" y="1143000"/>
              <a:ext cx="3590457" cy="546275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3581400" y="990600"/>
            <a:ext cx="5486400" cy="5105400"/>
            <a:chOff x="3657600" y="1143000"/>
            <a:chExt cx="5486400" cy="5486400"/>
          </a:xfrm>
        </p:grpSpPr>
        <p:pic>
          <p:nvPicPr>
            <p:cNvPr id="231" name="Shape 231"/>
            <p:cNvPicPr preferRelativeResize="0"/>
            <p:nvPr/>
          </p:nvPicPr>
          <p:blipFill>
            <a:blip r:embed="rId4">
              <a:alphaModFix/>
            </a:blip>
            <a:stretch>
              <a:fillRect/>
            </a:stretch>
          </p:blipFill>
          <p:spPr>
            <a:xfrm>
              <a:off x="3657600" y="1524001"/>
              <a:ext cx="2894406" cy="2265040"/>
            </a:xfrm>
            <a:prstGeom prst="rect">
              <a:avLst/>
            </a:prstGeom>
            <a:noFill/>
            <a:ln>
              <a:noFill/>
            </a:ln>
          </p:spPr>
        </p:pic>
        <p:pic>
          <p:nvPicPr>
            <p:cNvPr id="232" name="Shape 232"/>
            <p:cNvPicPr preferRelativeResize="0"/>
            <p:nvPr/>
          </p:nvPicPr>
          <p:blipFill>
            <a:blip r:embed="rId5">
              <a:alphaModFix/>
            </a:blip>
            <a:stretch>
              <a:fillRect/>
            </a:stretch>
          </p:blipFill>
          <p:spPr>
            <a:xfrm>
              <a:off x="6477000" y="1524000"/>
              <a:ext cx="2667000" cy="2409056"/>
            </a:xfrm>
            <a:prstGeom prst="rect">
              <a:avLst/>
            </a:prstGeom>
            <a:noFill/>
            <a:ln>
              <a:noFill/>
            </a:ln>
          </p:spPr>
        </p:pic>
        <p:pic>
          <p:nvPicPr>
            <p:cNvPr id="233" name="Shape 233"/>
            <p:cNvPicPr preferRelativeResize="0"/>
            <p:nvPr/>
          </p:nvPicPr>
          <p:blipFill>
            <a:blip r:embed="rId6">
              <a:alphaModFix/>
            </a:blip>
            <a:stretch>
              <a:fillRect/>
            </a:stretch>
          </p:blipFill>
          <p:spPr>
            <a:xfrm>
              <a:off x="3856112" y="4518264"/>
              <a:ext cx="2620888" cy="2111136"/>
            </a:xfrm>
            <a:prstGeom prst="rect">
              <a:avLst/>
            </a:prstGeom>
            <a:noFill/>
            <a:ln>
              <a:noFill/>
            </a:ln>
          </p:spPr>
        </p:pic>
        <p:pic>
          <p:nvPicPr>
            <p:cNvPr id="234" name="Shape 234"/>
            <p:cNvPicPr preferRelativeResize="0"/>
            <p:nvPr/>
          </p:nvPicPr>
          <p:blipFill>
            <a:blip r:embed="rId7">
              <a:alphaModFix/>
            </a:blip>
            <a:stretch>
              <a:fillRect/>
            </a:stretch>
          </p:blipFill>
          <p:spPr>
            <a:xfrm>
              <a:off x="6553200" y="4343400"/>
              <a:ext cx="2554667" cy="2253952"/>
            </a:xfrm>
            <a:prstGeom prst="rect">
              <a:avLst/>
            </a:prstGeom>
            <a:noFill/>
            <a:ln>
              <a:noFill/>
            </a:ln>
          </p:spPr>
        </p:pic>
        <p:sp>
          <p:nvSpPr>
            <p:cNvPr id="25" name="Rectangle 24"/>
            <p:cNvSpPr/>
            <p:nvPr/>
          </p:nvSpPr>
          <p:spPr>
            <a:xfrm>
              <a:off x="4191000" y="1295400"/>
              <a:ext cx="1846980" cy="307777"/>
            </a:xfrm>
            <a:prstGeom prst="rect">
              <a:avLst/>
            </a:prstGeom>
          </p:spPr>
          <p:txBody>
            <a:bodyPr wrap="none">
              <a:spAutoFit/>
            </a:bodyPr>
            <a:lstStyle/>
            <a:p>
              <a:pPr marL="285750" indent="-285750"/>
              <a:r>
                <a:rPr lang="en-US" dirty="0" err="1" smtClean="0"/>
                <a:t>Hemolymph</a:t>
              </a:r>
              <a:r>
                <a:rPr lang="en-US" dirty="0" smtClean="0"/>
                <a:t> Glucose</a:t>
              </a:r>
            </a:p>
          </p:txBody>
        </p:sp>
        <p:sp>
          <p:nvSpPr>
            <p:cNvPr id="26" name="Rectangle 25"/>
            <p:cNvSpPr/>
            <p:nvPr/>
          </p:nvSpPr>
          <p:spPr>
            <a:xfrm>
              <a:off x="6778161" y="1295400"/>
              <a:ext cx="1984839" cy="307777"/>
            </a:xfrm>
            <a:prstGeom prst="rect">
              <a:avLst/>
            </a:prstGeom>
          </p:spPr>
          <p:txBody>
            <a:bodyPr wrap="none">
              <a:spAutoFit/>
            </a:bodyPr>
            <a:lstStyle/>
            <a:p>
              <a:pPr marL="285750" indent="-285750"/>
              <a:r>
                <a:rPr lang="en-US" dirty="0" err="1" smtClean="0"/>
                <a:t>Hemolymph</a:t>
              </a:r>
              <a:r>
                <a:rPr lang="en-US" dirty="0" smtClean="0"/>
                <a:t> </a:t>
              </a:r>
              <a:r>
                <a:rPr lang="en-US" dirty="0" err="1" smtClean="0"/>
                <a:t>Trehalose</a:t>
              </a:r>
              <a:endParaRPr lang="en-US" dirty="0" smtClean="0"/>
            </a:p>
          </p:txBody>
        </p:sp>
        <p:sp>
          <p:nvSpPr>
            <p:cNvPr id="27" name="Rectangle 26"/>
            <p:cNvSpPr/>
            <p:nvPr/>
          </p:nvSpPr>
          <p:spPr>
            <a:xfrm>
              <a:off x="4267200" y="4191000"/>
              <a:ext cx="1548822" cy="307777"/>
            </a:xfrm>
            <a:prstGeom prst="rect">
              <a:avLst/>
            </a:prstGeom>
          </p:spPr>
          <p:txBody>
            <a:bodyPr wrap="none">
              <a:spAutoFit/>
            </a:bodyPr>
            <a:lstStyle/>
            <a:p>
              <a:pPr marL="285750" indent="-285750"/>
              <a:r>
                <a:rPr lang="en-US" dirty="0" smtClean="0"/>
                <a:t>Whole body TAG</a:t>
              </a:r>
            </a:p>
          </p:txBody>
        </p:sp>
        <p:sp>
          <p:nvSpPr>
            <p:cNvPr id="28" name="Rectangle 27"/>
            <p:cNvSpPr/>
            <p:nvPr/>
          </p:nvSpPr>
          <p:spPr>
            <a:xfrm>
              <a:off x="7148855" y="4188023"/>
              <a:ext cx="792205" cy="307777"/>
            </a:xfrm>
            <a:prstGeom prst="rect">
              <a:avLst/>
            </a:prstGeom>
          </p:spPr>
          <p:txBody>
            <a:bodyPr wrap="none">
              <a:spAutoFit/>
            </a:bodyPr>
            <a:lstStyle/>
            <a:p>
              <a:pPr marL="285750" indent="-285750"/>
              <a:r>
                <a:rPr lang="en-US" dirty="0" smtClean="0"/>
                <a:t>Weight </a:t>
              </a:r>
              <a:endParaRPr lang="en-GB" dirty="0"/>
            </a:p>
          </p:txBody>
        </p:sp>
        <p:sp>
          <p:nvSpPr>
            <p:cNvPr id="31" name="Rectangle 30"/>
            <p:cNvSpPr/>
            <p:nvPr/>
          </p:nvSpPr>
          <p:spPr>
            <a:xfrm>
              <a:off x="3733799" y="1143000"/>
              <a:ext cx="5362903" cy="546275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p:cNvSpPr/>
          <p:nvPr/>
        </p:nvSpPr>
        <p:spPr>
          <a:xfrm>
            <a:off x="381000" y="6334780"/>
            <a:ext cx="8305800" cy="369332"/>
          </a:xfrm>
          <a:prstGeom prst="rect">
            <a:avLst/>
          </a:prstGeom>
        </p:spPr>
        <p:txBody>
          <a:bodyPr wrap="square">
            <a:spAutoFit/>
          </a:bodyPr>
          <a:lstStyle/>
          <a:p>
            <a:r>
              <a:rPr lang="en-US" sz="1800" b="1" dirty="0" smtClean="0">
                <a:solidFill>
                  <a:schemeClr val="dk1"/>
                </a:solidFill>
                <a:latin typeface="Calibri"/>
                <a:ea typeface="Calibri"/>
                <a:cs typeface="Calibri"/>
                <a:sym typeface="Calibri"/>
              </a:rPr>
              <a:t>A high sugar diet can result in significant metabolic perturbations in Drosophila</a:t>
            </a:r>
            <a:endParaRPr lang="en-US" sz="1800" dirty="0"/>
          </a:p>
        </p:txBody>
      </p:sp>
      <p:sp>
        <p:nvSpPr>
          <p:cNvPr id="38" name="Right Brace 37"/>
          <p:cNvSpPr/>
          <p:nvPr/>
        </p:nvSpPr>
        <p:spPr>
          <a:xfrm rot="16200000">
            <a:off x="1524000" y="2667000"/>
            <a:ext cx="381000" cy="17526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152400" y="3765331"/>
            <a:ext cx="1066800" cy="523220"/>
          </a:xfrm>
          <a:prstGeom prst="rect">
            <a:avLst/>
          </a:prstGeom>
          <a:solidFill>
            <a:schemeClr val="accent4">
              <a:lumMod val="20000"/>
              <a:lumOff val="80000"/>
            </a:schemeClr>
          </a:solidFill>
          <a:ln>
            <a:solidFill>
              <a:srgbClr val="00B050"/>
            </a:solidFill>
          </a:ln>
        </p:spPr>
        <p:txBody>
          <a:bodyPr wrap="square">
            <a:spAutoFit/>
          </a:bodyPr>
          <a:lstStyle/>
          <a:p>
            <a:pPr algn="ctr"/>
            <a:r>
              <a:rPr lang="en-US" b="1" dirty="0" smtClean="0"/>
              <a:t>Whole body TAG</a:t>
            </a:r>
            <a:endParaRPr lang="en-US"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dirty="0"/>
              <a:t> </a:t>
            </a:r>
          </a:p>
        </p:txBody>
      </p:sp>
      <p:sp>
        <p:nvSpPr>
          <p:cNvPr id="188" name="Shape 188"/>
          <p:cNvSpPr txBox="1"/>
          <p:nvPr/>
        </p:nvSpPr>
        <p:spPr>
          <a:xfrm>
            <a:off x="0" y="0"/>
            <a:ext cx="9144000" cy="684000"/>
          </a:xfrm>
          <a:prstGeom prst="rect">
            <a:avLst/>
          </a:prstGeom>
          <a:solidFill>
            <a:srgbClr val="B7CCE4"/>
          </a:solid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endParaRPr lang="en-US" sz="3200" b="1" i="0" u="none" strike="noStrike" cap="none" baseline="0" dirty="0">
              <a:solidFill>
                <a:schemeClr val="dk1"/>
              </a:solidFill>
              <a:latin typeface="Calibri"/>
              <a:ea typeface="Calibri"/>
              <a:cs typeface="Calibri"/>
              <a:sym typeface="Calibri"/>
            </a:endParaRPr>
          </a:p>
        </p:txBody>
      </p:sp>
      <p:sp>
        <p:nvSpPr>
          <p:cNvPr id="189" name="Shape 189"/>
          <p:cNvSpPr txBox="1"/>
          <p:nvPr/>
        </p:nvSpPr>
        <p:spPr>
          <a:xfrm>
            <a:off x="0" y="0"/>
            <a:ext cx="9144000" cy="6840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US" sz="2700" b="1" dirty="0" smtClean="0">
                <a:solidFill>
                  <a:schemeClr val="dk1"/>
                </a:solidFill>
                <a:latin typeface="Calibri"/>
                <a:ea typeface="Calibri"/>
                <a:cs typeface="Calibri"/>
                <a:sym typeface="Calibri"/>
              </a:rPr>
              <a:t>2. Do the metabolic perturbations persist across generations?</a:t>
            </a:r>
            <a:endParaRPr lang="en-US" sz="2700" b="1" dirty="0">
              <a:solidFill>
                <a:schemeClr val="dk1"/>
              </a:solidFill>
              <a:latin typeface="Calibri"/>
              <a:ea typeface="Calibri"/>
              <a:cs typeface="Calibri"/>
              <a:sym typeface="Calibri"/>
            </a:endParaRPr>
          </a:p>
          <a:p>
            <a:pPr lvl="0" rtl="0">
              <a:lnSpc>
                <a:spcPct val="115000"/>
              </a:lnSpc>
              <a:spcBef>
                <a:spcPts val="0"/>
              </a:spcBef>
              <a:buNone/>
            </a:pPr>
            <a:endParaRPr sz="2700" b="1" dirty="0">
              <a:solidFill>
                <a:schemeClr val="dk1"/>
              </a:solidFill>
              <a:latin typeface="Calibri"/>
              <a:ea typeface="Calibri"/>
              <a:cs typeface="Calibri"/>
              <a:sym typeface="Calibri"/>
            </a:endParaRPr>
          </a:p>
        </p:txBody>
      </p:sp>
      <p:grpSp>
        <p:nvGrpSpPr>
          <p:cNvPr id="119" name="Group 118"/>
          <p:cNvGrpSpPr/>
          <p:nvPr/>
        </p:nvGrpSpPr>
        <p:grpSpPr>
          <a:xfrm>
            <a:off x="228600" y="838664"/>
            <a:ext cx="4800600" cy="5714536"/>
            <a:chOff x="228600" y="381000"/>
            <a:chExt cx="4572000" cy="5714536"/>
          </a:xfrm>
        </p:grpSpPr>
        <p:grpSp>
          <p:nvGrpSpPr>
            <p:cNvPr id="120" name="Group 65"/>
            <p:cNvGrpSpPr/>
            <p:nvPr/>
          </p:nvGrpSpPr>
          <p:grpSpPr>
            <a:xfrm>
              <a:off x="228600" y="381000"/>
              <a:ext cx="4572000" cy="5714536"/>
              <a:chOff x="416625" y="381000"/>
              <a:chExt cx="7253722" cy="6477000"/>
            </a:xfrm>
          </p:grpSpPr>
          <p:grpSp>
            <p:nvGrpSpPr>
              <p:cNvPr id="134" name="Group 7"/>
              <p:cNvGrpSpPr/>
              <p:nvPr/>
            </p:nvGrpSpPr>
            <p:grpSpPr>
              <a:xfrm>
                <a:off x="416625" y="640101"/>
                <a:ext cx="7023445" cy="6132058"/>
                <a:chOff x="4526401" y="1235162"/>
                <a:chExt cx="5368718" cy="5296451"/>
              </a:xfrm>
            </p:grpSpPr>
            <p:sp>
              <p:nvSpPr>
                <p:cNvPr id="161" name="TextBox 160"/>
                <p:cNvSpPr txBox="1"/>
                <p:nvPr/>
              </p:nvSpPr>
              <p:spPr>
                <a:xfrm>
                  <a:off x="7004771" y="5597566"/>
                  <a:ext cx="2890348" cy="934047"/>
                </a:xfrm>
                <a:prstGeom prst="rect">
                  <a:avLst/>
                </a:prstGeom>
                <a:solidFill>
                  <a:schemeClr val="accent4">
                    <a:lumMod val="20000"/>
                    <a:lumOff val="80000"/>
                  </a:schemeClr>
                </a:solidFill>
                <a:ln>
                  <a:solidFill>
                    <a:srgbClr val="00B050"/>
                  </a:solidFill>
                </a:ln>
              </p:spPr>
              <p:txBody>
                <a:bodyPr wrap="square" rtlCol="0">
                  <a:spAutoFit/>
                </a:bodyPr>
                <a:lstStyle/>
                <a:p>
                  <a:r>
                    <a:rPr lang="en-US" dirty="0" smtClean="0"/>
                    <a:t>Measure : </a:t>
                  </a:r>
                </a:p>
                <a:p>
                  <a:pPr marL="285750" indent="-285750">
                    <a:buFont typeface="Arial" pitchFamily="34" charset="0"/>
                    <a:buChar char="•"/>
                  </a:pPr>
                  <a:r>
                    <a:rPr lang="en-US" dirty="0" err="1" smtClean="0"/>
                    <a:t>Haemolymph</a:t>
                  </a:r>
                  <a:r>
                    <a:rPr lang="en-US" dirty="0" smtClean="0"/>
                    <a:t> Glucose</a:t>
                  </a:r>
                </a:p>
                <a:p>
                  <a:pPr marL="285750" indent="-285750">
                    <a:buFont typeface="Arial" pitchFamily="34" charset="0"/>
                    <a:buChar char="•"/>
                  </a:pPr>
                  <a:r>
                    <a:rPr lang="en-US" dirty="0" err="1" smtClean="0"/>
                    <a:t>Haemolymph</a:t>
                  </a:r>
                  <a:r>
                    <a:rPr lang="en-US" dirty="0" smtClean="0"/>
                    <a:t> Trehalose</a:t>
                  </a:r>
                </a:p>
                <a:p>
                  <a:pPr marL="285750" indent="-285750">
                    <a:buFont typeface="Arial" pitchFamily="34" charset="0"/>
                    <a:buChar char="•"/>
                  </a:pPr>
                  <a:r>
                    <a:rPr lang="en-US" dirty="0" smtClean="0"/>
                    <a:t>Weight </a:t>
                  </a:r>
                  <a:endParaRPr lang="en-GB" dirty="0"/>
                </a:p>
              </p:txBody>
            </p:sp>
            <p:grpSp>
              <p:nvGrpSpPr>
                <p:cNvPr id="162" name="Group 11"/>
                <p:cNvGrpSpPr/>
                <p:nvPr/>
              </p:nvGrpSpPr>
              <p:grpSpPr>
                <a:xfrm>
                  <a:off x="4557416" y="2333599"/>
                  <a:ext cx="2464117" cy="1146628"/>
                  <a:chOff x="693006" y="2472925"/>
                  <a:chExt cx="2464117" cy="1146628"/>
                </a:xfrm>
              </p:grpSpPr>
              <p:pic>
                <p:nvPicPr>
                  <p:cNvPr id="166" name="Picture 4" descr="http://www.gmod.org/mediawiki/images/2/2d/Drosophil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33000" y="2490195"/>
                    <a:ext cx="640720" cy="420212"/>
                  </a:xfrm>
                  <a:prstGeom prst="rect">
                    <a:avLst/>
                  </a:prstGeom>
                  <a:noFill/>
                  <a:extLst>
                    <a:ext uri="{909E8E84-426E-40DD-AFC4-6F175D3DCCD1}">
                      <a14:hiddenFill xmlns="" xmlns:a14="http://schemas.microsoft.com/office/drawing/2010/main">
                        <a:solidFill>
                          <a:srgbClr val="FFFFFF"/>
                        </a:solidFill>
                      </a14:hiddenFill>
                    </a:ext>
                  </a:extLst>
                </p:spPr>
              </p:pic>
              <p:pic>
                <p:nvPicPr>
                  <p:cNvPr id="167" name="Picture 4" descr="http://www.gmod.org/mediawiki/images/2/2d/Drosophil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582836" y="3243137"/>
                    <a:ext cx="574287" cy="350176"/>
                  </a:xfrm>
                  <a:prstGeom prst="rect">
                    <a:avLst/>
                  </a:prstGeom>
                  <a:noFill/>
                  <a:extLst>
                    <a:ext uri="{909E8E84-426E-40DD-AFC4-6F175D3DCCD1}">
                      <a14:hiddenFill xmlns="" xmlns:a14="http://schemas.microsoft.com/office/drawing/2010/main">
                        <a:solidFill>
                          <a:srgbClr val="FFFFFF"/>
                        </a:solidFill>
                      </a14:hiddenFill>
                    </a:ext>
                  </a:extLst>
                </p:spPr>
              </p:pic>
              <p:pic>
                <p:nvPicPr>
                  <p:cNvPr id="190" name="Picture 4" descr="http://www.gmod.org/mediawiki/images/2/2d/Drosophila.png"/>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 xmlns:a14="http://schemas.microsoft.com/office/drawing/2010/main" val="0"/>
                      </a:ext>
                    </a:extLst>
                  </a:blip>
                  <a:srcRect/>
                  <a:stretch>
                    <a:fillRect/>
                  </a:stretch>
                </p:blipFill>
                <p:spPr bwMode="auto">
                  <a:xfrm>
                    <a:off x="693006" y="2472925"/>
                    <a:ext cx="646062" cy="420212"/>
                  </a:xfrm>
                  <a:prstGeom prst="rect">
                    <a:avLst/>
                  </a:prstGeom>
                  <a:noFill/>
                  <a:extLst>
                    <a:ext uri="{909E8E84-426E-40DD-AFC4-6F175D3DCCD1}">
                      <a14:hiddenFill xmlns="" xmlns:a14="http://schemas.microsoft.com/office/drawing/2010/main">
                        <a:solidFill>
                          <a:srgbClr val="FFFFFF"/>
                        </a:solidFill>
                      </a14:hiddenFill>
                    </a:ext>
                  </a:extLst>
                </p:spPr>
              </p:pic>
              <p:pic>
                <p:nvPicPr>
                  <p:cNvPr id="191" name="Picture 4" descr="http://www.gmod.org/mediawiki/images/2/2d/Drosophil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55908" y="3199341"/>
                    <a:ext cx="694613" cy="42021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63" name="Rectangle 162"/>
                <p:cNvSpPr/>
                <p:nvPr/>
              </p:nvSpPr>
              <p:spPr>
                <a:xfrm>
                  <a:off x="4526401" y="1235162"/>
                  <a:ext cx="1144153" cy="51221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b="1" dirty="0" smtClean="0">
                      <a:latin typeface="Calibri" pitchFamily="34" charset="0"/>
                    </a:rPr>
                    <a:t>High Sugar Diet  </a:t>
                  </a:r>
                  <a:endParaRPr lang="en-US" b="1" dirty="0">
                    <a:latin typeface="Calibri" pitchFamily="34" charset="0"/>
                  </a:endParaRPr>
                </a:p>
              </p:txBody>
            </p:sp>
            <p:sp>
              <p:nvSpPr>
                <p:cNvPr id="164" name="Rectangle 163"/>
                <p:cNvSpPr/>
                <p:nvPr/>
              </p:nvSpPr>
              <p:spPr>
                <a:xfrm>
                  <a:off x="7518801" y="1425911"/>
                  <a:ext cx="2024271" cy="33143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solidFill>
                        <a:schemeClr val="tx1"/>
                      </a:solidFill>
                      <a:latin typeface="Calibri" pitchFamily="34" charset="0"/>
                    </a:rPr>
                    <a:t>Normal Diet</a:t>
                  </a:r>
                  <a:endParaRPr lang="en-US" sz="1600" b="1" dirty="0">
                    <a:solidFill>
                      <a:schemeClr val="tx1"/>
                    </a:solidFill>
                    <a:latin typeface="Calibri" pitchFamily="34" charset="0"/>
                  </a:endParaRPr>
                </a:p>
              </p:txBody>
            </p:sp>
            <p:sp>
              <p:nvSpPr>
                <p:cNvPr id="165" name="Rectangle 164"/>
                <p:cNvSpPr/>
                <p:nvPr/>
              </p:nvSpPr>
              <p:spPr>
                <a:xfrm>
                  <a:off x="7166754" y="4815861"/>
                  <a:ext cx="2547938" cy="512219"/>
                </a:xfrm>
                <a:prstGeom prst="rect">
                  <a:avLst/>
                </a:prstGeom>
                <a:solidFill>
                  <a:schemeClr val="accent4">
                    <a:lumMod val="20000"/>
                    <a:lumOff val="80000"/>
                  </a:schemeClr>
                </a:solidFill>
                <a:ln>
                  <a:solidFill>
                    <a:srgbClr val="00B050"/>
                  </a:solidFill>
                </a:ln>
              </p:spPr>
              <p:txBody>
                <a:bodyPr wrap="square">
                  <a:spAutoFit/>
                </a:bodyPr>
                <a:lstStyle/>
                <a:p>
                  <a:pPr algn="ctr"/>
                  <a:r>
                    <a:rPr lang="en-US" dirty="0" smtClean="0"/>
                    <a:t>Isolate </a:t>
                  </a:r>
                  <a:r>
                    <a:rPr lang="en-US" dirty="0" err="1" smtClean="0"/>
                    <a:t>haemolymph</a:t>
                  </a:r>
                  <a:r>
                    <a:rPr lang="en-US" dirty="0" smtClean="0"/>
                    <a:t> from decapitated flies</a:t>
                  </a:r>
                  <a:endParaRPr lang="en-US" dirty="0"/>
                </a:p>
              </p:txBody>
            </p:sp>
          </p:grpSp>
          <p:sp>
            <p:nvSpPr>
              <p:cNvPr id="135" name="Rectangle 6"/>
              <p:cNvSpPr/>
              <p:nvPr/>
            </p:nvSpPr>
            <p:spPr>
              <a:xfrm>
                <a:off x="457203" y="381000"/>
                <a:ext cx="7213144" cy="64770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pic>
            <p:nvPicPr>
              <p:cNvPr id="136" name="Picture 2" descr="http://www.clipartbest.com/cliparts/dT8/5y8/dT85y86Te.jpeg"/>
              <p:cNvPicPr>
                <a:picLocks noChangeAspect="1" noChangeArrowheads="1"/>
              </p:cNvPicPr>
              <p:nvPr/>
            </p:nvPicPr>
            <p:blipFill>
              <a:blip r:embed="rId4"/>
              <a:srcRect/>
              <a:stretch>
                <a:fillRect/>
              </a:stretch>
            </p:blipFill>
            <p:spPr bwMode="auto">
              <a:xfrm>
                <a:off x="533400" y="2286001"/>
                <a:ext cx="406399" cy="304799"/>
              </a:xfrm>
              <a:prstGeom prst="rect">
                <a:avLst/>
              </a:prstGeom>
              <a:noFill/>
            </p:spPr>
          </p:pic>
          <p:pic>
            <p:nvPicPr>
              <p:cNvPr id="137" name="Picture 4" descr="http://www.clipartbest.com/cliparts/McL/x5G/McLx5Gqca.jpeg"/>
              <p:cNvPicPr>
                <a:picLocks noChangeAspect="1" noChangeArrowheads="1"/>
              </p:cNvPicPr>
              <p:nvPr/>
            </p:nvPicPr>
            <p:blipFill>
              <a:blip r:embed="rId5"/>
              <a:srcRect/>
              <a:stretch>
                <a:fillRect/>
              </a:stretch>
            </p:blipFill>
            <p:spPr bwMode="auto">
              <a:xfrm flipH="1">
                <a:off x="2428132" y="2286000"/>
                <a:ext cx="406400" cy="304800"/>
              </a:xfrm>
              <a:prstGeom prst="rect">
                <a:avLst/>
              </a:prstGeom>
              <a:noFill/>
            </p:spPr>
          </p:pic>
          <p:pic>
            <p:nvPicPr>
              <p:cNvPr id="138" name="Picture 4" descr="http://www.gmod.org/mediawiki/images/2/2d/Drosophil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28800" y="3642953"/>
                <a:ext cx="914400" cy="395647"/>
              </a:xfrm>
              <a:prstGeom prst="rect">
                <a:avLst/>
              </a:prstGeom>
              <a:noFill/>
              <a:extLst>
                <a:ext uri="{909E8E84-426E-40DD-AFC4-6F175D3DCCD1}">
                  <a14:hiddenFill xmlns="" xmlns:a14="http://schemas.microsoft.com/office/drawing/2010/main">
                    <a:solidFill>
                      <a:srgbClr val="FFFFFF"/>
                    </a:solidFill>
                  </a14:hiddenFill>
                </a:ext>
              </a:extLst>
            </p:spPr>
          </p:pic>
          <p:pic>
            <p:nvPicPr>
              <p:cNvPr id="139" name="Picture 4" descr="http://www.gmod.org/mediawiki/images/2/2d/Drosophil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960076" y="1905001"/>
                <a:ext cx="992924" cy="457199"/>
              </a:xfrm>
              <a:prstGeom prst="rect">
                <a:avLst/>
              </a:prstGeom>
              <a:noFill/>
              <a:extLst>
                <a:ext uri="{909E8E84-426E-40DD-AFC4-6F175D3DCCD1}">
                  <a14:hiddenFill xmlns="" xmlns:a14="http://schemas.microsoft.com/office/drawing/2010/main">
                    <a:solidFill>
                      <a:srgbClr val="FFFFFF"/>
                    </a:solidFill>
                  </a14:hiddenFill>
                </a:ext>
              </a:extLst>
            </p:spPr>
          </p:pic>
          <p:pic>
            <p:nvPicPr>
              <p:cNvPr id="140" name="Picture 4" descr="http://www.gmod.org/mediawiki/images/2/2d/Drosophil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25243" y="1833666"/>
                <a:ext cx="914399" cy="452335"/>
              </a:xfrm>
              <a:prstGeom prst="rect">
                <a:avLst/>
              </a:prstGeom>
              <a:noFill/>
              <a:extLst>
                <a:ext uri="{909E8E84-426E-40DD-AFC4-6F175D3DCCD1}">
                  <a14:hiddenFill xmlns="" xmlns:a14="http://schemas.microsoft.com/office/drawing/2010/main">
                    <a:solidFill>
                      <a:srgbClr val="FFFFFF"/>
                    </a:solidFill>
                  </a14:hiddenFill>
                </a:ext>
              </a:extLst>
            </p:spPr>
          </p:pic>
          <p:pic>
            <p:nvPicPr>
              <p:cNvPr id="141" name="Picture 4" descr="http://www.gmod.org/mediawiki/images/2/2d/Drosophil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886940" y="2667000"/>
                <a:ext cx="904260" cy="45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42" name="Picture 4" descr="http://www.gmod.org/mediawiki/images/2/2d/Drosophil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663253" y="2661634"/>
                <a:ext cx="880547" cy="381000"/>
              </a:xfrm>
              <a:prstGeom prst="rect">
                <a:avLst/>
              </a:prstGeom>
              <a:noFill/>
              <a:extLst>
                <a:ext uri="{909E8E84-426E-40DD-AFC4-6F175D3DCCD1}">
                  <a14:hiddenFill xmlns="" xmlns:a14="http://schemas.microsoft.com/office/drawing/2010/main">
                    <a:solidFill>
                      <a:srgbClr val="FFFFFF"/>
                    </a:solidFill>
                  </a14:hiddenFill>
                </a:ext>
              </a:extLst>
            </p:spPr>
          </p:pic>
          <p:sp>
            <p:nvSpPr>
              <p:cNvPr id="143" name="Minus 142"/>
              <p:cNvSpPr/>
              <p:nvPr/>
            </p:nvSpPr>
            <p:spPr>
              <a:xfrm rot="5400000">
                <a:off x="2259440" y="2095504"/>
                <a:ext cx="3429002" cy="1676402"/>
              </a:xfrm>
              <a:prstGeom prst="mathMinus">
                <a:avLst/>
              </a:prstGeom>
              <a:solidFill>
                <a:schemeClr val="accent4">
                  <a:lumMod val="20000"/>
                  <a:lumOff val="80000"/>
                </a:schemeClr>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pic>
            <p:nvPicPr>
              <p:cNvPr id="144" name="Picture 4" descr="http://www.gmod.org/mediawiki/images/2/2d/Drosophila.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715000" y="3505200"/>
                <a:ext cx="914400" cy="452335"/>
              </a:xfrm>
              <a:prstGeom prst="rect">
                <a:avLst/>
              </a:prstGeom>
              <a:noFill/>
              <a:extLst>
                <a:ext uri="{909E8E84-426E-40DD-AFC4-6F175D3DCCD1}">
                  <a14:hiddenFill xmlns="" xmlns:a14="http://schemas.microsoft.com/office/drawing/2010/main">
                    <a:solidFill>
                      <a:srgbClr val="FFFFFF"/>
                    </a:solidFill>
                  </a14:hiddenFill>
                </a:ext>
              </a:extLst>
            </p:spPr>
          </p:pic>
          <p:pic>
            <p:nvPicPr>
              <p:cNvPr id="145" name="Picture 2" descr="http://www.clipartbest.com/cliparts/dT8/5y8/dT85y86Te.jpeg"/>
              <p:cNvPicPr>
                <a:picLocks noChangeAspect="1" noChangeArrowheads="1"/>
              </p:cNvPicPr>
              <p:nvPr/>
            </p:nvPicPr>
            <p:blipFill>
              <a:blip r:embed="rId4"/>
              <a:srcRect/>
              <a:stretch>
                <a:fillRect/>
              </a:stretch>
            </p:blipFill>
            <p:spPr bwMode="auto">
              <a:xfrm>
                <a:off x="4953000" y="3124200"/>
                <a:ext cx="406399" cy="304799"/>
              </a:xfrm>
              <a:prstGeom prst="rect">
                <a:avLst/>
              </a:prstGeom>
              <a:noFill/>
            </p:spPr>
          </p:pic>
          <p:pic>
            <p:nvPicPr>
              <p:cNvPr id="146" name="Picture 2" descr="http://www.clipartbest.com/cliparts/dT8/5y8/dT85y86Te.jpeg"/>
              <p:cNvPicPr>
                <a:picLocks noChangeAspect="1" noChangeArrowheads="1"/>
              </p:cNvPicPr>
              <p:nvPr/>
            </p:nvPicPr>
            <p:blipFill>
              <a:blip r:embed="rId4"/>
              <a:srcRect/>
              <a:stretch>
                <a:fillRect/>
              </a:stretch>
            </p:blipFill>
            <p:spPr bwMode="auto">
              <a:xfrm>
                <a:off x="4191000" y="2286001"/>
                <a:ext cx="406399" cy="304799"/>
              </a:xfrm>
              <a:prstGeom prst="rect">
                <a:avLst/>
              </a:prstGeom>
              <a:noFill/>
            </p:spPr>
          </p:pic>
          <p:pic>
            <p:nvPicPr>
              <p:cNvPr id="147" name="Picture 2" descr="http://www.clipartbest.com/cliparts/dT8/5y8/dT85y86Te.jpeg"/>
              <p:cNvPicPr>
                <a:picLocks noChangeAspect="1" noChangeArrowheads="1"/>
              </p:cNvPicPr>
              <p:nvPr/>
            </p:nvPicPr>
            <p:blipFill>
              <a:blip r:embed="rId4"/>
              <a:srcRect/>
              <a:stretch>
                <a:fillRect/>
              </a:stretch>
            </p:blipFill>
            <p:spPr bwMode="auto">
              <a:xfrm>
                <a:off x="1371600" y="3200400"/>
                <a:ext cx="406399" cy="304799"/>
              </a:xfrm>
              <a:prstGeom prst="rect">
                <a:avLst/>
              </a:prstGeom>
              <a:noFill/>
            </p:spPr>
          </p:pic>
          <p:pic>
            <p:nvPicPr>
              <p:cNvPr id="148" name="Picture 4" descr="http://www.clipartbest.com/cliparts/McL/x5G/McLx5Gqca.jpeg"/>
              <p:cNvPicPr>
                <a:picLocks noChangeAspect="1" noChangeArrowheads="1"/>
              </p:cNvPicPr>
              <p:nvPr/>
            </p:nvPicPr>
            <p:blipFill>
              <a:blip r:embed="rId5"/>
              <a:srcRect/>
              <a:stretch>
                <a:fillRect/>
              </a:stretch>
            </p:blipFill>
            <p:spPr bwMode="auto">
              <a:xfrm flipH="1">
                <a:off x="6054992" y="2209800"/>
                <a:ext cx="406400" cy="304800"/>
              </a:xfrm>
              <a:prstGeom prst="rect">
                <a:avLst/>
              </a:prstGeom>
              <a:noFill/>
            </p:spPr>
          </p:pic>
          <p:pic>
            <p:nvPicPr>
              <p:cNvPr id="149" name="Picture 4" descr="http://www.clipartbest.com/cliparts/McL/x5G/McLx5Gqca.jpeg"/>
              <p:cNvPicPr>
                <a:picLocks noChangeAspect="1" noChangeArrowheads="1"/>
              </p:cNvPicPr>
              <p:nvPr/>
            </p:nvPicPr>
            <p:blipFill>
              <a:blip r:embed="rId5"/>
              <a:srcRect/>
              <a:stretch>
                <a:fillRect/>
              </a:stretch>
            </p:blipFill>
            <p:spPr bwMode="auto">
              <a:xfrm flipH="1">
                <a:off x="6780364" y="3048000"/>
                <a:ext cx="406400" cy="304800"/>
              </a:xfrm>
              <a:prstGeom prst="rect">
                <a:avLst/>
              </a:prstGeom>
              <a:noFill/>
            </p:spPr>
          </p:pic>
          <p:sp>
            <p:nvSpPr>
              <p:cNvPr id="154" name="Rectangle 153"/>
              <p:cNvSpPr/>
              <p:nvPr/>
            </p:nvSpPr>
            <p:spPr>
              <a:xfrm>
                <a:off x="3683641" y="1905000"/>
                <a:ext cx="550310" cy="313958"/>
              </a:xfrm>
              <a:prstGeom prst="rect">
                <a:avLst/>
              </a:prstGeom>
            </p:spPr>
            <p:txBody>
              <a:bodyPr wrap="none">
                <a:spAutoFit/>
              </a:bodyPr>
              <a:lstStyle/>
              <a:p>
                <a:r>
                  <a:rPr lang="en-US" sz="1200" b="1" dirty="0" smtClean="0">
                    <a:solidFill>
                      <a:schemeClr val="tx1"/>
                    </a:solidFill>
                  </a:rPr>
                  <a:t>F0</a:t>
                </a:r>
                <a:endParaRPr lang="en-US" sz="1200" b="1" dirty="0">
                  <a:solidFill>
                    <a:schemeClr val="tx1"/>
                  </a:solidFill>
                </a:endParaRPr>
              </a:p>
            </p:txBody>
          </p:sp>
          <p:sp>
            <p:nvSpPr>
              <p:cNvPr id="155" name="Rectangle 154"/>
              <p:cNvSpPr/>
              <p:nvPr/>
            </p:nvSpPr>
            <p:spPr>
              <a:xfrm>
                <a:off x="3683641" y="2800658"/>
                <a:ext cx="550310" cy="313958"/>
              </a:xfrm>
              <a:prstGeom prst="rect">
                <a:avLst/>
              </a:prstGeom>
            </p:spPr>
            <p:txBody>
              <a:bodyPr wrap="none">
                <a:spAutoFit/>
              </a:bodyPr>
              <a:lstStyle/>
              <a:p>
                <a:r>
                  <a:rPr lang="en-US" sz="1200" b="1" dirty="0" smtClean="0">
                    <a:solidFill>
                      <a:schemeClr val="tx1"/>
                    </a:solidFill>
                  </a:rPr>
                  <a:t>F1</a:t>
                </a:r>
                <a:endParaRPr lang="en-US" sz="1200" b="1" dirty="0">
                  <a:solidFill>
                    <a:schemeClr val="tx1"/>
                  </a:solidFill>
                </a:endParaRPr>
              </a:p>
            </p:txBody>
          </p:sp>
          <p:sp>
            <p:nvSpPr>
              <p:cNvPr id="156" name="Rectangle 155"/>
              <p:cNvSpPr/>
              <p:nvPr/>
            </p:nvSpPr>
            <p:spPr>
              <a:xfrm>
                <a:off x="3683641" y="3581398"/>
                <a:ext cx="550310" cy="313958"/>
              </a:xfrm>
              <a:prstGeom prst="rect">
                <a:avLst/>
              </a:prstGeom>
            </p:spPr>
            <p:txBody>
              <a:bodyPr wrap="none">
                <a:spAutoFit/>
              </a:bodyPr>
              <a:lstStyle/>
              <a:p>
                <a:r>
                  <a:rPr lang="en-US" sz="1200" b="1" dirty="0" smtClean="0">
                    <a:solidFill>
                      <a:schemeClr val="tx1"/>
                    </a:solidFill>
                  </a:rPr>
                  <a:t>F2</a:t>
                </a:r>
                <a:endParaRPr lang="en-US" sz="1200" b="1" dirty="0">
                  <a:solidFill>
                    <a:schemeClr val="tx1"/>
                  </a:solidFill>
                </a:endParaRPr>
              </a:p>
            </p:txBody>
          </p:sp>
          <p:pic>
            <p:nvPicPr>
              <p:cNvPr id="157" name="Picture 4" descr="http://www.clipartbest.com/cliparts/McL/x5G/McLx5Gqca.jpeg"/>
              <p:cNvPicPr>
                <a:picLocks noChangeAspect="1" noChangeArrowheads="1"/>
              </p:cNvPicPr>
              <p:nvPr/>
            </p:nvPicPr>
            <p:blipFill>
              <a:blip r:embed="rId5"/>
              <a:srcRect/>
              <a:stretch>
                <a:fillRect/>
              </a:stretch>
            </p:blipFill>
            <p:spPr bwMode="auto">
              <a:xfrm flipH="1">
                <a:off x="2911713" y="3124200"/>
                <a:ext cx="406400" cy="304800"/>
              </a:xfrm>
              <a:prstGeom prst="rect">
                <a:avLst/>
              </a:prstGeom>
              <a:noFill/>
            </p:spPr>
          </p:pic>
          <p:cxnSp>
            <p:nvCxnSpPr>
              <p:cNvPr id="159" name="Straight Arrow Connector 158"/>
              <p:cNvCxnSpPr/>
              <p:nvPr/>
            </p:nvCxnSpPr>
            <p:spPr>
              <a:xfrm rot="5400000">
                <a:off x="5099643" y="5582958"/>
                <a:ext cx="304800" cy="79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1" name="Group 74"/>
            <p:cNvGrpSpPr/>
            <p:nvPr/>
          </p:nvGrpSpPr>
          <p:grpSpPr>
            <a:xfrm>
              <a:off x="838200" y="1905000"/>
              <a:ext cx="609600" cy="457200"/>
              <a:chOff x="6629400" y="2286000"/>
              <a:chExt cx="609600" cy="457200"/>
            </a:xfrm>
          </p:grpSpPr>
          <p:cxnSp>
            <p:nvCxnSpPr>
              <p:cNvPr id="131" name="Straight Arrow Connector 130"/>
              <p:cNvCxnSpPr/>
              <p:nvPr/>
            </p:nvCxnSpPr>
            <p:spPr>
              <a:xfrm>
                <a:off x="6629400" y="2286000"/>
                <a:ext cx="609600" cy="158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5400000">
                <a:off x="6705839" y="2514361"/>
                <a:ext cx="457200" cy="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2" name="Group 75"/>
            <p:cNvGrpSpPr/>
            <p:nvPr/>
          </p:nvGrpSpPr>
          <p:grpSpPr>
            <a:xfrm>
              <a:off x="1295400" y="2667000"/>
              <a:ext cx="533400" cy="457200"/>
              <a:chOff x="6629400" y="2286000"/>
              <a:chExt cx="609600" cy="457200"/>
            </a:xfrm>
          </p:grpSpPr>
          <p:cxnSp>
            <p:nvCxnSpPr>
              <p:cNvPr id="129" name="Straight Arrow Connector 128"/>
              <p:cNvCxnSpPr/>
              <p:nvPr/>
            </p:nvCxnSpPr>
            <p:spPr>
              <a:xfrm>
                <a:off x="6629400" y="2286000"/>
                <a:ext cx="609600" cy="158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rot="5400000">
                <a:off x="6705839" y="2514361"/>
                <a:ext cx="457200" cy="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78"/>
            <p:cNvGrpSpPr/>
            <p:nvPr/>
          </p:nvGrpSpPr>
          <p:grpSpPr>
            <a:xfrm>
              <a:off x="3124200" y="1828800"/>
              <a:ext cx="609600" cy="457200"/>
              <a:chOff x="6629400" y="2286000"/>
              <a:chExt cx="609600" cy="457200"/>
            </a:xfrm>
          </p:grpSpPr>
          <p:cxnSp>
            <p:nvCxnSpPr>
              <p:cNvPr id="127" name="Straight Arrow Connector 126"/>
              <p:cNvCxnSpPr/>
              <p:nvPr/>
            </p:nvCxnSpPr>
            <p:spPr>
              <a:xfrm>
                <a:off x="6629400" y="2286000"/>
                <a:ext cx="609600" cy="158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5400000">
                <a:off x="6705839" y="2514361"/>
                <a:ext cx="457200" cy="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81"/>
            <p:cNvGrpSpPr/>
            <p:nvPr/>
          </p:nvGrpSpPr>
          <p:grpSpPr>
            <a:xfrm>
              <a:off x="3657600" y="2514600"/>
              <a:ext cx="533400" cy="457200"/>
              <a:chOff x="6629400" y="2286000"/>
              <a:chExt cx="609600" cy="457200"/>
            </a:xfrm>
          </p:grpSpPr>
          <p:cxnSp>
            <p:nvCxnSpPr>
              <p:cNvPr id="125" name="Straight Arrow Connector 124"/>
              <p:cNvCxnSpPr/>
              <p:nvPr/>
            </p:nvCxnSpPr>
            <p:spPr>
              <a:xfrm>
                <a:off x="6629400" y="2286000"/>
                <a:ext cx="609600" cy="158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rot="5400000">
                <a:off x="6705839" y="2514361"/>
                <a:ext cx="457200" cy="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192" name="Rectangle 191"/>
          <p:cNvSpPr/>
          <p:nvPr/>
        </p:nvSpPr>
        <p:spPr>
          <a:xfrm>
            <a:off x="2630339" y="4114800"/>
            <a:ext cx="798661" cy="287643"/>
          </a:xfrm>
          <a:prstGeom prst="rect">
            <a:avLst/>
          </a:prstGeom>
        </p:spPr>
        <p:txBody>
          <a:bodyPr wrap="none">
            <a:spAutoFit/>
          </a:bodyPr>
          <a:lstStyle/>
          <a:p>
            <a:r>
              <a:rPr lang="en-US" dirty="0" smtClean="0"/>
              <a:t>2 weeks</a:t>
            </a:r>
            <a:endParaRPr lang="en-US" dirty="0"/>
          </a:p>
        </p:txBody>
      </p:sp>
      <p:grpSp>
        <p:nvGrpSpPr>
          <p:cNvPr id="194" name="Group 193"/>
          <p:cNvGrpSpPr/>
          <p:nvPr/>
        </p:nvGrpSpPr>
        <p:grpSpPr>
          <a:xfrm>
            <a:off x="5238750" y="762001"/>
            <a:ext cx="3600450" cy="5638799"/>
            <a:chOff x="5238750" y="762001"/>
            <a:chExt cx="3600450" cy="5638799"/>
          </a:xfrm>
        </p:grpSpPr>
        <p:pic>
          <p:nvPicPr>
            <p:cNvPr id="66" name="Shape 271"/>
            <p:cNvPicPr preferRelativeResize="0"/>
            <p:nvPr/>
          </p:nvPicPr>
          <p:blipFill>
            <a:blip r:embed="rId6">
              <a:alphaModFix/>
            </a:blip>
            <a:stretch>
              <a:fillRect/>
            </a:stretch>
          </p:blipFill>
          <p:spPr>
            <a:xfrm>
              <a:off x="5238750" y="1066800"/>
              <a:ext cx="3371850" cy="2514600"/>
            </a:xfrm>
            <a:prstGeom prst="rect">
              <a:avLst/>
            </a:prstGeom>
            <a:noFill/>
            <a:ln>
              <a:noFill/>
            </a:ln>
          </p:spPr>
        </p:pic>
        <p:pic>
          <p:nvPicPr>
            <p:cNvPr id="67" name="Shape 272"/>
            <p:cNvPicPr preferRelativeResize="0"/>
            <p:nvPr/>
          </p:nvPicPr>
          <p:blipFill>
            <a:blip r:embed="rId7">
              <a:alphaModFix/>
            </a:blip>
            <a:stretch>
              <a:fillRect/>
            </a:stretch>
          </p:blipFill>
          <p:spPr>
            <a:xfrm>
              <a:off x="5257800" y="3733800"/>
              <a:ext cx="3581400" cy="2667000"/>
            </a:xfrm>
            <a:prstGeom prst="rect">
              <a:avLst/>
            </a:prstGeom>
            <a:noFill/>
            <a:ln>
              <a:noFill/>
            </a:ln>
          </p:spPr>
        </p:pic>
        <p:sp>
          <p:nvSpPr>
            <p:cNvPr id="193" name="Rectangle 192"/>
            <p:cNvSpPr/>
            <p:nvPr/>
          </p:nvSpPr>
          <p:spPr>
            <a:xfrm>
              <a:off x="5486400" y="762001"/>
              <a:ext cx="3200400" cy="307777"/>
            </a:xfrm>
            <a:prstGeom prst="rect">
              <a:avLst/>
            </a:prstGeom>
          </p:spPr>
          <p:txBody>
            <a:bodyPr wrap="square">
              <a:spAutoFit/>
            </a:bodyPr>
            <a:lstStyle/>
            <a:p>
              <a:pPr marL="285750" indent="-285750"/>
              <a:r>
                <a:rPr lang="en-US" b="1" dirty="0" smtClean="0"/>
                <a:t>Whole Body TAG measurement</a:t>
              </a:r>
            </a:p>
          </p:txBody>
        </p:sp>
      </p:grpSp>
      <p:sp>
        <p:nvSpPr>
          <p:cNvPr id="195" name="Rectangle 194"/>
          <p:cNvSpPr/>
          <p:nvPr/>
        </p:nvSpPr>
        <p:spPr>
          <a:xfrm>
            <a:off x="5181600" y="762000"/>
            <a:ext cx="3733800" cy="5715000"/>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304800" y="4648200"/>
            <a:ext cx="1524000" cy="523220"/>
          </a:xfrm>
          <a:prstGeom prst="rect">
            <a:avLst/>
          </a:prstGeom>
          <a:solidFill>
            <a:schemeClr val="accent4">
              <a:lumMod val="20000"/>
              <a:lumOff val="80000"/>
            </a:schemeClr>
          </a:solidFill>
          <a:ln>
            <a:solidFill>
              <a:srgbClr val="00B050"/>
            </a:solidFill>
          </a:ln>
        </p:spPr>
        <p:txBody>
          <a:bodyPr wrap="square">
            <a:spAutoFit/>
          </a:bodyPr>
          <a:lstStyle/>
          <a:p>
            <a:pPr algn="ctr"/>
            <a:r>
              <a:rPr lang="en-US" b="1" dirty="0" smtClean="0"/>
              <a:t>Whole body TAG</a:t>
            </a:r>
            <a:endParaRPr lang="en-US" dirty="0"/>
          </a:p>
        </p:txBody>
      </p:sp>
      <p:sp>
        <p:nvSpPr>
          <p:cNvPr id="198" name="Right Brace 197"/>
          <p:cNvSpPr/>
          <p:nvPr/>
        </p:nvSpPr>
        <p:spPr>
          <a:xfrm rot="16200000">
            <a:off x="2362200" y="3505200"/>
            <a:ext cx="381000" cy="17526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9" name="Rectangle 198"/>
          <p:cNvSpPr/>
          <p:nvPr/>
        </p:nvSpPr>
        <p:spPr>
          <a:xfrm>
            <a:off x="1371600" y="990600"/>
            <a:ext cx="9906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b="1" dirty="0" smtClean="0">
                <a:solidFill>
                  <a:schemeClr val="tx1"/>
                </a:solidFill>
                <a:latin typeface="Calibri" pitchFamily="34" charset="0"/>
              </a:rPr>
              <a:t>Normal Diet</a:t>
            </a:r>
            <a:endParaRPr lang="en-US" b="1" dirty="0">
              <a:solidFill>
                <a:schemeClr val="tx1"/>
              </a:solidFill>
              <a:latin typeface="Calibri" pitchFamily="34" charset="0"/>
            </a:endParaRPr>
          </a:p>
        </p:txBody>
      </p:sp>
    </p:spTree>
    <p:extLst>
      <p:ext uri="{BB962C8B-B14F-4D97-AF65-F5344CB8AC3E}">
        <p14:creationId xmlns="" xmlns:p14="http://schemas.microsoft.com/office/powerpoint/2010/main" val="3520343667"/>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
        <p:nvSpPr>
          <p:cNvPr id="188" name="Shape 188"/>
          <p:cNvSpPr txBox="1"/>
          <p:nvPr/>
        </p:nvSpPr>
        <p:spPr>
          <a:xfrm>
            <a:off x="0" y="0"/>
            <a:ext cx="9144000" cy="684000"/>
          </a:xfrm>
          <a:prstGeom prst="rect">
            <a:avLst/>
          </a:prstGeom>
          <a:solidFill>
            <a:srgbClr val="B7CCE4"/>
          </a:solidFill>
          <a:ln w="25400" cap="flat">
            <a:solidFill>
              <a:schemeClr val="accent1"/>
            </a:solidFill>
            <a:prstDash val="solid"/>
            <a:round/>
            <a:headEnd type="none" w="med" len="med"/>
            <a:tailEnd type="none" w="med" len="med"/>
          </a:ln>
        </p:spPr>
        <p:txBody>
          <a:bodyPr lIns="91425" tIns="45700" rIns="91425" bIns="45700" anchor="ctr" anchorCtr="0">
            <a:noAutofit/>
          </a:bodyPr>
          <a:lstStyle/>
          <a:p>
            <a:pPr lvl="0" algn="ctr">
              <a:lnSpc>
                <a:spcPct val="115000"/>
              </a:lnSpc>
            </a:pPr>
            <a:r>
              <a:rPr lang="en-US" sz="3200" b="1" dirty="0" smtClean="0">
                <a:solidFill>
                  <a:schemeClr val="dk1"/>
                </a:solidFill>
                <a:latin typeface="Calibri"/>
                <a:ea typeface="Calibri"/>
                <a:cs typeface="Calibri"/>
                <a:sym typeface="Calibri"/>
              </a:rPr>
              <a:t>3. Test for involvement of paternal RNA.</a:t>
            </a:r>
            <a:endParaRPr lang="en-US" sz="3200" b="1" dirty="0">
              <a:solidFill>
                <a:schemeClr val="dk1"/>
              </a:solidFill>
              <a:latin typeface="Calibri"/>
              <a:ea typeface="Calibri"/>
              <a:cs typeface="Calibri"/>
              <a:sym typeface="Calibri"/>
            </a:endParaRPr>
          </a:p>
        </p:txBody>
      </p:sp>
      <p:sp>
        <p:nvSpPr>
          <p:cNvPr id="28" name="Shape 320"/>
          <p:cNvSpPr txBox="1">
            <a:spLocks noGrp="1"/>
          </p:cNvSpPr>
          <p:nvPr>
            <p:ph type="body" idx="1"/>
          </p:nvPr>
        </p:nvSpPr>
        <p:spPr>
          <a:xfrm>
            <a:off x="228600" y="1265237"/>
            <a:ext cx="8229600" cy="4525963"/>
          </a:xfrm>
          <a:prstGeom prst="rect">
            <a:avLst/>
          </a:prstGeom>
          <a:noFill/>
          <a:ln>
            <a:noFill/>
          </a:ln>
        </p:spPr>
        <p:txBody>
          <a:bodyPr lIns="91425" tIns="45700" rIns="91425" bIns="45700" anchor="t" anchorCtr="0">
            <a:noAutofit/>
          </a:bodyPr>
          <a:lstStyle/>
          <a:p>
            <a:pPr marL="717550" indent="-514350">
              <a:buFont typeface="+mj-lt"/>
              <a:buAutoNum type="arabicPeriod"/>
            </a:pPr>
            <a:endParaRPr lang="en-US" sz="2400" dirty="0" smtClean="0">
              <a:solidFill>
                <a:schemeClr val="tx1"/>
              </a:solidFill>
              <a:latin typeface="Calibri" pitchFamily="34" charset="0"/>
            </a:endParaRPr>
          </a:p>
          <a:p>
            <a:pPr marL="717550" indent="-514350">
              <a:buFont typeface="+mj-lt"/>
              <a:buAutoNum type="arabicPeriod"/>
            </a:pPr>
            <a:r>
              <a:rPr lang="en-GB" sz="2400" dirty="0">
                <a:solidFill>
                  <a:schemeClr val="tx1"/>
                </a:solidFill>
                <a:latin typeface="Calibri" pitchFamily="34" charset="0"/>
              </a:rPr>
              <a:t>Label sperm RNA and </a:t>
            </a:r>
            <a:r>
              <a:rPr lang="en-GB" sz="2400" dirty="0" smtClean="0">
                <a:solidFill>
                  <a:schemeClr val="tx1"/>
                </a:solidFill>
                <a:latin typeface="Calibri" pitchFamily="34" charset="0"/>
              </a:rPr>
              <a:t>check </a:t>
            </a:r>
            <a:r>
              <a:rPr lang="en-GB" sz="2400" dirty="0">
                <a:solidFill>
                  <a:schemeClr val="tx1"/>
                </a:solidFill>
                <a:latin typeface="Calibri" pitchFamily="34" charset="0"/>
              </a:rPr>
              <a:t>its presence in the fertilized oocyte</a:t>
            </a:r>
          </a:p>
          <a:p>
            <a:pPr marL="717550" indent="-514350">
              <a:buFont typeface="+mj-lt"/>
              <a:buAutoNum type="arabicPeriod"/>
            </a:pPr>
            <a:endParaRPr lang="en-GB" sz="2400" dirty="0" smtClean="0">
              <a:solidFill>
                <a:schemeClr val="tx1"/>
              </a:solidFill>
              <a:latin typeface="Calibri" pitchFamily="34" charset="0"/>
            </a:endParaRPr>
          </a:p>
          <a:p>
            <a:pPr marL="717550" indent="-514350">
              <a:buFont typeface="+mj-lt"/>
              <a:buAutoNum type="arabicPeriod"/>
            </a:pPr>
            <a:r>
              <a:rPr lang="en-GB" sz="2400" dirty="0" smtClean="0">
                <a:solidFill>
                  <a:schemeClr val="tx1"/>
                </a:solidFill>
                <a:latin typeface="Calibri" pitchFamily="34" charset="0"/>
              </a:rPr>
              <a:t>Inject </a:t>
            </a:r>
            <a:r>
              <a:rPr lang="en-GB" sz="2400" dirty="0">
                <a:solidFill>
                  <a:schemeClr val="tx1"/>
                </a:solidFill>
                <a:latin typeface="Calibri" pitchFamily="34" charset="0"/>
              </a:rPr>
              <a:t>sperm RNAs from </a:t>
            </a:r>
            <a:r>
              <a:rPr lang="en-GB" sz="2400" dirty="0" smtClean="0">
                <a:solidFill>
                  <a:schemeClr val="tx1"/>
                </a:solidFill>
                <a:latin typeface="Calibri" pitchFamily="34" charset="0"/>
              </a:rPr>
              <a:t>high-sugar fed </a:t>
            </a:r>
            <a:r>
              <a:rPr lang="en-GB" sz="2400" dirty="0">
                <a:solidFill>
                  <a:schemeClr val="tx1"/>
                </a:solidFill>
                <a:latin typeface="Calibri" pitchFamily="34" charset="0"/>
              </a:rPr>
              <a:t>males into fertilized wild-type oocytes </a:t>
            </a:r>
            <a:endParaRPr lang="en-GB" sz="2400" dirty="0" smtClean="0">
              <a:solidFill>
                <a:schemeClr val="tx1"/>
              </a:solidFill>
              <a:latin typeface="Calibri" pitchFamily="34" charset="0"/>
            </a:endParaRPr>
          </a:p>
          <a:p>
            <a:pPr marL="717550" indent="-514350">
              <a:buFont typeface="+mj-lt"/>
              <a:buAutoNum type="arabicPeriod"/>
            </a:pPr>
            <a:endParaRPr lang="en-GB" sz="2400" i="0" u="none" strike="noStrike" cap="none" baseline="0" dirty="0">
              <a:solidFill>
                <a:schemeClr val="tx1"/>
              </a:solidFill>
              <a:latin typeface="Calibri" pitchFamily="34" charset="0"/>
              <a:ea typeface="Calibri"/>
              <a:cs typeface="Calibri"/>
              <a:sym typeface="Calibri"/>
            </a:endParaRPr>
          </a:p>
          <a:p>
            <a:pPr marL="717550" indent="-514350">
              <a:buFont typeface="+mj-lt"/>
              <a:buAutoNum type="arabicPeriod"/>
            </a:pPr>
            <a:r>
              <a:rPr lang="en-US" sz="2400" i="0" u="none" strike="noStrike" cap="none" baseline="0" dirty="0" smtClean="0">
                <a:solidFill>
                  <a:schemeClr val="tx1"/>
                </a:solidFill>
                <a:latin typeface="Calibri" pitchFamily="34" charset="0"/>
                <a:ea typeface="Calibri"/>
                <a:cs typeface="Calibri"/>
                <a:sym typeface="Calibri"/>
              </a:rPr>
              <a:t>Purify and profile labeled sperm RNA to</a:t>
            </a:r>
            <a:r>
              <a:rPr lang="en-US" sz="2400" i="0" u="none" strike="noStrike" cap="none" dirty="0" smtClean="0">
                <a:solidFill>
                  <a:schemeClr val="tx1"/>
                </a:solidFill>
                <a:latin typeface="Calibri" pitchFamily="34" charset="0"/>
                <a:ea typeface="Calibri"/>
                <a:cs typeface="Calibri"/>
                <a:sym typeface="Calibri"/>
              </a:rPr>
              <a:t> identify most important candidates for a </a:t>
            </a:r>
            <a:r>
              <a:rPr lang="en-US" sz="2400" i="0" u="none" strike="noStrike" cap="none" dirty="0" err="1" smtClean="0">
                <a:solidFill>
                  <a:schemeClr val="tx1"/>
                </a:solidFill>
                <a:latin typeface="Calibri" pitchFamily="34" charset="0"/>
                <a:ea typeface="Calibri"/>
                <a:cs typeface="Calibri"/>
                <a:sym typeface="Calibri"/>
              </a:rPr>
              <a:t>misexpression</a:t>
            </a:r>
            <a:r>
              <a:rPr lang="en-US" sz="2400" i="0" u="none" strike="noStrike" cap="none" dirty="0" smtClean="0">
                <a:solidFill>
                  <a:schemeClr val="tx1"/>
                </a:solidFill>
                <a:latin typeface="Calibri" pitchFamily="34" charset="0"/>
                <a:ea typeface="Calibri"/>
                <a:cs typeface="Calibri"/>
                <a:sym typeface="Calibri"/>
              </a:rPr>
              <a:t> screen</a:t>
            </a:r>
            <a:r>
              <a:rPr lang="en-US" sz="2400" i="0" u="none" strike="noStrike" cap="none" dirty="0" smtClean="0">
                <a:solidFill>
                  <a:schemeClr val="tx1"/>
                </a:solidFill>
                <a:latin typeface="Calibri"/>
                <a:ea typeface="Calibri"/>
                <a:cs typeface="Calibri"/>
                <a:sym typeface="Calibri"/>
              </a:rPr>
              <a:t>.</a:t>
            </a:r>
            <a:endParaRPr sz="2400" i="0" u="none" strike="noStrike" cap="none" baseline="0" dirty="0">
              <a:solidFill>
                <a:schemeClr val="tx1"/>
              </a:solidFill>
              <a:latin typeface="Calibri"/>
              <a:ea typeface="Calibri"/>
              <a:cs typeface="Calibri"/>
              <a:sym typeface="Calibri"/>
            </a:endParaRPr>
          </a:p>
          <a:p>
            <a:pPr marL="0" marR="0" lvl="0" indent="0" algn="l" rtl="0">
              <a:spcBef>
                <a:spcPts val="560"/>
              </a:spcBef>
              <a:buClr>
                <a:schemeClr val="dk1"/>
              </a:buClr>
              <a:buSzPct val="100000"/>
              <a:buNone/>
            </a:pPr>
            <a:endParaRPr lang="en-US" sz="2400" b="0" i="0" u="none" strike="noStrike" cap="none" baseline="0" dirty="0">
              <a:solidFill>
                <a:schemeClr val="tx1"/>
              </a:solidFill>
              <a:latin typeface="Calibri"/>
              <a:ea typeface="Calibri"/>
              <a:cs typeface="Calibri"/>
              <a:sym typeface="Calibri"/>
            </a:endParaRPr>
          </a:p>
        </p:txBody>
      </p:sp>
    </p:spTree>
    <p:extLst>
      <p:ext uri="{BB962C8B-B14F-4D97-AF65-F5344CB8AC3E}">
        <p14:creationId xmlns="" xmlns:p14="http://schemas.microsoft.com/office/powerpoint/2010/main" val="329265433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0" y="0"/>
            <a:ext cx="9144000" cy="1143000"/>
          </a:xfrm>
          <a:prstGeom prst="rect">
            <a:avLst/>
          </a:prstGeom>
          <a:solidFill>
            <a:srgbClr val="B7CCE4"/>
          </a:solidFill>
          <a:ln w="25400" cap="flat">
            <a:solidFill>
              <a:schemeClr val="accent1"/>
            </a:solidFill>
            <a:prstDash val="solid"/>
            <a:round/>
            <a:headEnd type="none" w="med" len="med"/>
            <a:tailEnd type="none" w="med" len="med"/>
          </a:ln>
        </p:spPr>
        <p:txBody>
          <a:bodyPr lIns="91425" tIns="45700" rIns="91425" bIns="45700" anchor="ctr" anchorCtr="0">
            <a:noAutofit/>
          </a:bodyPr>
          <a:lstStyle/>
          <a:p>
            <a:pPr lvl="0">
              <a:lnSpc>
                <a:spcPct val="115000"/>
              </a:lnSpc>
            </a:pPr>
            <a:r>
              <a:rPr lang="en-US" sz="3200" dirty="0" smtClean="0">
                <a:solidFill>
                  <a:schemeClr val="dk1"/>
                </a:solidFill>
                <a:latin typeface="Calibri"/>
                <a:ea typeface="Calibri"/>
                <a:cs typeface="Calibri"/>
                <a:sym typeface="Calibri"/>
              </a:rPr>
              <a:t>Test </a:t>
            </a:r>
            <a:r>
              <a:rPr lang="en-US" sz="3200" dirty="0">
                <a:solidFill>
                  <a:schemeClr val="dk1"/>
                </a:solidFill>
                <a:latin typeface="Calibri"/>
                <a:ea typeface="Calibri"/>
                <a:cs typeface="Calibri"/>
                <a:sym typeface="Calibri"/>
              </a:rPr>
              <a:t>for involvement of germinal RNA.</a:t>
            </a:r>
          </a:p>
        </p:txBody>
      </p:sp>
      <p:sp>
        <p:nvSpPr>
          <p:cNvPr id="321" name="Shape 3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
        <p:nvSpPr>
          <p:cNvPr id="5" name="Text Placeholder 4"/>
          <p:cNvSpPr>
            <a:spLocks noGrp="1"/>
          </p:cNvSpPr>
          <p:nvPr>
            <p:ph type="body" idx="1"/>
          </p:nvPr>
        </p:nvSpPr>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366092"/>
              </a:buClr>
              <a:buSzPct val="25000"/>
              <a:buFont typeface="Calibri"/>
              <a:buNone/>
            </a:pPr>
            <a:r>
              <a:rPr lang="en-US" sz="3600" b="1" i="0" u="none" strike="noStrike" cap="none" baseline="0">
                <a:solidFill>
                  <a:srgbClr val="366092"/>
                </a:solidFill>
                <a:latin typeface="Calibri"/>
                <a:ea typeface="Calibri"/>
                <a:cs typeface="Calibri"/>
                <a:sym typeface="Calibri"/>
              </a:rPr>
              <a:t>Acknowledgement</a:t>
            </a:r>
          </a:p>
        </p:txBody>
      </p:sp>
      <p:sp>
        <p:nvSpPr>
          <p:cNvPr id="327" name="Shape 32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
        <p:nvSpPr>
          <p:cNvPr id="328" name="Shape 328"/>
          <p:cNvSpPr txBox="1"/>
          <p:nvPr/>
        </p:nvSpPr>
        <p:spPr>
          <a:xfrm>
            <a:off x="5049232" y="1909465"/>
            <a:ext cx="2570768" cy="1754325"/>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en-US" sz="1800" b="1" i="0" u="sng" strike="noStrike" cap="none" baseline="0">
                <a:solidFill>
                  <a:srgbClr val="C00000"/>
                </a:solidFill>
                <a:latin typeface="Calibri"/>
                <a:ea typeface="Calibri"/>
                <a:cs typeface="Calibri"/>
                <a:sym typeface="Calibri"/>
              </a:rPr>
              <a:t>DAC Members</a:t>
            </a:r>
          </a:p>
          <a:p>
            <a:pPr marL="0" marR="0" lvl="0" indent="0" algn="l" rtl="0">
              <a:lnSpc>
                <a:spcPct val="150000"/>
              </a:lnSpc>
              <a:spcBef>
                <a:spcPts val="0"/>
              </a:spcBef>
              <a:buSzPct val="25000"/>
              <a:buNone/>
            </a:pPr>
            <a:r>
              <a:rPr lang="en-US" sz="1800" b="0" i="0" u="none" strike="noStrike" cap="none" baseline="0">
                <a:solidFill>
                  <a:schemeClr val="dk1"/>
                </a:solidFill>
                <a:latin typeface="Calibri"/>
                <a:ea typeface="Calibri"/>
                <a:cs typeface="Calibri"/>
                <a:sym typeface="Calibri"/>
              </a:rPr>
              <a:t>Dr. Dwaipayan Bharadwaj</a:t>
            </a:r>
          </a:p>
          <a:p>
            <a:pPr marL="0" marR="0" lvl="0" indent="0" algn="l" rtl="0">
              <a:lnSpc>
                <a:spcPct val="150000"/>
              </a:lnSpc>
              <a:spcBef>
                <a:spcPts val="0"/>
              </a:spcBef>
              <a:buSzPct val="25000"/>
              <a:buNone/>
            </a:pPr>
            <a:r>
              <a:rPr lang="en-US" sz="1800" b="0" i="0" u="none" strike="noStrike" cap="none" baseline="0">
                <a:solidFill>
                  <a:schemeClr val="dk1"/>
                </a:solidFill>
                <a:latin typeface="Calibri"/>
                <a:ea typeface="Calibri"/>
                <a:cs typeface="Calibri"/>
                <a:sym typeface="Calibri"/>
              </a:rPr>
              <a:t>Dr. Shantanu Sengupta</a:t>
            </a:r>
          </a:p>
          <a:p>
            <a:pPr marL="0" marR="0" lvl="0" indent="0" algn="l" rtl="0">
              <a:lnSpc>
                <a:spcPct val="150000"/>
              </a:lnSpc>
              <a:spcBef>
                <a:spcPts val="0"/>
              </a:spcBef>
              <a:buSzPct val="25000"/>
              <a:buNone/>
            </a:pPr>
            <a:r>
              <a:rPr lang="en-US" sz="1800" b="0" i="0" u="none" strike="noStrike" cap="none" baseline="0">
                <a:solidFill>
                  <a:schemeClr val="dk1"/>
                </a:solidFill>
                <a:latin typeface="Calibri"/>
                <a:ea typeface="Calibri"/>
                <a:cs typeface="Calibri"/>
                <a:sym typeface="Calibri"/>
              </a:rPr>
              <a:t>Dr. Sridhar Sivasubbu</a:t>
            </a:r>
          </a:p>
        </p:txBody>
      </p:sp>
      <p:pic>
        <p:nvPicPr>
          <p:cNvPr id="329" name="Shape 329"/>
          <p:cNvPicPr preferRelativeResize="0"/>
          <p:nvPr/>
        </p:nvPicPr>
        <p:blipFill rotWithShape="1">
          <a:blip r:embed="rId3">
            <a:alphaModFix/>
          </a:blip>
          <a:srcRect/>
          <a:stretch/>
        </p:blipFill>
        <p:spPr>
          <a:xfrm>
            <a:off x="304800" y="5726514"/>
            <a:ext cx="2057400" cy="931460"/>
          </a:xfrm>
          <a:prstGeom prst="rect">
            <a:avLst/>
          </a:prstGeom>
          <a:noFill/>
          <a:ln>
            <a:noFill/>
          </a:ln>
        </p:spPr>
      </p:pic>
      <p:pic>
        <p:nvPicPr>
          <p:cNvPr id="330" name="Shape 330"/>
          <p:cNvPicPr preferRelativeResize="0"/>
          <p:nvPr/>
        </p:nvPicPr>
        <p:blipFill rotWithShape="1">
          <a:blip r:embed="rId4">
            <a:alphaModFix/>
          </a:blip>
          <a:srcRect/>
          <a:stretch/>
        </p:blipFill>
        <p:spPr>
          <a:xfrm>
            <a:off x="3433237" y="5780764"/>
            <a:ext cx="2286000" cy="822959"/>
          </a:xfrm>
          <a:prstGeom prst="rect">
            <a:avLst/>
          </a:prstGeom>
          <a:noFill/>
          <a:ln w="28575" cap="flat">
            <a:solidFill>
              <a:srgbClr val="660066"/>
            </a:solidFill>
            <a:prstDash val="solid"/>
            <a:miter/>
            <a:headEnd type="none" w="med" len="med"/>
            <a:tailEnd type="none" w="med" len="med"/>
          </a:ln>
        </p:spPr>
      </p:pic>
      <p:pic>
        <p:nvPicPr>
          <p:cNvPr id="331" name="Shape 331"/>
          <p:cNvPicPr preferRelativeResize="0"/>
          <p:nvPr/>
        </p:nvPicPr>
        <p:blipFill rotWithShape="1">
          <a:blip r:embed="rId5">
            <a:alphaModFix/>
          </a:blip>
          <a:srcRect/>
          <a:stretch/>
        </p:blipFill>
        <p:spPr>
          <a:xfrm>
            <a:off x="6705600" y="5661044"/>
            <a:ext cx="914400" cy="942679"/>
          </a:xfrm>
          <a:prstGeom prst="rect">
            <a:avLst/>
          </a:prstGeom>
          <a:noFill/>
          <a:ln>
            <a:noFill/>
          </a:ln>
        </p:spPr>
      </p:pic>
      <p:sp>
        <p:nvSpPr>
          <p:cNvPr id="332" name="Shape 332"/>
          <p:cNvSpPr/>
          <p:nvPr/>
        </p:nvSpPr>
        <p:spPr>
          <a:xfrm>
            <a:off x="832191" y="1562100"/>
            <a:ext cx="1893082" cy="923329"/>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en-US" sz="1800" b="1" i="0" u="sng" strike="noStrike" cap="none" baseline="0">
                <a:solidFill>
                  <a:srgbClr val="C00000"/>
                </a:solidFill>
                <a:latin typeface="Calibri"/>
                <a:ea typeface="Calibri"/>
                <a:cs typeface="Calibri"/>
                <a:sym typeface="Calibri"/>
              </a:rPr>
              <a:t>Supervisor</a:t>
            </a:r>
          </a:p>
          <a:p>
            <a:pPr marL="0" marR="0" lvl="0" indent="0" algn="ctr" rtl="0">
              <a:lnSpc>
                <a:spcPct val="150000"/>
              </a:lnSpc>
              <a:spcBef>
                <a:spcPts val="0"/>
              </a:spcBef>
              <a:buSzPct val="25000"/>
              <a:buNone/>
            </a:pPr>
            <a:r>
              <a:rPr lang="en-US" sz="1800" b="0" i="0" u="none" strike="noStrike" cap="none" baseline="0">
                <a:solidFill>
                  <a:schemeClr val="dk1"/>
                </a:solidFill>
                <a:latin typeface="Calibri"/>
                <a:ea typeface="Calibri"/>
                <a:cs typeface="Calibri"/>
                <a:sym typeface="Calibri"/>
              </a:rPr>
              <a:t>Dr. Abhay Sharma</a:t>
            </a:r>
          </a:p>
        </p:txBody>
      </p:sp>
      <p:sp>
        <p:nvSpPr>
          <p:cNvPr id="333" name="Shape 333"/>
          <p:cNvSpPr/>
          <p:nvPr/>
        </p:nvSpPr>
        <p:spPr>
          <a:xfrm>
            <a:off x="25400" y="2740460"/>
            <a:ext cx="3506666" cy="923329"/>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en-US" sz="1800" b="1" i="0" u="sng" strike="noStrike" cap="none" baseline="0">
                <a:solidFill>
                  <a:srgbClr val="C00000"/>
                </a:solidFill>
                <a:latin typeface="Calibri"/>
                <a:ea typeface="Calibri"/>
                <a:cs typeface="Calibri"/>
                <a:sym typeface="Calibri"/>
              </a:rPr>
              <a:t>Lab members</a:t>
            </a:r>
          </a:p>
          <a:p>
            <a:pPr marL="0" marR="0" lvl="0" indent="0" algn="ctr" rtl="0">
              <a:lnSpc>
                <a:spcPct val="150000"/>
              </a:lnSpc>
              <a:spcBef>
                <a:spcPts val="0"/>
              </a:spcBef>
              <a:buSzPct val="25000"/>
              <a:buNone/>
            </a:pPr>
            <a:r>
              <a:rPr lang="en-US" sz="1800" b="0" i="0" u="none" strike="noStrike" cap="none" baseline="0">
                <a:solidFill>
                  <a:schemeClr val="dk1"/>
                </a:solidFill>
                <a:latin typeface="Calibri"/>
                <a:ea typeface="Calibri"/>
                <a:cs typeface="Calibri"/>
                <a:sym typeface="Calibri"/>
              </a:rPr>
              <a:t>Ameek, Karunakar, Prashant &amp; Arif</a:t>
            </a:r>
          </a:p>
        </p:txBody>
      </p:sp>
      <p:sp>
        <p:nvSpPr>
          <p:cNvPr id="334" name="Shape 334"/>
          <p:cNvSpPr/>
          <p:nvPr/>
        </p:nvSpPr>
        <p:spPr>
          <a:xfrm>
            <a:off x="333688" y="4034762"/>
            <a:ext cx="2890087" cy="464870"/>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en-US" sz="1800" b="1" i="0" u="sng" strike="noStrike" cap="none" baseline="0">
                <a:solidFill>
                  <a:srgbClr val="C00000"/>
                </a:solidFill>
                <a:latin typeface="Calibri"/>
                <a:ea typeface="Calibri"/>
                <a:cs typeface="Calibri"/>
                <a:sym typeface="Calibri"/>
              </a:rPr>
              <a:t>IGIB friends and Batchmates</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pic>
        <p:nvPicPr>
          <p:cNvPr id="340" name="Shape 340"/>
          <p:cNvPicPr preferRelativeResize="0"/>
          <p:nvPr/>
        </p:nvPicPr>
        <p:blipFill rotWithShape="1">
          <a:blip r:embed="rId3">
            <a:alphaModFix/>
          </a:blip>
          <a:srcRect/>
          <a:stretch/>
        </p:blipFill>
        <p:spPr>
          <a:xfrm>
            <a:off x="2133600" y="1295400"/>
            <a:ext cx="4876799" cy="36576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pic>
        <p:nvPicPr>
          <p:cNvPr id="307" name="Shape 307"/>
          <p:cNvPicPr preferRelativeResize="0"/>
          <p:nvPr/>
        </p:nvPicPr>
        <p:blipFill rotWithShape="1">
          <a:blip r:embed="rId3">
            <a:alphaModFix/>
          </a:blip>
          <a:srcRect/>
          <a:stretch/>
        </p:blipFill>
        <p:spPr>
          <a:xfrm>
            <a:off x="381000" y="685800"/>
            <a:ext cx="3809999" cy="3048000"/>
          </a:xfrm>
          <a:prstGeom prst="rect">
            <a:avLst/>
          </a:prstGeom>
          <a:noFill/>
          <a:ln>
            <a:noFill/>
          </a:ln>
        </p:spPr>
      </p:pic>
      <p:pic>
        <p:nvPicPr>
          <p:cNvPr id="308" name="Shape 308"/>
          <p:cNvPicPr preferRelativeResize="0"/>
          <p:nvPr/>
        </p:nvPicPr>
        <p:blipFill rotWithShape="1">
          <a:blip r:embed="rId4">
            <a:alphaModFix/>
          </a:blip>
          <a:srcRect/>
          <a:stretch/>
        </p:blipFill>
        <p:spPr>
          <a:xfrm>
            <a:off x="4724398" y="914400"/>
            <a:ext cx="3690937" cy="2319570"/>
          </a:xfrm>
          <a:prstGeom prst="rect">
            <a:avLst/>
          </a:prstGeom>
          <a:noFill/>
          <a:ln>
            <a:noFill/>
          </a:ln>
        </p:spPr>
      </p:pic>
      <p:pic>
        <p:nvPicPr>
          <p:cNvPr id="309" name="Shape 309"/>
          <p:cNvPicPr preferRelativeResize="0"/>
          <p:nvPr/>
        </p:nvPicPr>
        <p:blipFill rotWithShape="1">
          <a:blip r:embed="rId5">
            <a:alphaModFix/>
          </a:blip>
          <a:srcRect l="35593" t="27291" r="40678" b="45418"/>
          <a:stretch/>
        </p:blipFill>
        <p:spPr>
          <a:xfrm>
            <a:off x="5144144" y="3967153"/>
            <a:ext cx="3271191" cy="2052646"/>
          </a:xfrm>
          <a:prstGeom prst="rect">
            <a:avLst/>
          </a:prstGeom>
          <a:noFill/>
          <a:ln>
            <a:noFill/>
          </a:ln>
        </p:spPr>
      </p:pic>
      <p:sp>
        <p:nvSpPr>
          <p:cNvPr id="313" name="Shape 313"/>
          <p:cNvSpPr txBox="1">
            <a:spLocks noGrp="1"/>
          </p:cNvSpPr>
          <p:nvPr>
            <p:ph type="title"/>
          </p:nvPr>
        </p:nvSpPr>
        <p:spPr>
          <a:xfrm>
            <a:off x="0" y="0"/>
            <a:ext cx="9144000" cy="684000"/>
          </a:xfrm>
          <a:prstGeom prst="rect">
            <a:avLst/>
          </a:prstGeom>
          <a:solidFill>
            <a:srgbClr val="B7CCE4"/>
          </a:solid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b="1" i="0" u="none" strike="noStrike" cap="none" baseline="0">
                <a:solidFill>
                  <a:schemeClr val="dk1"/>
                </a:solidFill>
                <a:latin typeface="Calibri"/>
                <a:ea typeface="Calibri"/>
                <a:cs typeface="Calibri"/>
                <a:sym typeface="Calibri"/>
              </a:rPr>
              <a:t>RNA-dependent processes may cause Transgenerational Inheritance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 calcmode="lin" valueType="num">
                                      <p:cBhvr additive="base">
                                        <p:cTn id="7" dur="500"/>
                                        <p:tgtEl>
                                          <p:spTgt spid="30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08"/>
                                        </p:tgtEl>
                                        <p:attrNameLst>
                                          <p:attrName>style.visibility</p:attrName>
                                        </p:attrNameLst>
                                      </p:cBhvr>
                                      <p:to>
                                        <p:strVal val="visible"/>
                                      </p:to>
                                    </p:set>
                                    <p:anim calcmode="lin" valueType="num">
                                      <p:cBhvr additive="base">
                                        <p:cTn id="12" dur="500"/>
                                        <p:tgtEl>
                                          <p:spTgt spid="308"/>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309"/>
                                        </p:tgtEl>
                                        <p:attrNameLst>
                                          <p:attrName>style.visibility</p:attrName>
                                        </p:attrNameLst>
                                      </p:cBhvr>
                                      <p:to>
                                        <p:strVal val="visible"/>
                                      </p:to>
                                    </p:set>
                                    <p:anim calcmode="lin" valueType="num">
                                      <p:cBhvr additive="base">
                                        <p:cTn id="15" dur="500"/>
                                        <p:tgtEl>
                                          <p:spTgt spid="30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endParaRPr/>
          </a:p>
        </p:txBody>
      </p:sp>
      <p:pic>
        <p:nvPicPr>
          <p:cNvPr id="347" name="Shape 347"/>
          <p:cNvPicPr preferRelativeResize="0"/>
          <p:nvPr/>
        </p:nvPicPr>
        <p:blipFill>
          <a:blip r:embed="rId3">
            <a:alphaModFix/>
          </a:blip>
          <a:stretch>
            <a:fillRect/>
          </a:stretch>
        </p:blipFill>
        <p:spPr>
          <a:xfrm>
            <a:off x="1536025" y="1743075"/>
            <a:ext cx="4048125" cy="2914650"/>
          </a:xfrm>
          <a:prstGeom prst="rect">
            <a:avLst/>
          </a:prstGeom>
          <a:noFill/>
          <a:ln>
            <a:noFill/>
          </a:ln>
        </p:spPr>
      </p:pic>
      <p:sp>
        <p:nvSpPr>
          <p:cNvPr id="348" name="Shape 348"/>
          <p:cNvSpPr txBox="1"/>
          <p:nvPr/>
        </p:nvSpPr>
        <p:spPr>
          <a:xfrm>
            <a:off x="1535984" y="4886325"/>
            <a:ext cx="4048200" cy="680999"/>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US"/>
              <a:t>Waterland RA, Jirtle RL (2003) Mol Cell Biol</a:t>
            </a:r>
          </a:p>
        </p:txBody>
      </p:sp>
      <p:sp>
        <p:nvSpPr>
          <p:cNvPr id="5" name="Slide Number Placeholder 4"/>
          <p:cNvSpPr>
            <a:spLocks noGrp="1"/>
          </p:cNvSpPr>
          <p:nvPr>
            <p:ph type="sldNum" idx="12"/>
          </p:nvPr>
        </p:nvSpPr>
        <p:spPr/>
        <p:txBody>
          <a:bodyPr/>
          <a:lstStyle/>
          <a:p>
            <a:pPr marL="0" lvl="0" indent="-88900">
              <a:spcBef>
                <a:spcPts val="0"/>
              </a:spcBef>
              <a:buClr>
                <a:srgbClr val="000000"/>
              </a:buClr>
              <a:buFont typeface="Arial"/>
              <a:buChar char="●"/>
            </a:pPr>
            <a:endParaRPr lang="en-US" smtClean="0"/>
          </a:p>
          <a:p>
            <a:pPr marL="457200" lvl="1" indent="-88900">
              <a:spcBef>
                <a:spcPts val="0"/>
              </a:spcBef>
              <a:buClr>
                <a:srgbClr val="000000"/>
              </a:buClr>
              <a:buFont typeface="Courier New"/>
              <a:buChar char="o"/>
            </a:pPr>
            <a:endParaRPr lang="en-US" smtClean="0"/>
          </a:p>
          <a:p>
            <a:pPr marL="914400" lvl="2" indent="-88900">
              <a:spcBef>
                <a:spcPts val="0"/>
              </a:spcBef>
              <a:buClr>
                <a:srgbClr val="000000"/>
              </a:buClr>
              <a:buFont typeface="Wingdings"/>
              <a:buChar char="§"/>
            </a:pPr>
            <a:endParaRPr lang="en-US" smtClean="0"/>
          </a:p>
          <a:p>
            <a:pPr marL="1371600" lvl="3" indent="-88900">
              <a:spcBef>
                <a:spcPts val="0"/>
              </a:spcBef>
              <a:buClr>
                <a:srgbClr val="000000"/>
              </a:buClr>
              <a:buFont typeface="Arial"/>
              <a:buChar char="●"/>
            </a:pPr>
            <a:endParaRPr lang="en-US" smtClean="0"/>
          </a:p>
          <a:p>
            <a:pPr marL="1828800" lvl="4" indent="-88900">
              <a:spcBef>
                <a:spcPts val="0"/>
              </a:spcBef>
              <a:buClr>
                <a:srgbClr val="000000"/>
              </a:buClr>
              <a:buFont typeface="Courier New"/>
              <a:buChar char="o"/>
            </a:pPr>
            <a:endParaRPr lang="en-US" smtClean="0"/>
          </a:p>
          <a:p>
            <a:pPr marL="2286000" lvl="5" indent="-88900">
              <a:spcBef>
                <a:spcPts val="0"/>
              </a:spcBef>
              <a:buClr>
                <a:srgbClr val="000000"/>
              </a:buClr>
              <a:buFont typeface="Wingdings"/>
              <a:buChar char="§"/>
            </a:pPr>
            <a:endParaRPr lang="en-US" smtClean="0"/>
          </a:p>
          <a:p>
            <a:pPr marL="2743200" lvl="6" indent="-88900">
              <a:spcBef>
                <a:spcPts val="0"/>
              </a:spcBef>
              <a:buClr>
                <a:srgbClr val="000000"/>
              </a:buClr>
              <a:buFont typeface="Arial"/>
              <a:buChar char="●"/>
            </a:pPr>
            <a:endParaRPr lang="en-US" smtClean="0"/>
          </a:p>
          <a:p>
            <a:pPr marL="3200400" lvl="7" indent="-88900">
              <a:spcBef>
                <a:spcPts val="0"/>
              </a:spcBef>
              <a:buClr>
                <a:srgbClr val="000000"/>
              </a:buClr>
              <a:buFont typeface="Courier New"/>
              <a:buChar char="o"/>
            </a:pPr>
            <a:endParaRPr lang="en-US" smtClean="0"/>
          </a:p>
          <a:p>
            <a:pPr marL="3657600" lvl="8" indent="-88900">
              <a:spcBef>
                <a:spcPts val="0"/>
              </a:spcBef>
              <a:buClr>
                <a:srgbClr val="000000"/>
              </a:buClr>
              <a:buFont typeface="Wingdings"/>
              <a:buChar char="§"/>
            </a:pPr>
            <a:endParaRPr lang="en-US"/>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pic>
        <p:nvPicPr>
          <p:cNvPr id="355" name="Shape 355"/>
          <p:cNvPicPr preferRelativeResize="0"/>
          <p:nvPr/>
        </p:nvPicPr>
        <p:blipFill rotWithShape="1">
          <a:blip r:embed="rId3">
            <a:alphaModFix/>
          </a:blip>
          <a:srcRect t="8533"/>
          <a:stretch/>
        </p:blipFill>
        <p:spPr>
          <a:xfrm>
            <a:off x="213360" y="1705724"/>
            <a:ext cx="8854439" cy="2409075"/>
          </a:xfrm>
          <a:prstGeom prst="rect">
            <a:avLst/>
          </a:prstGeom>
          <a:noFill/>
          <a:ln>
            <a:noFill/>
          </a:ln>
        </p:spPr>
      </p:pic>
      <p:sp>
        <p:nvSpPr>
          <p:cNvPr id="356" name="Shape 356"/>
          <p:cNvSpPr txBox="1"/>
          <p:nvPr/>
        </p:nvSpPr>
        <p:spPr>
          <a:xfrm>
            <a:off x="381000" y="381000"/>
            <a:ext cx="53339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Diet composition of LS and HS diet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graphicFrame>
        <p:nvGraphicFramePr>
          <p:cNvPr id="362" name="Shape 362"/>
          <p:cNvGraphicFramePr/>
          <p:nvPr/>
        </p:nvGraphicFramePr>
        <p:xfrm>
          <a:off x="457200" y="1600201"/>
          <a:ext cx="8382000" cy="4716180"/>
        </p:xfrm>
        <a:graphic>
          <a:graphicData uri="http://schemas.openxmlformats.org/drawingml/2006/table">
            <a:tbl>
              <a:tblPr>
                <a:noFill/>
                <a:tableStyleId>{DB430677-5215-47E8-8214-E1C02DBE6A23}</a:tableStyleId>
              </a:tblPr>
              <a:tblGrid>
                <a:gridCol w="2022375"/>
                <a:gridCol w="1602625"/>
                <a:gridCol w="2378500"/>
                <a:gridCol w="2378500"/>
              </a:tblGrid>
              <a:tr h="522450">
                <a:tc>
                  <a:txBody>
                    <a:bodyPr/>
                    <a:lstStyle/>
                    <a:p>
                      <a:pPr marL="0" marR="0" lvl="0" indent="0" algn="ctr" rtl="0">
                        <a:spcBef>
                          <a:spcPts val="0"/>
                        </a:spcBef>
                        <a:buNone/>
                      </a:pPr>
                      <a:endParaRPr sz="1800" u="none" strike="noStrike" cap="none" baseline="0"/>
                    </a:p>
                  </a:txBody>
                  <a:tcPr marL="90525" marR="90525" marT="45275" marB="45275" anchor="ctr">
                    <a:solidFill>
                      <a:srgbClr val="8CB3E3"/>
                    </a:solidFill>
                  </a:tcPr>
                </a:tc>
                <a:tc>
                  <a:txBody>
                    <a:bodyPr/>
                    <a:lstStyle/>
                    <a:p>
                      <a:pPr marL="0" marR="0" lvl="0" indent="0" algn="ctr" rtl="0">
                        <a:spcBef>
                          <a:spcPts val="0"/>
                        </a:spcBef>
                        <a:buSzPct val="25000"/>
                        <a:buNone/>
                      </a:pPr>
                      <a:r>
                        <a:rPr lang="en-US" sz="1800" b="1" u="none" strike="noStrike" cap="none" baseline="0"/>
                        <a:t>Stage</a:t>
                      </a:r>
                    </a:p>
                  </a:txBody>
                  <a:tcPr marL="90525" marR="90525" marT="45275" marB="45275" anchor="ctr">
                    <a:solidFill>
                      <a:srgbClr val="8CB3E3"/>
                    </a:solidFill>
                  </a:tcPr>
                </a:tc>
                <a:tc>
                  <a:txBody>
                    <a:bodyPr/>
                    <a:lstStyle/>
                    <a:p>
                      <a:pPr marL="0" marR="0" lvl="0" indent="0" algn="ctr" rtl="0">
                        <a:lnSpc>
                          <a:spcPct val="100000"/>
                        </a:lnSpc>
                        <a:spcBef>
                          <a:spcPts val="0"/>
                        </a:spcBef>
                        <a:spcAft>
                          <a:spcPts val="0"/>
                        </a:spcAft>
                        <a:buClr>
                          <a:schemeClr val="dk1"/>
                        </a:buClr>
                        <a:buSzPct val="25000"/>
                        <a:buFont typeface="Calibri"/>
                        <a:buNone/>
                      </a:pPr>
                      <a:r>
                        <a:rPr lang="en-US" sz="1800" b="1" u="none" strike="noStrike" cap="none" baseline="0"/>
                        <a:t>Time</a:t>
                      </a:r>
                    </a:p>
                  </a:txBody>
                  <a:tcPr marL="90525" marR="90525" marT="45275" marB="45275" anchor="ctr">
                    <a:solidFill>
                      <a:srgbClr val="8CB3E3"/>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b="1" u="none" strike="noStrike" cap="none" baseline="0"/>
                        <a:t>Developmental events</a:t>
                      </a:r>
                    </a:p>
                  </a:txBody>
                  <a:tcPr marL="90525" marR="90525" marT="45275" marB="45275">
                    <a:solidFill>
                      <a:srgbClr val="8CB3E3"/>
                    </a:solidFill>
                  </a:tcPr>
                </a:tc>
              </a:tr>
              <a:tr h="459375">
                <a:tc>
                  <a:txBody>
                    <a:bodyPr/>
                    <a:lstStyle/>
                    <a:p>
                      <a:pPr marL="0" marR="0" lvl="0" indent="0" algn="ctr" rtl="0">
                        <a:spcBef>
                          <a:spcPts val="0"/>
                        </a:spcBef>
                        <a:buNone/>
                      </a:pPr>
                      <a:endParaRPr sz="1800" u="none" strike="noStrike" cap="none" baseline="0"/>
                    </a:p>
                  </a:txBody>
                  <a:tcPr marL="90525" marR="90525" marT="45275" marB="45275" anchor="ctr">
                    <a:solidFill>
                      <a:srgbClr val="FFFFFF"/>
                    </a:solidFill>
                  </a:tcPr>
                </a:tc>
                <a:tc>
                  <a:txBody>
                    <a:bodyPr/>
                    <a:lstStyle/>
                    <a:p>
                      <a:pPr marL="0" marR="0" lvl="0" indent="0" algn="ctr" rtl="0">
                        <a:spcBef>
                          <a:spcPts val="0"/>
                        </a:spcBef>
                        <a:buSzPct val="25000"/>
                        <a:buNone/>
                      </a:pPr>
                      <a:r>
                        <a:rPr lang="en-US" sz="1800" u="none" strike="noStrike" cap="none" baseline="0"/>
                        <a:t>1- 4</a:t>
                      </a:r>
                    </a:p>
                  </a:txBody>
                  <a:tcPr marL="90525" marR="90525" marT="45275" marB="45275" anchor="ctr">
                    <a:solidFill>
                      <a:srgbClr val="E7E7E7"/>
                    </a:solidFill>
                  </a:tcPr>
                </a:tc>
                <a:tc>
                  <a:txBody>
                    <a:bodyPr/>
                    <a:lstStyle/>
                    <a:p>
                      <a:pPr marL="0" marR="0" lvl="0" indent="0" algn="ctr" rtl="0">
                        <a:spcBef>
                          <a:spcPts val="0"/>
                        </a:spcBef>
                        <a:buSzPct val="25000"/>
                        <a:buNone/>
                      </a:pPr>
                      <a:r>
                        <a:rPr lang="en-US" sz="1800" u="none" strike="noStrike" cap="none" baseline="0"/>
                        <a:t>0:00 - 2:10 h</a:t>
                      </a:r>
                    </a:p>
                  </a:txBody>
                  <a:tcPr marL="90525" marR="90525" marT="45275" marB="45275" anchor="ctr">
                    <a:solidFill>
                      <a:srgbClr val="E7E7E7"/>
                    </a:solidFill>
                  </a:tcPr>
                </a:tc>
                <a:tc>
                  <a:txBody>
                    <a:bodyPr/>
                    <a:lstStyle/>
                    <a:p>
                      <a:pPr marL="0" marR="0" lvl="0" indent="0" algn="ctr" rtl="0">
                        <a:spcBef>
                          <a:spcPts val="0"/>
                        </a:spcBef>
                        <a:buSzPct val="25000"/>
                        <a:buNone/>
                      </a:pPr>
                      <a:r>
                        <a:rPr lang="en-US" sz="1800" u="none" strike="noStrike" cap="none" baseline="0"/>
                        <a:t>Cleavage</a:t>
                      </a:r>
                    </a:p>
                  </a:txBody>
                  <a:tcPr marL="90525" marR="90525" marT="45275" marB="45275" anchor="ctr">
                    <a:solidFill>
                      <a:srgbClr val="E7E7E7"/>
                    </a:solidFill>
                  </a:tcPr>
                </a:tc>
              </a:tr>
              <a:tr h="459375">
                <a:tc>
                  <a:txBody>
                    <a:bodyPr/>
                    <a:lstStyle/>
                    <a:p>
                      <a:pPr marL="0" marR="0" lvl="0" indent="0" algn="ctr" rtl="0">
                        <a:spcBef>
                          <a:spcPts val="0"/>
                        </a:spcBef>
                        <a:buNone/>
                      </a:pPr>
                      <a:endParaRPr sz="1800" u="none" strike="noStrike" cap="none" baseline="0"/>
                    </a:p>
                  </a:txBody>
                  <a:tcPr marL="90525" marR="90525" marT="45275" marB="45275" anchor="ctr">
                    <a:solidFill>
                      <a:srgbClr val="FFFFFF"/>
                    </a:solidFill>
                  </a:tcPr>
                </a:tc>
                <a:tc>
                  <a:txBody>
                    <a:bodyPr/>
                    <a:lstStyle/>
                    <a:p>
                      <a:pPr marL="0" marR="0" lvl="0" indent="0" algn="ctr" rtl="0">
                        <a:spcBef>
                          <a:spcPts val="0"/>
                        </a:spcBef>
                        <a:buSzPct val="25000"/>
                        <a:buNone/>
                      </a:pPr>
                      <a:r>
                        <a:rPr lang="en-US" sz="1800" u="none" strike="noStrike" cap="none" baseline="0"/>
                        <a:t>5</a:t>
                      </a:r>
                    </a:p>
                  </a:txBody>
                  <a:tcPr marL="90525" marR="90525" marT="45275" marB="45275" anchor="ctr">
                    <a:solidFill>
                      <a:srgbClr val="E7E7E7"/>
                    </a:solidFill>
                  </a:tcPr>
                </a:tc>
                <a:tc>
                  <a:txBody>
                    <a:bodyPr/>
                    <a:lstStyle/>
                    <a:p>
                      <a:pPr marL="0" marR="0" lvl="0" indent="0" algn="ctr" rtl="0">
                        <a:spcBef>
                          <a:spcPts val="0"/>
                        </a:spcBef>
                        <a:buSzPct val="25000"/>
                        <a:buNone/>
                      </a:pPr>
                      <a:r>
                        <a:rPr lang="en-US" sz="1800" u="none" strike="noStrike" cap="none" baseline="0"/>
                        <a:t>2:10 - 2:50 h</a:t>
                      </a:r>
                    </a:p>
                  </a:txBody>
                  <a:tcPr marL="90525" marR="90525" marT="45275" marB="45275" anchor="ctr">
                    <a:solidFill>
                      <a:srgbClr val="E7E7E7"/>
                    </a:solidFill>
                  </a:tcPr>
                </a:tc>
                <a:tc>
                  <a:txBody>
                    <a:bodyPr/>
                    <a:lstStyle/>
                    <a:p>
                      <a:pPr marL="0" marR="0" lvl="0" indent="0" algn="ctr" rtl="0">
                        <a:spcBef>
                          <a:spcPts val="0"/>
                        </a:spcBef>
                        <a:buSzPct val="25000"/>
                        <a:buNone/>
                      </a:pPr>
                      <a:r>
                        <a:rPr lang="en-US" sz="1800" u="none" strike="noStrike" cap="none" baseline="0"/>
                        <a:t>Blastoderm</a:t>
                      </a:r>
                    </a:p>
                  </a:txBody>
                  <a:tcPr marL="90525" marR="90525" marT="45275" marB="45275" anchor="ctr">
                    <a:solidFill>
                      <a:srgbClr val="E7E7E7"/>
                    </a:solidFill>
                  </a:tcPr>
                </a:tc>
              </a:tr>
              <a:tr h="459375">
                <a:tc>
                  <a:txBody>
                    <a:bodyPr/>
                    <a:lstStyle/>
                    <a:p>
                      <a:pPr marL="0" marR="0" lvl="0" indent="0" algn="ctr" rtl="0">
                        <a:spcBef>
                          <a:spcPts val="0"/>
                        </a:spcBef>
                        <a:buNone/>
                      </a:pPr>
                      <a:endParaRPr sz="1800" u="none" strike="noStrike" cap="none" baseline="0"/>
                    </a:p>
                  </a:txBody>
                  <a:tcPr marL="90525" marR="90525" marT="45275" marB="45275" anchor="ctr">
                    <a:solidFill>
                      <a:srgbClr val="FFFFFF"/>
                    </a:solidFill>
                  </a:tcPr>
                </a:tc>
                <a:tc>
                  <a:txBody>
                    <a:bodyPr/>
                    <a:lstStyle/>
                    <a:p>
                      <a:pPr marL="0" marR="0" lvl="0" indent="0" algn="ctr" rtl="0">
                        <a:spcBef>
                          <a:spcPts val="0"/>
                        </a:spcBef>
                        <a:buSzPct val="25000"/>
                        <a:buNone/>
                      </a:pPr>
                      <a:r>
                        <a:rPr lang="en-US" sz="1800" u="none" strike="noStrike" cap="none" baseline="0"/>
                        <a:t>6 - 7</a:t>
                      </a:r>
                    </a:p>
                  </a:txBody>
                  <a:tcPr marL="90525" marR="90525" marT="45275" marB="45275" anchor="ctr">
                    <a:solidFill>
                      <a:srgbClr val="E7E7E7"/>
                    </a:solidFill>
                  </a:tcPr>
                </a:tc>
                <a:tc>
                  <a:txBody>
                    <a:bodyPr/>
                    <a:lstStyle/>
                    <a:p>
                      <a:pPr marL="0" marR="0" lvl="0" indent="0" algn="ctr" rtl="0">
                        <a:spcBef>
                          <a:spcPts val="0"/>
                        </a:spcBef>
                        <a:buSzPct val="25000"/>
                        <a:buNone/>
                      </a:pPr>
                      <a:r>
                        <a:rPr lang="en-US" sz="1800" u="none" strike="noStrike" cap="none" baseline="0"/>
                        <a:t>2:50 - 3:10 h</a:t>
                      </a:r>
                    </a:p>
                  </a:txBody>
                  <a:tcPr marL="90525" marR="90525" marT="45275" marB="45275" anchor="ctr">
                    <a:solidFill>
                      <a:srgbClr val="E7E7E7"/>
                    </a:solidFill>
                  </a:tcPr>
                </a:tc>
                <a:tc>
                  <a:txBody>
                    <a:bodyPr/>
                    <a:lstStyle/>
                    <a:p>
                      <a:pPr marL="0" marR="0" lvl="0" indent="0" algn="ctr" rtl="0">
                        <a:spcBef>
                          <a:spcPts val="0"/>
                        </a:spcBef>
                        <a:buSzPct val="25000"/>
                        <a:buNone/>
                      </a:pPr>
                      <a:r>
                        <a:rPr lang="en-US" sz="1800" u="none" strike="noStrike" cap="none" baseline="0"/>
                        <a:t>Gastrulation</a:t>
                      </a:r>
                    </a:p>
                  </a:txBody>
                  <a:tcPr marL="90525" marR="90525" marT="45275" marB="45275" anchor="ctr">
                    <a:solidFill>
                      <a:srgbClr val="E7E7E7"/>
                    </a:solidFill>
                  </a:tcPr>
                </a:tc>
              </a:tr>
              <a:tr h="459375">
                <a:tc>
                  <a:txBody>
                    <a:bodyPr/>
                    <a:lstStyle/>
                    <a:p>
                      <a:pPr marL="0" marR="0" lvl="0" indent="0" algn="ctr" rtl="0">
                        <a:spcBef>
                          <a:spcPts val="0"/>
                        </a:spcBef>
                        <a:buNone/>
                      </a:pPr>
                      <a:endParaRPr sz="1800" u="none" strike="noStrike" cap="none" baseline="0"/>
                    </a:p>
                  </a:txBody>
                  <a:tcPr marL="90525" marR="90525" marT="45275" marB="45275" anchor="ctr">
                    <a:solidFill>
                      <a:srgbClr val="FFFFFF"/>
                    </a:solidFill>
                  </a:tcPr>
                </a:tc>
                <a:tc>
                  <a:txBody>
                    <a:bodyPr/>
                    <a:lstStyle/>
                    <a:p>
                      <a:pPr marL="0" marR="0" lvl="0" indent="0" algn="ctr" rtl="0">
                        <a:spcBef>
                          <a:spcPts val="0"/>
                        </a:spcBef>
                        <a:buSzPct val="25000"/>
                        <a:buNone/>
                      </a:pPr>
                      <a:r>
                        <a:rPr lang="en-US" sz="1800" u="none" strike="noStrike" cap="none" baseline="0"/>
                        <a:t>8 - 11</a:t>
                      </a:r>
                    </a:p>
                  </a:txBody>
                  <a:tcPr marL="90525" marR="90525" marT="45275" marB="45275" anchor="ctr">
                    <a:solidFill>
                      <a:srgbClr val="E7E7E7"/>
                    </a:solidFill>
                  </a:tcPr>
                </a:tc>
                <a:tc>
                  <a:txBody>
                    <a:bodyPr/>
                    <a:lstStyle/>
                    <a:p>
                      <a:pPr marL="0" marR="0" lvl="0" indent="0" algn="ctr" rtl="0">
                        <a:spcBef>
                          <a:spcPts val="0"/>
                        </a:spcBef>
                        <a:buSzPct val="25000"/>
                        <a:buNone/>
                      </a:pPr>
                      <a:r>
                        <a:rPr lang="en-US" sz="1800" u="none" strike="noStrike" cap="none" baseline="0"/>
                        <a:t>3:10 - 7:20 h</a:t>
                      </a:r>
                    </a:p>
                  </a:txBody>
                  <a:tcPr marL="90525" marR="90525" marT="45275" marB="45275" anchor="ctr">
                    <a:solidFill>
                      <a:srgbClr val="E7E7E7"/>
                    </a:solidFill>
                  </a:tcPr>
                </a:tc>
                <a:tc>
                  <a:txBody>
                    <a:bodyPr/>
                    <a:lstStyle/>
                    <a:p>
                      <a:pPr marL="0" marR="0" lvl="0" indent="0" algn="ctr" rtl="0">
                        <a:spcBef>
                          <a:spcPts val="0"/>
                        </a:spcBef>
                        <a:buSzPct val="25000"/>
                        <a:buNone/>
                      </a:pPr>
                      <a:r>
                        <a:rPr lang="en-US" sz="1800" u="none" strike="noStrike" cap="none" baseline="0"/>
                        <a:t>Germ band elongation</a:t>
                      </a:r>
                    </a:p>
                  </a:txBody>
                  <a:tcPr marL="90525" marR="90525" marT="45275" marB="45275" anchor="ctr">
                    <a:solidFill>
                      <a:srgbClr val="E7E7E7"/>
                    </a:solidFill>
                  </a:tcPr>
                </a:tc>
              </a:tr>
              <a:tr h="795550">
                <a:tc>
                  <a:txBody>
                    <a:bodyPr/>
                    <a:lstStyle/>
                    <a:p>
                      <a:pPr marL="0" marR="0" lvl="0" indent="0" algn="ctr" rtl="0">
                        <a:spcBef>
                          <a:spcPts val="0"/>
                        </a:spcBef>
                        <a:buNone/>
                      </a:pPr>
                      <a:endParaRPr sz="1800" u="none" strike="noStrike" cap="none" baseline="0"/>
                    </a:p>
                  </a:txBody>
                  <a:tcPr marL="90525" marR="90525" marT="45275" marB="45275" anchor="ctr">
                    <a:solidFill>
                      <a:srgbClr val="FFFFFF"/>
                    </a:solidFill>
                  </a:tcPr>
                </a:tc>
                <a:tc>
                  <a:txBody>
                    <a:bodyPr/>
                    <a:lstStyle/>
                    <a:p>
                      <a:pPr marL="0" marR="0" lvl="0" indent="0" algn="ctr" rtl="0">
                        <a:spcBef>
                          <a:spcPts val="0"/>
                        </a:spcBef>
                        <a:buSzPct val="25000"/>
                        <a:buNone/>
                      </a:pPr>
                      <a:r>
                        <a:rPr lang="en-US" sz="1800" u="none" strike="noStrike" cap="none" baseline="0"/>
                        <a:t>12 - 13</a:t>
                      </a:r>
                    </a:p>
                  </a:txBody>
                  <a:tcPr marL="90525" marR="90525" marT="45275" marB="45275" anchor="ctr">
                    <a:solidFill>
                      <a:srgbClr val="E7E7E7"/>
                    </a:solidFill>
                  </a:tcPr>
                </a:tc>
                <a:tc>
                  <a:txBody>
                    <a:bodyPr/>
                    <a:lstStyle/>
                    <a:p>
                      <a:pPr marL="0" marR="0" lvl="0" indent="0" algn="ctr" rtl="0">
                        <a:spcBef>
                          <a:spcPts val="0"/>
                        </a:spcBef>
                        <a:buSzPct val="25000"/>
                        <a:buNone/>
                      </a:pPr>
                      <a:r>
                        <a:rPr lang="en-US" sz="1800" u="none" strike="noStrike" cap="none" baseline="0"/>
                        <a:t>7:20 - 10:20 h</a:t>
                      </a:r>
                    </a:p>
                  </a:txBody>
                  <a:tcPr marL="90525" marR="90525" marT="45275" marB="45275" anchor="ctr">
                    <a:solidFill>
                      <a:srgbClr val="E7E7E7"/>
                    </a:solidFill>
                  </a:tcPr>
                </a:tc>
                <a:tc>
                  <a:txBody>
                    <a:bodyPr/>
                    <a:lstStyle/>
                    <a:p>
                      <a:pPr marL="0" marR="0" lvl="0" indent="0" algn="ctr" rtl="0">
                        <a:spcBef>
                          <a:spcPts val="0"/>
                        </a:spcBef>
                        <a:buSzPct val="25000"/>
                        <a:buNone/>
                      </a:pPr>
                      <a:r>
                        <a:rPr lang="en-US" sz="1800" u="none" strike="noStrike" cap="none" baseline="0"/>
                        <a:t>Germ band retraction</a:t>
                      </a:r>
                    </a:p>
                  </a:txBody>
                  <a:tcPr marL="90525" marR="90525" marT="45275" marB="45275" anchor="ctr">
                    <a:solidFill>
                      <a:srgbClr val="E7E7E7"/>
                    </a:solidFill>
                  </a:tcPr>
                </a:tc>
              </a:tr>
              <a:tr h="804750">
                <a:tc>
                  <a:txBody>
                    <a:bodyPr/>
                    <a:lstStyle/>
                    <a:p>
                      <a:pPr marL="0" marR="0" lvl="0" indent="0" algn="ctr" rtl="0">
                        <a:spcBef>
                          <a:spcPts val="0"/>
                        </a:spcBef>
                        <a:buNone/>
                      </a:pPr>
                      <a:endParaRPr sz="1800" u="none" strike="noStrike" cap="none" baseline="0"/>
                    </a:p>
                  </a:txBody>
                  <a:tcPr marL="90525" marR="90525" marT="45275" marB="45275" anchor="ctr">
                    <a:solidFill>
                      <a:srgbClr val="FFFFFF"/>
                    </a:solidFill>
                  </a:tcPr>
                </a:tc>
                <a:tc>
                  <a:txBody>
                    <a:bodyPr/>
                    <a:lstStyle/>
                    <a:p>
                      <a:pPr marL="0" marR="0" lvl="0" indent="0" algn="ctr" rtl="0">
                        <a:spcBef>
                          <a:spcPts val="0"/>
                        </a:spcBef>
                        <a:buSzPct val="25000"/>
                        <a:buNone/>
                      </a:pPr>
                      <a:r>
                        <a:rPr lang="en-US" sz="1800" u="none" strike="noStrike" cap="none" baseline="0"/>
                        <a:t>14 - 15</a:t>
                      </a:r>
                    </a:p>
                  </a:txBody>
                  <a:tcPr marL="90525" marR="90525" marT="45275" marB="45275" anchor="ctr">
                    <a:solidFill>
                      <a:srgbClr val="E7E7E7"/>
                    </a:solidFill>
                  </a:tcPr>
                </a:tc>
                <a:tc>
                  <a:txBody>
                    <a:bodyPr/>
                    <a:lstStyle/>
                    <a:p>
                      <a:pPr marL="0" marR="0" lvl="0" indent="0" algn="ctr" rtl="0">
                        <a:spcBef>
                          <a:spcPts val="0"/>
                        </a:spcBef>
                        <a:buSzPct val="25000"/>
                        <a:buNone/>
                      </a:pPr>
                      <a:r>
                        <a:rPr lang="en-US" sz="1800" u="none" strike="noStrike" cap="none" baseline="0"/>
                        <a:t>10:20 - 13:00 h</a:t>
                      </a:r>
                    </a:p>
                  </a:txBody>
                  <a:tcPr marL="90525" marR="90525" marT="45275" marB="45275" anchor="ctr">
                    <a:solidFill>
                      <a:srgbClr val="E7E7E7"/>
                    </a:solidFill>
                  </a:tcPr>
                </a:tc>
                <a:tc>
                  <a:txBody>
                    <a:bodyPr/>
                    <a:lstStyle/>
                    <a:p>
                      <a:pPr marL="0" marR="0" lvl="0" indent="0" algn="ctr" rtl="0">
                        <a:spcBef>
                          <a:spcPts val="0"/>
                        </a:spcBef>
                        <a:buSzPct val="25000"/>
                        <a:buNone/>
                      </a:pPr>
                      <a:r>
                        <a:rPr lang="en-US" sz="1800" u="none" strike="noStrike" cap="none" baseline="0"/>
                        <a:t>Head involution and dorsal closure</a:t>
                      </a:r>
                    </a:p>
                  </a:txBody>
                  <a:tcPr marL="90525" marR="90525" marT="45275" marB="45275" anchor="ctr">
                    <a:solidFill>
                      <a:srgbClr val="E7E7E7"/>
                    </a:solidFill>
                  </a:tcPr>
                </a:tc>
              </a:tr>
              <a:tr h="459375">
                <a:tc>
                  <a:txBody>
                    <a:bodyPr/>
                    <a:lstStyle/>
                    <a:p>
                      <a:pPr marL="0" marR="0" lvl="0" indent="0" algn="ctr" rtl="0">
                        <a:spcBef>
                          <a:spcPts val="0"/>
                        </a:spcBef>
                        <a:buNone/>
                      </a:pPr>
                      <a:endParaRPr sz="1800" u="none" strike="noStrike" cap="none" baseline="0"/>
                    </a:p>
                  </a:txBody>
                  <a:tcPr marL="90525" marR="90525" marT="45275" marB="45275" anchor="ctr">
                    <a:solidFill>
                      <a:srgbClr val="FFFFFF"/>
                    </a:solidFill>
                  </a:tcPr>
                </a:tc>
                <a:tc>
                  <a:txBody>
                    <a:bodyPr/>
                    <a:lstStyle/>
                    <a:p>
                      <a:pPr marL="0" marR="0" lvl="0" indent="0" algn="ctr" rtl="0">
                        <a:spcBef>
                          <a:spcPts val="0"/>
                        </a:spcBef>
                        <a:buSzPct val="25000"/>
                        <a:buNone/>
                      </a:pPr>
                      <a:r>
                        <a:rPr lang="en-US" sz="1800" u="none" strike="noStrike" cap="none" baseline="0"/>
                        <a:t>16 - 17</a:t>
                      </a:r>
                    </a:p>
                  </a:txBody>
                  <a:tcPr marL="90525" marR="90525" marT="45275" marB="45275" anchor="ctr">
                    <a:solidFill>
                      <a:srgbClr val="E7E7E7"/>
                    </a:solidFill>
                  </a:tcPr>
                </a:tc>
                <a:tc>
                  <a:txBody>
                    <a:bodyPr/>
                    <a:lstStyle/>
                    <a:p>
                      <a:pPr marL="0" marR="0" lvl="0" indent="0" algn="ctr" rtl="0">
                        <a:spcBef>
                          <a:spcPts val="0"/>
                        </a:spcBef>
                        <a:buSzPct val="25000"/>
                        <a:buNone/>
                      </a:pPr>
                      <a:r>
                        <a:rPr lang="en-US" sz="1800" u="none" strike="noStrike" cap="none" baseline="0"/>
                        <a:t>13:00 - 22:00 h</a:t>
                      </a:r>
                    </a:p>
                  </a:txBody>
                  <a:tcPr marL="90525" marR="90525" marT="45275" marB="45275" anchor="ctr">
                    <a:solidFill>
                      <a:srgbClr val="E7E7E7"/>
                    </a:solidFill>
                  </a:tcPr>
                </a:tc>
                <a:tc>
                  <a:txBody>
                    <a:bodyPr/>
                    <a:lstStyle/>
                    <a:p>
                      <a:pPr marL="0" marR="0" lvl="0" indent="0" algn="ctr" rtl="0">
                        <a:spcBef>
                          <a:spcPts val="0"/>
                        </a:spcBef>
                        <a:buSzPct val="25000"/>
                        <a:buNone/>
                      </a:pPr>
                      <a:r>
                        <a:rPr lang="en-US" sz="1800" u="none" strike="noStrike" cap="none" baseline="0"/>
                        <a:t>Differentiation</a:t>
                      </a:r>
                    </a:p>
                  </a:txBody>
                  <a:tcPr marL="90525" marR="90525" marT="45275" marB="45275" anchor="ctr">
                    <a:solidFill>
                      <a:srgbClr val="E7E7E7"/>
                    </a:solidFill>
                  </a:tcPr>
                </a:tc>
              </a:tr>
            </a:tbl>
          </a:graphicData>
        </a:graphic>
      </p:graphicFrame>
      <p:pic>
        <p:nvPicPr>
          <p:cNvPr id="363" name="Shape 363"/>
          <p:cNvPicPr preferRelativeResize="0"/>
          <p:nvPr/>
        </p:nvPicPr>
        <p:blipFill rotWithShape="1">
          <a:blip r:embed="rId3">
            <a:alphaModFix/>
          </a:blip>
          <a:srcRect/>
          <a:stretch/>
        </p:blipFill>
        <p:spPr>
          <a:xfrm>
            <a:off x="838196" y="2146300"/>
            <a:ext cx="1190624" cy="438150"/>
          </a:xfrm>
          <a:prstGeom prst="rect">
            <a:avLst/>
          </a:prstGeom>
          <a:noFill/>
          <a:ln>
            <a:noFill/>
          </a:ln>
        </p:spPr>
      </p:pic>
      <p:pic>
        <p:nvPicPr>
          <p:cNvPr id="364" name="Shape 364"/>
          <p:cNvPicPr preferRelativeResize="0"/>
          <p:nvPr/>
        </p:nvPicPr>
        <p:blipFill rotWithShape="1">
          <a:blip r:embed="rId4">
            <a:alphaModFix/>
          </a:blip>
          <a:srcRect/>
          <a:stretch/>
        </p:blipFill>
        <p:spPr>
          <a:xfrm>
            <a:off x="838200" y="2647950"/>
            <a:ext cx="1190624" cy="438150"/>
          </a:xfrm>
          <a:prstGeom prst="rect">
            <a:avLst/>
          </a:prstGeom>
          <a:noFill/>
          <a:ln>
            <a:noFill/>
          </a:ln>
        </p:spPr>
      </p:pic>
      <p:pic>
        <p:nvPicPr>
          <p:cNvPr id="365" name="Shape 365"/>
          <p:cNvPicPr preferRelativeResize="0"/>
          <p:nvPr/>
        </p:nvPicPr>
        <p:blipFill rotWithShape="1">
          <a:blip r:embed="rId5">
            <a:alphaModFix/>
          </a:blip>
          <a:srcRect/>
          <a:stretch/>
        </p:blipFill>
        <p:spPr>
          <a:xfrm>
            <a:off x="838198" y="3162300"/>
            <a:ext cx="1190624" cy="438150"/>
          </a:xfrm>
          <a:prstGeom prst="rect">
            <a:avLst/>
          </a:prstGeom>
          <a:noFill/>
          <a:ln>
            <a:noFill/>
          </a:ln>
        </p:spPr>
      </p:pic>
      <p:pic>
        <p:nvPicPr>
          <p:cNvPr id="366" name="Shape 366"/>
          <p:cNvPicPr preferRelativeResize="0"/>
          <p:nvPr/>
        </p:nvPicPr>
        <p:blipFill rotWithShape="1">
          <a:blip r:embed="rId6">
            <a:alphaModFix/>
          </a:blip>
          <a:srcRect/>
          <a:stretch/>
        </p:blipFill>
        <p:spPr>
          <a:xfrm>
            <a:off x="838200" y="3657600"/>
            <a:ext cx="1190624" cy="438150"/>
          </a:xfrm>
          <a:prstGeom prst="rect">
            <a:avLst/>
          </a:prstGeom>
          <a:noFill/>
          <a:ln>
            <a:noFill/>
          </a:ln>
        </p:spPr>
      </p:pic>
      <p:pic>
        <p:nvPicPr>
          <p:cNvPr id="367" name="Shape 367"/>
          <p:cNvPicPr preferRelativeResize="0"/>
          <p:nvPr/>
        </p:nvPicPr>
        <p:blipFill rotWithShape="1">
          <a:blip r:embed="rId7">
            <a:alphaModFix/>
          </a:blip>
          <a:srcRect/>
          <a:stretch/>
        </p:blipFill>
        <p:spPr>
          <a:xfrm>
            <a:off x="838200" y="4343400"/>
            <a:ext cx="1190624" cy="438150"/>
          </a:xfrm>
          <a:prstGeom prst="rect">
            <a:avLst/>
          </a:prstGeom>
          <a:noFill/>
          <a:ln>
            <a:noFill/>
          </a:ln>
        </p:spPr>
      </p:pic>
      <p:pic>
        <p:nvPicPr>
          <p:cNvPr id="368" name="Shape 368"/>
          <p:cNvPicPr preferRelativeResize="0"/>
          <p:nvPr/>
        </p:nvPicPr>
        <p:blipFill rotWithShape="1">
          <a:blip r:embed="rId8">
            <a:alphaModFix/>
          </a:blip>
          <a:srcRect/>
          <a:stretch/>
        </p:blipFill>
        <p:spPr>
          <a:xfrm>
            <a:off x="838199" y="4984750"/>
            <a:ext cx="1190624" cy="438150"/>
          </a:xfrm>
          <a:prstGeom prst="rect">
            <a:avLst/>
          </a:prstGeom>
          <a:noFill/>
          <a:ln>
            <a:noFill/>
          </a:ln>
        </p:spPr>
      </p:pic>
      <p:pic>
        <p:nvPicPr>
          <p:cNvPr id="369" name="Shape 369"/>
          <p:cNvPicPr preferRelativeResize="0"/>
          <p:nvPr/>
        </p:nvPicPr>
        <p:blipFill rotWithShape="1">
          <a:blip r:embed="rId9">
            <a:alphaModFix/>
          </a:blip>
          <a:srcRect/>
          <a:stretch/>
        </p:blipFill>
        <p:spPr>
          <a:xfrm>
            <a:off x="838200" y="5581650"/>
            <a:ext cx="1190624" cy="438150"/>
          </a:xfrm>
          <a:prstGeom prst="rect">
            <a:avLst/>
          </a:prstGeom>
          <a:noFill/>
          <a:ln>
            <a:noFill/>
          </a:ln>
        </p:spPr>
      </p:pic>
      <p:pic>
        <p:nvPicPr>
          <p:cNvPr id="370" name="Shape 370"/>
          <p:cNvPicPr preferRelativeResize="0"/>
          <p:nvPr/>
        </p:nvPicPr>
        <p:blipFill rotWithShape="1">
          <a:blip r:embed="rId10">
            <a:alphaModFix/>
          </a:blip>
          <a:srcRect l="63554" r="12857"/>
          <a:stretch/>
        </p:blipFill>
        <p:spPr>
          <a:xfrm>
            <a:off x="5181600" y="814952"/>
            <a:ext cx="457200" cy="762000"/>
          </a:xfrm>
          <a:prstGeom prst="rect">
            <a:avLst/>
          </a:prstGeom>
          <a:noFill/>
          <a:ln>
            <a:noFill/>
          </a:ln>
        </p:spPr>
      </p:pic>
      <p:pic>
        <p:nvPicPr>
          <p:cNvPr id="371" name="Shape 371"/>
          <p:cNvPicPr preferRelativeResize="0"/>
          <p:nvPr/>
        </p:nvPicPr>
        <p:blipFill rotWithShape="1">
          <a:blip r:embed="rId10">
            <a:alphaModFix/>
          </a:blip>
          <a:srcRect l="12448" r="61998"/>
          <a:stretch/>
        </p:blipFill>
        <p:spPr>
          <a:xfrm>
            <a:off x="3810000" y="814952"/>
            <a:ext cx="495299" cy="7620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pic>
        <p:nvPicPr>
          <p:cNvPr id="95" name="Shape 95"/>
          <p:cNvPicPr preferRelativeResize="0"/>
          <p:nvPr/>
        </p:nvPicPr>
        <p:blipFill rotWithShape="1">
          <a:blip r:embed="rId3">
            <a:alphaModFix/>
          </a:blip>
          <a:srcRect/>
          <a:stretch/>
        </p:blipFill>
        <p:spPr>
          <a:xfrm>
            <a:off x="4860032" y="902133"/>
            <a:ext cx="4139820" cy="5663275"/>
          </a:xfrm>
          <a:prstGeom prst="rect">
            <a:avLst/>
          </a:prstGeom>
          <a:noFill/>
          <a:ln>
            <a:noFill/>
          </a:ln>
        </p:spPr>
      </p:pic>
      <p:sp>
        <p:nvSpPr>
          <p:cNvPr id="96" name="Shape 96"/>
          <p:cNvSpPr txBox="1"/>
          <p:nvPr/>
        </p:nvSpPr>
        <p:spPr>
          <a:xfrm>
            <a:off x="11430" y="6409746"/>
            <a:ext cx="548639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A5A5A5"/>
                </a:solidFill>
                <a:latin typeface="Calibri"/>
                <a:ea typeface="Calibri"/>
                <a:cs typeface="Calibri"/>
                <a:sym typeface="Calibri"/>
              </a:rPr>
              <a:t>Qiu J. Epigenetics: unfinished symphony. Nature. 2006</a:t>
            </a:r>
          </a:p>
        </p:txBody>
      </p:sp>
      <p:sp>
        <p:nvSpPr>
          <p:cNvPr id="97" name="Shape 97"/>
          <p:cNvSpPr txBox="1">
            <a:spLocks noGrp="1"/>
          </p:cNvSpPr>
          <p:nvPr>
            <p:ph type="title"/>
          </p:nvPr>
        </p:nvSpPr>
        <p:spPr>
          <a:xfrm>
            <a:off x="0" y="0"/>
            <a:ext cx="9144000" cy="685799"/>
          </a:xfrm>
          <a:prstGeom prst="rect">
            <a:avLst/>
          </a:prstGeom>
          <a:solidFill>
            <a:srgbClr val="B7CCE4"/>
          </a:solid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b="1" i="0" u="none" strike="noStrike" cap="none" baseline="0" dirty="0">
                <a:solidFill>
                  <a:schemeClr val="dk1"/>
                </a:solidFill>
                <a:latin typeface="Calibri"/>
                <a:ea typeface="Calibri"/>
                <a:cs typeface="Calibri"/>
                <a:sym typeface="Calibri"/>
              </a:rPr>
              <a:t>What </a:t>
            </a:r>
            <a:r>
              <a:rPr lang="en-US" sz="3200" b="1" i="0" u="none" strike="noStrike" cap="none" baseline="0" dirty="0" smtClean="0">
                <a:solidFill>
                  <a:schemeClr val="dk1"/>
                </a:solidFill>
                <a:latin typeface="Calibri"/>
                <a:ea typeface="Calibri"/>
                <a:cs typeface="Calibri"/>
                <a:sym typeface="Calibri"/>
              </a:rPr>
              <a:t>are </a:t>
            </a:r>
            <a:r>
              <a:rPr lang="en-US" sz="3200" b="1" i="0" u="none" strike="noStrike" cap="none" baseline="0" dirty="0">
                <a:solidFill>
                  <a:schemeClr val="dk1"/>
                </a:solidFill>
                <a:latin typeface="Calibri"/>
                <a:ea typeface="Calibri"/>
                <a:cs typeface="Calibri"/>
                <a:sym typeface="Calibri"/>
              </a:rPr>
              <a:t>Epigenetic </a:t>
            </a:r>
            <a:r>
              <a:rPr lang="en-US" sz="3200" b="1" i="0" u="none" strike="noStrike" cap="none" baseline="0" dirty="0" smtClean="0">
                <a:solidFill>
                  <a:schemeClr val="dk1"/>
                </a:solidFill>
                <a:latin typeface="Calibri"/>
                <a:ea typeface="Calibri"/>
                <a:cs typeface="Calibri"/>
                <a:sym typeface="Calibri"/>
              </a:rPr>
              <a:t>changes?</a:t>
            </a:r>
            <a:endParaRPr lang="en-US" sz="3200" b="1" i="0" u="none" strike="noStrike" cap="none" baseline="0" dirty="0">
              <a:solidFill>
                <a:schemeClr val="dk1"/>
              </a:solidFill>
              <a:latin typeface="Calibri"/>
              <a:ea typeface="Calibri"/>
              <a:cs typeface="Calibri"/>
              <a:sym typeface="Calibri"/>
            </a:endParaRPr>
          </a:p>
        </p:txBody>
      </p:sp>
      <p:sp>
        <p:nvSpPr>
          <p:cNvPr id="6" name="TextBox 5"/>
          <p:cNvSpPr txBox="1"/>
          <p:nvPr/>
        </p:nvSpPr>
        <p:spPr>
          <a:xfrm>
            <a:off x="358111" y="2559033"/>
            <a:ext cx="3714750" cy="101566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b="1" dirty="0">
                <a:solidFill>
                  <a:schemeClr val="accent1"/>
                </a:solidFill>
              </a:rPr>
              <a:t>“Heritable changes that do not involve changes in the underlying DNA sequences”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p:tgtEl>
                                          <p:spTgt spid="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376" name="Shape 376"/>
          <p:cNvPicPr preferRelativeResize="0"/>
          <p:nvPr/>
        </p:nvPicPr>
        <p:blipFill rotWithShape="1">
          <a:blip r:embed="rId3">
            <a:alphaModFix/>
          </a:blip>
          <a:srcRect/>
          <a:stretch/>
        </p:blipFill>
        <p:spPr>
          <a:xfrm>
            <a:off x="143768" y="609600"/>
            <a:ext cx="4047229" cy="6243802"/>
          </a:xfrm>
          <a:prstGeom prst="rect">
            <a:avLst/>
          </a:prstGeom>
          <a:noFill/>
          <a:ln>
            <a:noFill/>
          </a:ln>
        </p:spPr>
      </p:pic>
      <p:sp>
        <p:nvSpPr>
          <p:cNvPr id="377" name="Shape 377"/>
          <p:cNvSpPr/>
          <p:nvPr/>
        </p:nvSpPr>
        <p:spPr>
          <a:xfrm>
            <a:off x="4800600" y="614197"/>
            <a:ext cx="4343400" cy="61863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chemeClr val="dk1"/>
                </a:solidFill>
                <a:latin typeface="Calibri"/>
                <a:ea typeface="Calibri"/>
                <a:cs typeface="Calibri"/>
                <a:sym typeface="Calibri"/>
              </a:rPr>
              <a:t>Fig. 4</a:t>
            </a:r>
            <a:r>
              <a:rPr lang="en-US" sz="1800" b="0" i="0" u="none" strike="noStrike" cap="none" baseline="0">
                <a:solidFill>
                  <a:schemeClr val="dk1"/>
                </a:solidFill>
                <a:latin typeface="Calibri"/>
                <a:ea typeface="Calibri"/>
                <a:cs typeface="Calibri"/>
                <a:sym typeface="Calibri"/>
              </a:rPr>
              <a:t>. </a:t>
            </a:r>
            <a:r>
              <a:rPr lang="en-US" sz="1800" b="1" i="0" u="none" strike="noStrike" cap="none" baseline="0">
                <a:solidFill>
                  <a:schemeClr val="dk1"/>
                </a:solidFill>
                <a:latin typeface="Calibri"/>
                <a:ea typeface="Calibri"/>
                <a:cs typeface="Calibri"/>
                <a:sym typeface="Calibri"/>
              </a:rPr>
              <a:t>Transgenerational systems biology</a:t>
            </a:r>
            <a:r>
              <a:rPr lang="en-US" sz="1800" b="0" i="0" u="none" strike="noStrike" cap="none" baseline="0">
                <a:solidFill>
                  <a:schemeClr val="dk1"/>
                </a:solidFill>
                <a:latin typeface="Calibri"/>
                <a:ea typeface="Calibri"/>
                <a:cs typeface="Calibri"/>
                <a:sym typeface="Calibri"/>
              </a:rPr>
              <a:t>. A model is shown to explain epigenetic inheritance at organismal (</a:t>
            </a:r>
            <a:r>
              <a:rPr lang="en-US" sz="1800" b="1" i="0" u="none" strike="noStrike" cap="none" baseline="0">
                <a:solidFill>
                  <a:schemeClr val="dk1"/>
                </a:solidFill>
                <a:latin typeface="Calibri"/>
                <a:ea typeface="Calibri"/>
                <a:cs typeface="Calibri"/>
                <a:sym typeface="Calibri"/>
              </a:rPr>
              <a:t>A</a:t>
            </a:r>
            <a:r>
              <a:rPr lang="en-US" sz="1800" b="0" i="0" u="none" strike="noStrike" cap="none" baseline="0">
                <a:solidFill>
                  <a:schemeClr val="dk1"/>
                </a:solidFill>
                <a:latin typeface="Calibri"/>
                <a:ea typeface="Calibri"/>
                <a:cs typeface="Calibri"/>
                <a:sym typeface="Calibri"/>
              </a:rPr>
              <a:t>) and cellular (</a:t>
            </a:r>
            <a:r>
              <a:rPr lang="en-US" sz="1800" b="1" i="0" u="none" strike="noStrike" cap="none" baseline="0">
                <a:solidFill>
                  <a:schemeClr val="dk1"/>
                </a:solidFill>
                <a:latin typeface="Calibri"/>
                <a:ea typeface="Calibri"/>
                <a:cs typeface="Calibri"/>
                <a:sym typeface="Calibri"/>
              </a:rPr>
              <a:t>B</a:t>
            </a:r>
            <a:r>
              <a:rPr lang="en-US" sz="1800" b="0" i="0" u="none" strike="noStrike" cap="none" baseline="0">
                <a:solidFill>
                  <a:schemeClr val="dk1"/>
                </a:solidFill>
                <a:latin typeface="Calibri"/>
                <a:ea typeface="Calibri"/>
                <a:cs typeface="Calibri"/>
                <a:sym typeface="Calibri"/>
              </a:rPr>
              <a:t>) levels. In the former, extracellular RNAs and proteins carry epigenetic information from soma to the germline. Curve arrows indicate direct information transfer (solid) or indirect transfer through first degree interactors (dashed) and second degree interactors (dotted). At cellular level, environmental exposure perturbs a biological process or pathway and leads to epigenetic modification; G and H represent these alterations, in that order. Extracellular G released from soma causes similar alterations in the germline. Gamete borne G causes process/pathway perturbation and epigenetic modification in the next generation. As both these altered states interact with each other, extracellular and/or gamete borne H can also theoretically transmit the signal.</a:t>
            </a:r>
          </a:p>
        </p:txBody>
      </p:sp>
      <p:sp>
        <p:nvSpPr>
          <p:cNvPr id="378" name="Shape 37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Shape 383"/>
          <p:cNvPicPr preferRelativeResize="0"/>
          <p:nvPr/>
        </p:nvPicPr>
        <p:blipFill rotWithShape="1">
          <a:blip r:embed="rId3">
            <a:alphaModFix/>
          </a:blip>
          <a:srcRect l="16405" t="17708" r="18750" b="64584"/>
          <a:stretch/>
        </p:blipFill>
        <p:spPr>
          <a:xfrm>
            <a:off x="225111" y="457200"/>
            <a:ext cx="7068670" cy="1447800"/>
          </a:xfrm>
          <a:prstGeom prst="rect">
            <a:avLst/>
          </a:prstGeom>
          <a:noFill/>
          <a:ln>
            <a:noFill/>
          </a:ln>
        </p:spPr>
      </p:pic>
      <p:sp>
        <p:nvSpPr>
          <p:cNvPr id="384" name="Shape 38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grpSp>
        <p:nvGrpSpPr>
          <p:cNvPr id="385" name="Shape 385"/>
          <p:cNvGrpSpPr/>
          <p:nvPr/>
        </p:nvGrpSpPr>
        <p:grpSpPr>
          <a:xfrm>
            <a:off x="4800600" y="3405551"/>
            <a:ext cx="3848099" cy="2031325"/>
            <a:chOff x="4572809" y="4044409"/>
            <a:chExt cx="3848099" cy="2031325"/>
          </a:xfrm>
        </p:grpSpPr>
        <p:grpSp>
          <p:nvGrpSpPr>
            <p:cNvPr id="386" name="Shape 386"/>
            <p:cNvGrpSpPr/>
            <p:nvPr/>
          </p:nvGrpSpPr>
          <p:grpSpPr>
            <a:xfrm>
              <a:off x="4572809" y="4044409"/>
              <a:ext cx="3848099" cy="2031325"/>
              <a:chOff x="-1546225" y="2261275"/>
              <a:chExt cx="3848099" cy="2031325"/>
            </a:xfrm>
          </p:grpSpPr>
          <p:sp>
            <p:nvSpPr>
              <p:cNvPr id="387" name="Shape 387"/>
              <p:cNvSpPr txBox="1"/>
              <p:nvPr/>
            </p:nvSpPr>
            <p:spPr>
              <a:xfrm>
                <a:off x="-1546225" y="2261275"/>
                <a:ext cx="3848099" cy="2031325"/>
              </a:xfrm>
              <a:prstGeom prst="rect">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lt1"/>
                    </a:solidFill>
                    <a:latin typeface="Calibri"/>
                    <a:ea typeface="Calibri"/>
                    <a:cs typeface="Calibri"/>
                    <a:sym typeface="Calibri"/>
                  </a:rPr>
                  <a:t>High-sugar (HS) fed flies shows:</a:t>
                </a:r>
              </a:p>
              <a:p>
                <a:pPr marL="0" marR="0" lvl="0" indent="0" algn="l" rtl="0">
                  <a:spcBef>
                    <a:spcPts val="0"/>
                  </a:spcBef>
                  <a:buNone/>
                </a:pPr>
                <a:endParaRPr sz="1800" b="0" i="0" u="none" strike="noStrike" cap="none" baseline="0">
                  <a:solidFill>
                    <a:schemeClr val="lt1"/>
                  </a:solidFill>
                  <a:latin typeface="Calibri"/>
                  <a:ea typeface="Calibri"/>
                  <a:cs typeface="Calibri"/>
                  <a:sym typeface="Calibri"/>
                </a:endParaRPr>
              </a:p>
              <a:p>
                <a:pPr marL="285750" marR="0" lvl="0" indent="-285750" algn="l" rtl="0">
                  <a:spcBef>
                    <a:spcPts val="0"/>
                  </a:spcBef>
                  <a:buClr>
                    <a:schemeClr val="lt1"/>
                  </a:buClr>
                  <a:buSzPct val="100000"/>
                  <a:buFont typeface="Arial"/>
                  <a:buChar char="•"/>
                </a:pPr>
                <a:r>
                  <a:rPr lang="en-US" sz="1800" b="0" i="0" u="none" strike="noStrike" cap="none" baseline="0">
                    <a:solidFill>
                      <a:schemeClr val="lt1"/>
                    </a:solidFill>
                    <a:latin typeface="Calibri"/>
                    <a:ea typeface="Calibri"/>
                    <a:cs typeface="Calibri"/>
                    <a:sym typeface="Calibri"/>
                  </a:rPr>
                  <a:t>Triacylglycerides level</a:t>
                </a:r>
              </a:p>
              <a:p>
                <a:pPr marL="285750" marR="0" lvl="0" indent="-171450" algn="l" rtl="0">
                  <a:spcBef>
                    <a:spcPts val="0"/>
                  </a:spcBef>
                  <a:buClr>
                    <a:schemeClr val="dk1"/>
                  </a:buClr>
                  <a:buFont typeface="Arial"/>
                  <a:buNone/>
                </a:pPr>
                <a:endParaRPr sz="1800" b="0" i="0" u="none" strike="noStrike" cap="none" baseline="0">
                  <a:solidFill>
                    <a:schemeClr val="lt1"/>
                  </a:solidFill>
                  <a:latin typeface="Calibri"/>
                  <a:ea typeface="Calibri"/>
                  <a:cs typeface="Calibri"/>
                  <a:sym typeface="Calibri"/>
                </a:endParaRPr>
              </a:p>
              <a:p>
                <a:pPr marL="285750" marR="0" lvl="0" indent="-285750" algn="l" rtl="0">
                  <a:spcBef>
                    <a:spcPts val="0"/>
                  </a:spcBef>
                  <a:buClr>
                    <a:schemeClr val="lt1"/>
                  </a:buClr>
                  <a:buSzPct val="100000"/>
                  <a:buFont typeface="Arial"/>
                  <a:buChar char="•"/>
                </a:pPr>
                <a:r>
                  <a:rPr lang="en-US" sz="1800" b="0" i="0" u="none" strike="noStrike" cap="none" baseline="0">
                    <a:solidFill>
                      <a:schemeClr val="lt1"/>
                    </a:solidFill>
                    <a:latin typeface="Calibri"/>
                    <a:ea typeface="Calibri"/>
                    <a:cs typeface="Calibri"/>
                    <a:sym typeface="Calibri"/>
                  </a:rPr>
                  <a:t>Circulating trehalose and glucose</a:t>
                </a:r>
              </a:p>
              <a:p>
                <a:pPr marL="285750" marR="0" lvl="0" indent="-171450" algn="l" rtl="0">
                  <a:spcBef>
                    <a:spcPts val="0"/>
                  </a:spcBef>
                  <a:buClr>
                    <a:schemeClr val="dk1"/>
                  </a:buClr>
                  <a:buFont typeface="Arial"/>
                  <a:buNone/>
                </a:pPr>
                <a:endParaRPr sz="1800" b="0" i="0" u="none" strike="noStrike" cap="none" baseline="0">
                  <a:solidFill>
                    <a:schemeClr val="lt1"/>
                  </a:solidFill>
                  <a:latin typeface="Calibri"/>
                  <a:ea typeface="Calibri"/>
                  <a:cs typeface="Calibri"/>
                  <a:sym typeface="Calibri"/>
                </a:endParaRPr>
              </a:p>
              <a:p>
                <a:pPr marL="285750" marR="0" lvl="0" indent="-285750" algn="l" rtl="0">
                  <a:spcBef>
                    <a:spcPts val="0"/>
                  </a:spcBef>
                  <a:buClr>
                    <a:schemeClr val="lt1"/>
                  </a:buClr>
                  <a:buSzPct val="100000"/>
                  <a:buFont typeface="Arial"/>
                  <a:buChar char="•"/>
                </a:pPr>
                <a:r>
                  <a:rPr lang="en-US" sz="1800" b="0" i="0" u="none" strike="noStrike" cap="none" baseline="0">
                    <a:solidFill>
                      <a:schemeClr val="lt1"/>
                    </a:solidFill>
                    <a:latin typeface="Calibri"/>
                    <a:ea typeface="Calibri"/>
                    <a:cs typeface="Calibri"/>
                    <a:sym typeface="Calibri"/>
                  </a:rPr>
                  <a:t>Body weight </a:t>
                </a:r>
              </a:p>
            </p:txBody>
          </p:sp>
          <p:sp>
            <p:nvSpPr>
              <p:cNvPr id="388" name="Shape 388"/>
              <p:cNvSpPr/>
              <p:nvPr/>
            </p:nvSpPr>
            <p:spPr>
              <a:xfrm>
                <a:off x="1958165" y="3348942"/>
                <a:ext cx="152399" cy="304799"/>
              </a:xfrm>
              <a:prstGeom prst="upArrow">
                <a:avLst>
                  <a:gd name="adj1" fmla="val 50000"/>
                  <a:gd name="adj2" fmla="val 50000"/>
                </a:avLst>
              </a:prstGeom>
              <a:solidFill>
                <a:srgbClr val="FF0000"/>
              </a:solidFill>
              <a:ln w="9525"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389" name="Shape 389"/>
            <p:cNvSpPr/>
            <p:nvPr/>
          </p:nvSpPr>
          <p:spPr>
            <a:xfrm>
              <a:off x="7141382" y="4542887"/>
              <a:ext cx="152399" cy="304799"/>
            </a:xfrm>
            <a:prstGeom prst="upArrow">
              <a:avLst>
                <a:gd name="adj1" fmla="val 50000"/>
                <a:gd name="adj2" fmla="val 50000"/>
              </a:avLst>
            </a:prstGeom>
            <a:solidFill>
              <a:srgbClr val="FF0000"/>
            </a:solidFill>
            <a:ln w="9525"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390" name="Shape 390"/>
          <p:cNvSpPr txBox="1"/>
          <p:nvPr/>
        </p:nvSpPr>
        <p:spPr>
          <a:xfrm>
            <a:off x="225111" y="1915288"/>
            <a:ext cx="815339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chemeClr val="accent1"/>
                </a:solidFill>
                <a:latin typeface="Calibri"/>
                <a:ea typeface="Calibri"/>
                <a:cs typeface="Calibri"/>
                <a:sym typeface="Calibri"/>
              </a:rPr>
              <a:t>C. Cossetti et al., (2014) </a:t>
            </a:r>
            <a:r>
              <a:rPr lang="en-US" sz="1800" b="0" i="0" u="none" strike="noStrike" cap="none" baseline="0">
                <a:solidFill>
                  <a:schemeClr val="dk1"/>
                </a:solidFill>
                <a:latin typeface="Calibri"/>
                <a:ea typeface="Calibri"/>
                <a:cs typeface="Calibri"/>
                <a:sym typeface="Calibri"/>
              </a:rPr>
              <a:t>“Soma-to-germline transmission of RNA in mice xenografted with human tumour cells: possible transport by exosomes,” </a:t>
            </a:r>
            <a:r>
              <a:rPr lang="en-US" sz="1800" b="1" i="0" u="none" strike="noStrike" cap="none" baseline="0">
                <a:solidFill>
                  <a:schemeClr val="dk1"/>
                </a:solidFill>
                <a:latin typeface="Calibri"/>
                <a:ea typeface="Calibri"/>
                <a:cs typeface="Calibri"/>
                <a:sym typeface="Calibri"/>
              </a:rPr>
              <a:t>PloS one</a:t>
            </a:r>
          </a:p>
        </p:txBody>
      </p:sp>
      <p:grpSp>
        <p:nvGrpSpPr>
          <p:cNvPr id="391" name="Shape 391"/>
          <p:cNvGrpSpPr/>
          <p:nvPr/>
        </p:nvGrpSpPr>
        <p:grpSpPr>
          <a:xfrm>
            <a:off x="301440" y="3804604"/>
            <a:ext cx="4001661" cy="1781364"/>
            <a:chOff x="914400" y="1965958"/>
            <a:chExt cx="6248399" cy="3139441"/>
          </a:xfrm>
        </p:grpSpPr>
        <p:pic>
          <p:nvPicPr>
            <p:cNvPr id="392" name="Shape 392"/>
            <p:cNvPicPr preferRelativeResize="0"/>
            <p:nvPr/>
          </p:nvPicPr>
          <p:blipFill rotWithShape="1">
            <a:blip r:embed="rId4">
              <a:alphaModFix/>
            </a:blip>
            <a:srcRect/>
            <a:stretch/>
          </p:blipFill>
          <p:spPr>
            <a:xfrm>
              <a:off x="914400" y="2486025"/>
              <a:ext cx="6248399" cy="2400300"/>
            </a:xfrm>
            <a:prstGeom prst="rect">
              <a:avLst/>
            </a:prstGeom>
            <a:noFill/>
            <a:ln>
              <a:noFill/>
            </a:ln>
          </p:spPr>
        </p:pic>
        <p:pic>
          <p:nvPicPr>
            <p:cNvPr id="393" name="Shape 393"/>
            <p:cNvPicPr preferRelativeResize="0"/>
            <p:nvPr/>
          </p:nvPicPr>
          <p:blipFill rotWithShape="1">
            <a:blip r:embed="rId5">
              <a:alphaModFix/>
            </a:blip>
            <a:srcRect/>
            <a:stretch/>
          </p:blipFill>
          <p:spPr>
            <a:xfrm>
              <a:off x="937259" y="1965958"/>
              <a:ext cx="2095499" cy="504824"/>
            </a:xfrm>
            <a:prstGeom prst="rect">
              <a:avLst/>
            </a:prstGeom>
            <a:noFill/>
            <a:ln>
              <a:noFill/>
            </a:ln>
          </p:spPr>
        </p:pic>
        <p:pic>
          <p:nvPicPr>
            <p:cNvPr id="394" name="Shape 394"/>
            <p:cNvPicPr preferRelativeResize="0"/>
            <p:nvPr/>
          </p:nvPicPr>
          <p:blipFill rotWithShape="1">
            <a:blip r:embed="rId6">
              <a:alphaModFix/>
            </a:blip>
            <a:srcRect/>
            <a:stretch/>
          </p:blipFill>
          <p:spPr>
            <a:xfrm>
              <a:off x="1066800" y="4848225"/>
              <a:ext cx="4895850" cy="257175"/>
            </a:xfrm>
            <a:prstGeom prst="rect">
              <a:avLst/>
            </a:prstGeom>
            <a:noFill/>
            <a:ln>
              <a:noFill/>
            </a:ln>
          </p:spPr>
        </p:pic>
      </p:gr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88900">
              <a:spcBef>
                <a:spcPts val="0"/>
              </a:spcBef>
              <a:buClr>
                <a:srgbClr val="000000"/>
              </a:buClr>
              <a:buFont typeface="Arial"/>
              <a:buChar char="●"/>
            </a:pPr>
            <a:endParaRPr lang="en-US" smtClean="0"/>
          </a:p>
          <a:p>
            <a:pPr marL="457200" lvl="1" indent="-88900">
              <a:spcBef>
                <a:spcPts val="0"/>
              </a:spcBef>
              <a:buClr>
                <a:srgbClr val="000000"/>
              </a:buClr>
              <a:buFont typeface="Courier New"/>
              <a:buChar char="o"/>
            </a:pPr>
            <a:endParaRPr lang="en-US" smtClean="0"/>
          </a:p>
          <a:p>
            <a:pPr marL="914400" lvl="2" indent="-88900">
              <a:spcBef>
                <a:spcPts val="0"/>
              </a:spcBef>
              <a:buClr>
                <a:srgbClr val="000000"/>
              </a:buClr>
              <a:buFont typeface="Wingdings"/>
              <a:buChar char="§"/>
            </a:pPr>
            <a:endParaRPr lang="en-US" smtClean="0"/>
          </a:p>
          <a:p>
            <a:pPr marL="1371600" lvl="3" indent="-88900">
              <a:spcBef>
                <a:spcPts val="0"/>
              </a:spcBef>
              <a:buClr>
                <a:srgbClr val="000000"/>
              </a:buClr>
              <a:buFont typeface="Arial"/>
              <a:buChar char="●"/>
            </a:pPr>
            <a:endParaRPr lang="en-US" smtClean="0"/>
          </a:p>
          <a:p>
            <a:pPr marL="1828800" lvl="4" indent="-88900">
              <a:spcBef>
                <a:spcPts val="0"/>
              </a:spcBef>
              <a:buClr>
                <a:srgbClr val="000000"/>
              </a:buClr>
              <a:buFont typeface="Courier New"/>
              <a:buChar char="o"/>
            </a:pPr>
            <a:endParaRPr lang="en-US" smtClean="0"/>
          </a:p>
          <a:p>
            <a:pPr marL="2286000" lvl="5" indent="-88900">
              <a:spcBef>
                <a:spcPts val="0"/>
              </a:spcBef>
              <a:buClr>
                <a:srgbClr val="000000"/>
              </a:buClr>
              <a:buFont typeface="Wingdings"/>
              <a:buChar char="§"/>
            </a:pPr>
            <a:endParaRPr lang="en-US" smtClean="0"/>
          </a:p>
          <a:p>
            <a:pPr marL="2743200" lvl="6" indent="-88900">
              <a:spcBef>
                <a:spcPts val="0"/>
              </a:spcBef>
              <a:buClr>
                <a:srgbClr val="000000"/>
              </a:buClr>
              <a:buFont typeface="Arial"/>
              <a:buChar char="●"/>
            </a:pPr>
            <a:endParaRPr lang="en-US" smtClean="0"/>
          </a:p>
          <a:p>
            <a:pPr marL="3200400" lvl="7" indent="-88900">
              <a:spcBef>
                <a:spcPts val="0"/>
              </a:spcBef>
              <a:buClr>
                <a:srgbClr val="000000"/>
              </a:buClr>
              <a:buFont typeface="Courier New"/>
              <a:buChar char="o"/>
            </a:pPr>
            <a:endParaRPr lang="en-US" smtClean="0"/>
          </a:p>
          <a:p>
            <a:pPr marL="3657600" lvl="8" indent="-88900">
              <a:spcBef>
                <a:spcPts val="0"/>
              </a:spcBef>
              <a:buClr>
                <a:srgbClr val="000000"/>
              </a:buClr>
              <a:buFont typeface="Wingdings"/>
              <a:buChar char="§"/>
            </a:pPr>
            <a:endParaRPr lang="en-US"/>
          </a:p>
        </p:txBody>
      </p:sp>
      <p:sp>
        <p:nvSpPr>
          <p:cNvPr id="3" name="Rectangle 2"/>
          <p:cNvSpPr/>
          <p:nvPr/>
        </p:nvSpPr>
        <p:spPr>
          <a:xfrm>
            <a:off x="228600" y="5257800"/>
            <a:ext cx="4572000" cy="1323439"/>
          </a:xfrm>
          <a:prstGeom prst="rect">
            <a:avLst/>
          </a:prstGeom>
        </p:spPr>
        <p:txBody>
          <a:bodyPr>
            <a:spAutoFit/>
          </a:bodyPr>
          <a:lstStyle/>
          <a:p>
            <a:r>
              <a:rPr lang="en-US" sz="2000" b="1" dirty="0" smtClean="0">
                <a:solidFill>
                  <a:schemeClr val="tx1"/>
                </a:solidFill>
                <a:latin typeface="Cambria" pitchFamily="18" charset="0"/>
              </a:rPr>
              <a:t>DAC Committee: </a:t>
            </a:r>
          </a:p>
          <a:p>
            <a:r>
              <a:rPr lang="en-US" sz="2000" b="1" dirty="0" smtClean="0">
                <a:solidFill>
                  <a:schemeClr val="tx1"/>
                </a:solidFill>
                <a:latin typeface="Cambria" pitchFamily="18" charset="0"/>
              </a:rPr>
              <a:t>Dr. </a:t>
            </a:r>
            <a:r>
              <a:rPr lang="en-US" sz="2000" b="1" dirty="0" err="1" smtClean="0">
                <a:solidFill>
                  <a:schemeClr val="tx1"/>
                </a:solidFill>
                <a:latin typeface="Cambria" pitchFamily="18" charset="0"/>
              </a:rPr>
              <a:t>Dwaipayan</a:t>
            </a:r>
            <a:r>
              <a:rPr lang="en-US" sz="2000" b="1" dirty="0" smtClean="0">
                <a:solidFill>
                  <a:schemeClr val="tx1"/>
                </a:solidFill>
                <a:latin typeface="Cambria" pitchFamily="18" charset="0"/>
              </a:rPr>
              <a:t> </a:t>
            </a:r>
            <a:r>
              <a:rPr lang="en-US" sz="2000" b="1" dirty="0" err="1" smtClean="0">
                <a:solidFill>
                  <a:schemeClr val="tx1"/>
                </a:solidFill>
                <a:latin typeface="Cambria" pitchFamily="18" charset="0"/>
              </a:rPr>
              <a:t>Bharadwaj</a:t>
            </a:r>
            <a:endParaRPr lang="en-US" sz="2000" b="1" dirty="0" smtClean="0">
              <a:solidFill>
                <a:schemeClr val="tx1"/>
              </a:solidFill>
              <a:latin typeface="Cambria" pitchFamily="18" charset="0"/>
            </a:endParaRPr>
          </a:p>
          <a:p>
            <a:r>
              <a:rPr lang="en-US" sz="2000" b="1" dirty="0" smtClean="0">
                <a:solidFill>
                  <a:schemeClr val="tx1"/>
                </a:solidFill>
                <a:latin typeface="Cambria" pitchFamily="18" charset="0"/>
              </a:rPr>
              <a:t>Dr. </a:t>
            </a:r>
            <a:r>
              <a:rPr lang="en-US" sz="2000" b="1" dirty="0" err="1" smtClean="0">
                <a:solidFill>
                  <a:schemeClr val="tx1"/>
                </a:solidFill>
                <a:latin typeface="Cambria" pitchFamily="18" charset="0"/>
              </a:rPr>
              <a:t>Shantanu</a:t>
            </a:r>
            <a:r>
              <a:rPr lang="en-US" sz="2000" b="1" dirty="0" smtClean="0">
                <a:solidFill>
                  <a:schemeClr val="tx1"/>
                </a:solidFill>
                <a:latin typeface="Cambria" pitchFamily="18" charset="0"/>
              </a:rPr>
              <a:t> </a:t>
            </a:r>
            <a:r>
              <a:rPr lang="en-US" sz="2000" b="1" dirty="0" err="1" smtClean="0">
                <a:solidFill>
                  <a:schemeClr val="tx1"/>
                </a:solidFill>
                <a:latin typeface="Cambria" pitchFamily="18" charset="0"/>
              </a:rPr>
              <a:t>Sengupta</a:t>
            </a:r>
            <a:endParaRPr lang="en-US" sz="2000" b="1" dirty="0" smtClean="0">
              <a:solidFill>
                <a:schemeClr val="tx1"/>
              </a:solidFill>
              <a:latin typeface="Cambria" pitchFamily="18" charset="0"/>
            </a:endParaRPr>
          </a:p>
          <a:p>
            <a:r>
              <a:rPr lang="en-US" sz="2000" b="1" dirty="0" smtClean="0">
                <a:solidFill>
                  <a:schemeClr val="tx1"/>
                </a:solidFill>
                <a:latin typeface="Cambria" pitchFamily="18" charset="0"/>
              </a:rPr>
              <a:t>Dr. Sridhar </a:t>
            </a:r>
            <a:r>
              <a:rPr lang="en-US" sz="2000" b="1" dirty="0" err="1" smtClean="0">
                <a:solidFill>
                  <a:schemeClr val="tx1"/>
                </a:solidFill>
                <a:latin typeface="Cambria" pitchFamily="18" charset="0"/>
              </a:rPr>
              <a:t>Sivasubbu</a:t>
            </a:r>
            <a:endParaRPr lang="en-GB" sz="2000" b="1" dirty="0">
              <a:solidFill>
                <a:schemeClr val="tx1"/>
              </a:solidFill>
              <a:latin typeface="Cambria" pitchFamily="18" charset="0"/>
            </a:endParaRPr>
          </a:p>
        </p:txBody>
      </p:sp>
      <p:sp>
        <p:nvSpPr>
          <p:cNvPr id="4" name="Rectangle 3"/>
          <p:cNvSpPr/>
          <p:nvPr/>
        </p:nvSpPr>
        <p:spPr>
          <a:xfrm>
            <a:off x="4191000" y="4495800"/>
            <a:ext cx="4572000" cy="707886"/>
          </a:xfrm>
          <a:prstGeom prst="rect">
            <a:avLst/>
          </a:prstGeom>
        </p:spPr>
        <p:txBody>
          <a:bodyPr>
            <a:spAutoFit/>
          </a:bodyPr>
          <a:lstStyle/>
          <a:p>
            <a:r>
              <a:rPr lang="en-US" sz="2000" b="1" dirty="0" smtClean="0">
                <a:solidFill>
                  <a:schemeClr val="tx1"/>
                </a:solidFill>
                <a:latin typeface="Cambria" pitchFamily="18" charset="0"/>
              </a:rPr>
              <a:t>External Expert: </a:t>
            </a:r>
          </a:p>
          <a:p>
            <a:r>
              <a:rPr lang="en-US" sz="2000" b="1" dirty="0" smtClean="0">
                <a:solidFill>
                  <a:schemeClr val="tx1"/>
                </a:solidFill>
                <a:latin typeface="Cambria" pitchFamily="18" charset="0"/>
              </a:rPr>
              <a:t>Prof. Dr. </a:t>
            </a:r>
            <a:r>
              <a:rPr lang="en-US" sz="2000" b="1" dirty="0" err="1" smtClean="0">
                <a:solidFill>
                  <a:schemeClr val="tx1"/>
                </a:solidFill>
                <a:latin typeface="Cambria" pitchFamily="18" charset="0"/>
              </a:rPr>
              <a:t>Namita</a:t>
            </a:r>
            <a:r>
              <a:rPr lang="en-US" sz="2000" b="1" dirty="0" smtClean="0">
                <a:solidFill>
                  <a:schemeClr val="tx1"/>
                </a:solidFill>
                <a:latin typeface="Cambria" pitchFamily="18" charset="0"/>
              </a:rPr>
              <a:t> </a:t>
            </a:r>
            <a:r>
              <a:rPr lang="en-US" sz="2000" b="1" dirty="0" err="1" smtClean="0">
                <a:solidFill>
                  <a:schemeClr val="tx1"/>
                </a:solidFill>
                <a:latin typeface="Cambria" pitchFamily="18" charset="0"/>
              </a:rPr>
              <a:t>Agrawal</a:t>
            </a:r>
            <a:endParaRPr lang="en-GB" sz="2000" b="1" dirty="0">
              <a:solidFill>
                <a:schemeClr val="tx1"/>
              </a:solidFill>
              <a:latin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0" y="0"/>
            <a:ext cx="9144000" cy="685799"/>
          </a:xfrm>
          <a:prstGeom prst="rect">
            <a:avLst/>
          </a:prstGeom>
          <a:solidFill>
            <a:srgbClr val="B7CCE4"/>
          </a:solid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2900" b="1" i="0" u="none" strike="noStrike" cap="none" baseline="0" dirty="0">
                <a:solidFill>
                  <a:schemeClr val="dk1"/>
                </a:solidFill>
                <a:latin typeface="Calibri"/>
                <a:ea typeface="Calibri"/>
                <a:cs typeface="Calibri"/>
                <a:sym typeface="Calibri"/>
              </a:rPr>
              <a:t>How to prove </a:t>
            </a:r>
            <a:r>
              <a:rPr lang="en-US" sz="2900" b="1" i="0" u="none" strike="noStrike" cap="none" baseline="0" dirty="0" smtClean="0">
                <a:solidFill>
                  <a:schemeClr val="dk1"/>
                </a:solidFill>
                <a:latin typeface="Calibri"/>
                <a:ea typeface="Calibri"/>
                <a:cs typeface="Calibri"/>
                <a:sym typeface="Calibri"/>
              </a:rPr>
              <a:t>that</a:t>
            </a:r>
            <a:r>
              <a:rPr lang="en-US" sz="2900" b="1" i="0" u="none" strike="noStrike" cap="none" dirty="0" smtClean="0">
                <a:solidFill>
                  <a:schemeClr val="dk1"/>
                </a:solidFill>
                <a:latin typeface="Calibri"/>
                <a:ea typeface="Calibri"/>
                <a:cs typeface="Calibri"/>
                <a:sym typeface="Calibri"/>
              </a:rPr>
              <a:t> a change is</a:t>
            </a:r>
            <a:r>
              <a:rPr lang="en-US" sz="2900" b="1" i="0" u="none" strike="noStrike" cap="none" baseline="0" dirty="0" smtClean="0">
                <a:solidFill>
                  <a:schemeClr val="dk1"/>
                </a:solidFill>
                <a:latin typeface="Calibri"/>
                <a:ea typeface="Calibri"/>
                <a:cs typeface="Calibri"/>
                <a:sym typeface="Calibri"/>
              </a:rPr>
              <a:t> epigenetic and heritable?</a:t>
            </a:r>
            <a:endParaRPr lang="en-US" sz="2900" b="1" i="0" u="none" strike="noStrike" cap="none" baseline="0" dirty="0">
              <a:solidFill>
                <a:schemeClr val="dk1"/>
              </a:solidFill>
              <a:latin typeface="Calibri"/>
              <a:ea typeface="Calibri"/>
              <a:cs typeface="Calibri"/>
              <a:sym typeface="Calibri"/>
            </a:endParaRPr>
          </a:p>
        </p:txBody>
      </p:sp>
      <p:sp>
        <p:nvSpPr>
          <p:cNvPr id="104" name="Shape 10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pic>
        <p:nvPicPr>
          <p:cNvPr id="105" name="Shape 105"/>
          <p:cNvPicPr preferRelativeResize="0"/>
          <p:nvPr/>
        </p:nvPicPr>
        <p:blipFill>
          <a:blip r:embed="rId3">
            <a:alphaModFix/>
          </a:blip>
          <a:stretch>
            <a:fillRect/>
          </a:stretch>
        </p:blipFill>
        <p:spPr>
          <a:xfrm>
            <a:off x="1163537" y="1176912"/>
            <a:ext cx="6816925" cy="4688317"/>
          </a:xfrm>
          <a:prstGeom prst="rect">
            <a:avLst/>
          </a:prstGeom>
          <a:noFill/>
          <a:ln>
            <a:noFill/>
          </a:ln>
        </p:spPr>
      </p:pic>
      <p:sp>
        <p:nvSpPr>
          <p:cNvPr id="106" name="Shape 106"/>
          <p:cNvSpPr txBox="1"/>
          <p:nvPr/>
        </p:nvSpPr>
        <p:spPr>
          <a:xfrm>
            <a:off x="3956035" y="6172201"/>
            <a:ext cx="5173799" cy="685799"/>
          </a:xfrm>
          <a:prstGeom prst="rect">
            <a:avLst/>
          </a:prstGeom>
          <a:noFill/>
          <a:ln>
            <a:noFill/>
          </a:ln>
        </p:spPr>
        <p:txBody>
          <a:bodyPr lIns="91425" tIns="91425" rIns="91425" bIns="91425" anchor="ctr" anchorCtr="0">
            <a:noAutofit/>
          </a:bodyPr>
          <a:lstStyle/>
          <a:p>
            <a:pPr lvl="0" algn="r" rtl="0">
              <a:spcBef>
                <a:spcPts val="0"/>
              </a:spcBef>
              <a:buNone/>
            </a:pPr>
            <a:r>
              <a:rPr lang="en-US" sz="1200" dirty="0">
                <a:solidFill>
                  <a:schemeClr val="dk1"/>
                </a:solidFill>
                <a:latin typeface="Calibri"/>
                <a:ea typeface="Calibri"/>
                <a:cs typeface="Calibri"/>
                <a:sym typeface="Calibri"/>
              </a:rPr>
              <a:t>Adapted from Edith Heard and Robert </a:t>
            </a:r>
            <a:r>
              <a:rPr lang="en-US" sz="1200" dirty="0" err="1">
                <a:solidFill>
                  <a:schemeClr val="dk1"/>
                </a:solidFill>
                <a:latin typeface="Calibri"/>
                <a:ea typeface="Calibri"/>
                <a:cs typeface="Calibri"/>
                <a:sym typeface="Calibri"/>
              </a:rPr>
              <a:t>Martienssen</a:t>
            </a:r>
            <a:r>
              <a:rPr lang="en-US" sz="1200" dirty="0">
                <a:solidFill>
                  <a:schemeClr val="dk1"/>
                </a:solidFill>
                <a:latin typeface="Calibri"/>
                <a:ea typeface="Calibri"/>
                <a:cs typeface="Calibri"/>
                <a:sym typeface="Calibri"/>
              </a:rPr>
              <a:t>. (2014) </a:t>
            </a:r>
            <a:r>
              <a:rPr lang="en-US" sz="1200" i="1" dirty="0">
                <a:solidFill>
                  <a:schemeClr val="dk1"/>
                </a:solidFill>
                <a:latin typeface="Calibri"/>
                <a:ea typeface="Calibri"/>
                <a:cs typeface="Calibri"/>
                <a:sym typeface="Calibri"/>
              </a:rPr>
              <a:t>Cell</a:t>
            </a:r>
            <a:r>
              <a:rPr lang="en-US" sz="1200" dirty="0">
                <a:solidFill>
                  <a:schemeClr val="dk1"/>
                </a:solidFill>
                <a:latin typeface="Calibri"/>
                <a:ea typeface="Calibri"/>
                <a:cs typeface="Calibri"/>
                <a:sym typeface="Calibri"/>
              </a:rPr>
              <a:t>.</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grpSp>
        <p:nvGrpSpPr>
          <p:cNvPr id="113" name="Shape 113"/>
          <p:cNvGrpSpPr/>
          <p:nvPr/>
        </p:nvGrpSpPr>
        <p:grpSpPr>
          <a:xfrm>
            <a:off x="152400" y="1372046"/>
            <a:ext cx="3464257" cy="3425106"/>
            <a:chOff x="152400" y="1066800"/>
            <a:chExt cx="3464257" cy="2194293"/>
          </a:xfrm>
        </p:grpSpPr>
        <p:pic>
          <p:nvPicPr>
            <p:cNvPr id="114" name="Shape 114"/>
            <p:cNvPicPr preferRelativeResize="0"/>
            <p:nvPr/>
          </p:nvPicPr>
          <p:blipFill rotWithShape="1">
            <a:blip r:embed="rId3">
              <a:alphaModFix/>
            </a:blip>
            <a:srcRect r="58215" b="44667"/>
            <a:stretch/>
          </p:blipFill>
          <p:spPr>
            <a:xfrm>
              <a:off x="163830" y="1066800"/>
              <a:ext cx="3452827" cy="2194293"/>
            </a:xfrm>
            <a:prstGeom prst="rect">
              <a:avLst/>
            </a:prstGeom>
            <a:noFill/>
            <a:ln>
              <a:noFill/>
            </a:ln>
          </p:spPr>
        </p:pic>
        <p:sp>
          <p:nvSpPr>
            <p:cNvPr id="115" name="Shape 115"/>
            <p:cNvSpPr/>
            <p:nvPr/>
          </p:nvSpPr>
          <p:spPr>
            <a:xfrm>
              <a:off x="152400" y="1066800"/>
              <a:ext cx="228600" cy="228600"/>
            </a:xfrm>
            <a:prstGeom prst="rect">
              <a:avLst/>
            </a:prstGeom>
            <a:solidFill>
              <a:schemeClr val="lt1"/>
            </a:solidFill>
            <a:ln w="9525" cap="flat">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pic>
        <p:nvPicPr>
          <p:cNvPr id="117" name="Shape 117"/>
          <p:cNvPicPr preferRelativeResize="0"/>
          <p:nvPr/>
        </p:nvPicPr>
        <p:blipFill rotWithShape="1">
          <a:blip r:embed="rId3">
            <a:alphaModFix/>
          </a:blip>
          <a:srcRect l="59132" t="8799" r="11103"/>
          <a:stretch/>
        </p:blipFill>
        <p:spPr>
          <a:xfrm>
            <a:off x="3856816" y="1196752"/>
            <a:ext cx="2467784" cy="3324840"/>
          </a:xfrm>
          <a:prstGeom prst="rect">
            <a:avLst/>
          </a:prstGeom>
          <a:noFill/>
          <a:ln>
            <a:noFill/>
          </a:ln>
        </p:spPr>
      </p:pic>
      <p:sp>
        <p:nvSpPr>
          <p:cNvPr id="120" name="Shape 120"/>
          <p:cNvSpPr/>
          <p:nvPr/>
        </p:nvSpPr>
        <p:spPr>
          <a:xfrm>
            <a:off x="85602" y="6490211"/>
            <a:ext cx="8913407" cy="32316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b="1" i="0" u="none" strike="noStrike" cap="none" baseline="0" dirty="0" err="1">
                <a:solidFill>
                  <a:srgbClr val="366092"/>
                </a:solidFill>
                <a:latin typeface="Calibri"/>
                <a:ea typeface="Calibri"/>
                <a:cs typeface="Calibri"/>
                <a:sym typeface="Calibri"/>
              </a:rPr>
              <a:t>Zeybel</a:t>
            </a:r>
            <a:r>
              <a:rPr lang="en-US" b="1" i="0" u="none" strike="noStrike" cap="none" baseline="0" dirty="0">
                <a:solidFill>
                  <a:srgbClr val="366092"/>
                </a:solidFill>
                <a:latin typeface="Calibri"/>
                <a:ea typeface="Calibri"/>
                <a:cs typeface="Calibri"/>
                <a:sym typeface="Calibri"/>
              </a:rPr>
              <a:t>, M. </a:t>
            </a:r>
            <a:r>
              <a:rPr lang="en-US" b="1" i="1" u="none" strike="noStrike" cap="none" baseline="0" dirty="0">
                <a:solidFill>
                  <a:srgbClr val="366092"/>
                </a:solidFill>
                <a:latin typeface="Calibri"/>
                <a:ea typeface="Calibri"/>
                <a:cs typeface="Calibri"/>
                <a:sym typeface="Calibri"/>
              </a:rPr>
              <a:t>et al</a:t>
            </a:r>
            <a:r>
              <a:rPr lang="en-US" b="0" i="0" u="none" strike="noStrike" cap="none" baseline="0" dirty="0">
                <a:solidFill>
                  <a:srgbClr val="366092"/>
                </a:solidFill>
                <a:latin typeface="Calibri"/>
                <a:ea typeface="Calibri"/>
                <a:cs typeface="Calibri"/>
                <a:sym typeface="Calibri"/>
              </a:rPr>
              <a:t>. </a:t>
            </a:r>
            <a:r>
              <a:rPr lang="en-US" b="1" i="0" u="none" strike="noStrike" cap="none" baseline="0" dirty="0">
                <a:solidFill>
                  <a:srgbClr val="366092"/>
                </a:solidFill>
                <a:latin typeface="Calibri"/>
                <a:ea typeface="Calibri"/>
                <a:cs typeface="Calibri"/>
                <a:sym typeface="Calibri"/>
              </a:rPr>
              <a:t>(2012)</a:t>
            </a:r>
            <a:r>
              <a:rPr lang="en-US" b="0" i="0" u="none" strike="noStrike" cap="none" baseline="0" dirty="0">
                <a:solidFill>
                  <a:schemeClr val="dk1"/>
                </a:solidFill>
                <a:latin typeface="Calibri"/>
                <a:ea typeface="Calibri"/>
                <a:cs typeface="Calibri"/>
                <a:sym typeface="Calibri"/>
              </a:rPr>
              <a:t> Multigenerational epigenetic adaptation of the hepatic wound-healing response.</a:t>
            </a:r>
            <a:r>
              <a:rPr lang="en-US" b="1" i="0" u="none" strike="noStrike" cap="none" baseline="0" dirty="0">
                <a:solidFill>
                  <a:schemeClr val="dk1"/>
                </a:solidFill>
                <a:latin typeface="Calibri"/>
                <a:ea typeface="Calibri"/>
                <a:cs typeface="Calibri"/>
                <a:sym typeface="Calibri"/>
              </a:rPr>
              <a:t> </a:t>
            </a:r>
            <a:r>
              <a:rPr lang="en-US" b="1" i="1" u="none" strike="noStrike" cap="none" baseline="0" dirty="0">
                <a:solidFill>
                  <a:schemeClr val="dk1"/>
                </a:solidFill>
                <a:latin typeface="Calibri"/>
                <a:ea typeface="Calibri"/>
                <a:cs typeface="Calibri"/>
                <a:sym typeface="Calibri"/>
              </a:rPr>
              <a:t>Nature Med</a:t>
            </a:r>
            <a:r>
              <a:rPr lang="en-US" b="0" i="1" u="none" strike="noStrike" cap="none" baseline="0" dirty="0">
                <a:solidFill>
                  <a:schemeClr val="dk1"/>
                </a:solidFill>
                <a:latin typeface="Calibri"/>
                <a:ea typeface="Calibri"/>
                <a:cs typeface="Calibri"/>
                <a:sym typeface="Calibri"/>
              </a:rPr>
              <a:t>.</a:t>
            </a:r>
          </a:p>
        </p:txBody>
      </p:sp>
      <p:sp>
        <p:nvSpPr>
          <p:cNvPr id="122" name="Shape 122"/>
          <p:cNvSpPr txBox="1">
            <a:spLocks noGrp="1"/>
          </p:cNvSpPr>
          <p:nvPr>
            <p:ph type="title"/>
          </p:nvPr>
        </p:nvSpPr>
        <p:spPr>
          <a:xfrm>
            <a:off x="0" y="0"/>
            <a:ext cx="9144000" cy="684000"/>
          </a:xfrm>
          <a:prstGeom prst="rect">
            <a:avLst/>
          </a:prstGeom>
          <a:solidFill>
            <a:srgbClr val="B7CCE4"/>
          </a:solid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b="1" i="0" u="none" strike="noStrike" cap="none" baseline="0">
                <a:solidFill>
                  <a:schemeClr val="dk1"/>
                </a:solidFill>
                <a:latin typeface="Calibri"/>
                <a:ea typeface="Calibri"/>
                <a:cs typeface="Calibri"/>
                <a:sym typeface="Calibri"/>
              </a:rPr>
              <a:t>Transgenerational Epigenetic Inheritance Example I</a:t>
            </a:r>
          </a:p>
        </p:txBody>
      </p:sp>
      <p:cxnSp>
        <p:nvCxnSpPr>
          <p:cNvPr id="19" name="Straight Arrow Connector 18"/>
          <p:cNvCxnSpPr/>
          <p:nvPr/>
        </p:nvCxnSpPr>
        <p:spPr>
          <a:xfrm>
            <a:off x="3491925" y="2857584"/>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327247" y="2859172"/>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1"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632047" y="1979699"/>
            <a:ext cx="2438400" cy="2209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6703484" y="4189499"/>
            <a:ext cx="2295525" cy="369332"/>
          </a:xfrm>
          <a:prstGeom prst="rect">
            <a:avLst/>
          </a:prstGeom>
          <a:noFill/>
        </p:spPr>
        <p:txBody>
          <a:bodyPr wrap="square" rtlCol="0">
            <a:spAutoFit/>
          </a:bodyPr>
          <a:lstStyle/>
          <a:p>
            <a:pPr algn="ctr"/>
            <a:r>
              <a:rPr lang="en-US" dirty="0" smtClean="0"/>
              <a:t> PPAR</a:t>
            </a:r>
            <a:r>
              <a:rPr lang="en-US" dirty="0" smtClean="0">
                <a:sym typeface="Symbol"/>
              </a:rPr>
              <a:t> Promoter</a:t>
            </a:r>
            <a:endParaRPr lang="en-GB" dirty="0"/>
          </a:p>
        </p:txBody>
      </p:sp>
      <p:sp>
        <p:nvSpPr>
          <p:cNvPr id="6" name="Rectangle 5"/>
          <p:cNvSpPr/>
          <p:nvPr/>
        </p:nvSpPr>
        <p:spPr>
          <a:xfrm>
            <a:off x="4306679" y="4529968"/>
            <a:ext cx="1745991" cy="307777"/>
          </a:xfrm>
          <a:prstGeom prst="rect">
            <a:avLst/>
          </a:prstGeom>
        </p:spPr>
        <p:txBody>
          <a:bodyPr wrap="none">
            <a:spAutoFit/>
          </a:bodyPr>
          <a:lstStyle/>
          <a:p>
            <a:r>
              <a:rPr lang="en-US" b="1" dirty="0" smtClean="0"/>
              <a:t>Sirius </a:t>
            </a:r>
            <a:r>
              <a:rPr lang="en-US" b="1" dirty="0"/>
              <a:t>red staining</a:t>
            </a:r>
            <a:endParaRPr lang="en-GB" b="1" dirty="0"/>
          </a:p>
        </p:txBody>
      </p:sp>
      <p:sp>
        <p:nvSpPr>
          <p:cNvPr id="7" name="Rectangle 6"/>
          <p:cNvSpPr/>
          <p:nvPr/>
        </p:nvSpPr>
        <p:spPr>
          <a:xfrm>
            <a:off x="4739489" y="4810449"/>
            <a:ext cx="880369" cy="307777"/>
          </a:xfrm>
          <a:prstGeom prst="rect">
            <a:avLst/>
          </a:prstGeom>
        </p:spPr>
        <p:txBody>
          <a:bodyPr wrap="none">
            <a:spAutoFit/>
          </a:bodyPr>
          <a:lstStyle/>
          <a:p>
            <a:r>
              <a:rPr lang="en-US" b="1" dirty="0"/>
              <a:t>Fibrosis</a:t>
            </a:r>
            <a:endParaRPr lang="en-US" dirty="0"/>
          </a:p>
        </p:txBody>
      </p:sp>
      <p:pic>
        <p:nvPicPr>
          <p:cNvPr id="25" name="Picture 4"/>
          <p:cNvPicPr>
            <a:picLocks noChangeAspect="1" noChangeArrowheads="1"/>
          </p:cNvPicPr>
          <p:nvPr/>
        </p:nvPicPr>
        <p:blipFill rotWithShape="1">
          <a:blip r:embed="rId5">
            <a:extLst>
              <a:ext uri="{28A0092B-C50C-407E-A947-70E740481C1C}">
                <a14:useLocalDpi xmlns="" xmlns:a14="http://schemas.microsoft.com/office/drawing/2010/main" val="0"/>
              </a:ext>
            </a:extLst>
          </a:blip>
          <a:srcRect l="40771" t="9837" r="41443" b="74178"/>
          <a:stretch/>
        </p:blipFill>
        <p:spPr bwMode="auto">
          <a:xfrm>
            <a:off x="251520" y="4598640"/>
            <a:ext cx="1523999"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6" name="Rectangle 25"/>
          <p:cNvSpPr/>
          <p:nvPr/>
        </p:nvSpPr>
        <p:spPr>
          <a:xfrm>
            <a:off x="251520" y="4437112"/>
            <a:ext cx="2057399" cy="307777"/>
          </a:xfrm>
          <a:prstGeom prst="rect">
            <a:avLst/>
          </a:prstGeom>
        </p:spPr>
        <p:txBody>
          <a:bodyPr wrap="square">
            <a:spAutoFit/>
          </a:bodyPr>
          <a:lstStyle/>
          <a:p>
            <a:r>
              <a:rPr lang="en-GB" b="1" dirty="0" smtClean="0"/>
              <a:t>Hepatic wounding</a:t>
            </a:r>
            <a:endParaRPr lang="en-US" b="1" dirty="0"/>
          </a:p>
        </p:txBody>
      </p:sp>
      <p:sp>
        <p:nvSpPr>
          <p:cNvPr id="28" name="TextBox 27"/>
          <p:cNvSpPr txBox="1"/>
          <p:nvPr/>
        </p:nvSpPr>
        <p:spPr>
          <a:xfrm>
            <a:off x="467544" y="5796553"/>
            <a:ext cx="8107742"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600" b="1" dirty="0"/>
              <a:t>Hypomethylation </a:t>
            </a:r>
            <a:r>
              <a:rPr lang="en-GB" sz="1600" b="1" dirty="0" smtClean="0"/>
              <a:t>of PPAR-</a:t>
            </a:r>
            <a:r>
              <a:rPr lang="el-GR" sz="1600" b="1" dirty="0"/>
              <a:t>α </a:t>
            </a:r>
            <a:r>
              <a:rPr lang="en-GB" sz="1600" b="1" dirty="0"/>
              <a:t>gene promoter supported a role for </a:t>
            </a:r>
            <a:r>
              <a:rPr lang="en-GB" sz="1600" b="1" dirty="0" smtClean="0"/>
              <a:t>DNA methylation </a:t>
            </a:r>
            <a:r>
              <a:rPr lang="en-GB" sz="1600" b="1" dirty="0"/>
              <a:t>in the adaptive process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additive="base">
                                        <p:cTn id="7" dur="500"/>
                                        <p:tgtEl>
                                          <p:spTgt spid="11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480276" y="6431384"/>
            <a:ext cx="2133600" cy="365125"/>
          </a:xfrm>
        </p:spPr>
        <p:txBody>
          <a:bodyPr/>
          <a:lstStyle/>
          <a:p>
            <a:fld id="{B6F15528-21DE-4FAA-801E-634DDDAF4B2B}" type="slidenum">
              <a:rPr lang="en-US" smtClean="0"/>
              <a:pPr/>
              <a:t>5</a:t>
            </a:fld>
            <a:endParaRPr lang="en-US" dirty="0"/>
          </a:p>
        </p:txBody>
      </p:sp>
      <p:grpSp>
        <p:nvGrpSpPr>
          <p:cNvPr id="2" name="Group 60"/>
          <p:cNvGrpSpPr/>
          <p:nvPr/>
        </p:nvGrpSpPr>
        <p:grpSpPr>
          <a:xfrm>
            <a:off x="1676400" y="838200"/>
            <a:ext cx="5334000" cy="2057400"/>
            <a:chOff x="260044" y="1115982"/>
            <a:chExt cx="5105400" cy="2408309"/>
          </a:xfrm>
        </p:grpSpPr>
        <p:pic>
          <p:nvPicPr>
            <p:cNvPr id="11"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63554" r="12858"/>
            <a:stretch/>
          </p:blipFill>
          <p:spPr bwMode="auto">
            <a:xfrm rot="5400000">
              <a:off x="945844" y="1365068"/>
              <a:ext cx="4572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3" name="Group 25"/>
            <p:cNvGrpSpPr/>
            <p:nvPr/>
          </p:nvGrpSpPr>
          <p:grpSpPr>
            <a:xfrm>
              <a:off x="1060450" y="2120900"/>
              <a:ext cx="381000" cy="381000"/>
              <a:chOff x="2133600" y="1752600"/>
              <a:chExt cx="381000" cy="381000"/>
            </a:xfrm>
          </p:grpSpPr>
          <p:cxnSp>
            <p:nvCxnSpPr>
              <p:cNvPr id="14" name="Straight Connector 13"/>
              <p:cNvCxnSpPr/>
              <p:nvPr/>
            </p:nvCxnSpPr>
            <p:spPr>
              <a:xfrm>
                <a:off x="2133600" y="1752600"/>
                <a:ext cx="381000" cy="38100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H="1">
                <a:off x="2133600" y="1752600"/>
                <a:ext cx="381000" cy="381000"/>
              </a:xfrm>
              <a:prstGeom prst="line">
                <a:avLst/>
              </a:prstGeom>
            </p:spPr>
            <p:style>
              <a:lnRef idx="3">
                <a:schemeClr val="dk1"/>
              </a:lnRef>
              <a:fillRef idx="0">
                <a:schemeClr val="dk1"/>
              </a:fillRef>
              <a:effectRef idx="2">
                <a:schemeClr val="dk1"/>
              </a:effectRef>
              <a:fontRef idx="minor">
                <a:schemeClr val="tx1"/>
              </a:fontRef>
            </p:style>
          </p:cxnSp>
        </p:grpSp>
        <p:grpSp>
          <p:nvGrpSpPr>
            <p:cNvPr id="5" name="Group 32"/>
            <p:cNvGrpSpPr/>
            <p:nvPr/>
          </p:nvGrpSpPr>
          <p:grpSpPr>
            <a:xfrm>
              <a:off x="260044" y="2621196"/>
              <a:ext cx="2038351" cy="903095"/>
              <a:chOff x="399744" y="2829714"/>
              <a:chExt cx="2038351" cy="903095"/>
            </a:xfrm>
          </p:grpSpPr>
          <p:pic>
            <p:nvPicPr>
              <p:cNvPr id="12"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2448" r="61998"/>
              <a:stretch/>
            </p:blipFill>
            <p:spPr bwMode="auto">
              <a:xfrm rot="5400000">
                <a:off x="1066494" y="2696364"/>
                <a:ext cx="495300" cy="762000"/>
              </a:xfrm>
              <a:prstGeom prst="rect">
                <a:avLst/>
              </a:prstGeom>
              <a:ln/>
            </p:spPr>
            <p:style>
              <a:lnRef idx="2">
                <a:schemeClr val="accent1"/>
              </a:lnRef>
              <a:fillRef idx="1">
                <a:schemeClr val="lt1"/>
              </a:fillRef>
              <a:effectRef idx="0">
                <a:schemeClr val="accent1"/>
              </a:effectRef>
              <a:fontRef idx="minor">
                <a:schemeClr val="dk1"/>
              </a:fontRef>
            </p:style>
          </p:pic>
          <p:sp>
            <p:nvSpPr>
              <p:cNvPr id="28" name="TextBox 27"/>
              <p:cNvSpPr txBox="1"/>
              <p:nvPr/>
            </p:nvSpPr>
            <p:spPr>
              <a:xfrm>
                <a:off x="399744" y="3363477"/>
                <a:ext cx="203835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smtClean="0"/>
                  <a:t>PTZ treated Male</a:t>
                </a:r>
                <a:endParaRPr lang="en-GB" b="1" dirty="0"/>
              </a:p>
            </p:txBody>
          </p:sp>
        </p:grpSp>
        <p:cxnSp>
          <p:nvCxnSpPr>
            <p:cNvPr id="30" name="Straight Arrow Connector 29"/>
            <p:cNvCxnSpPr/>
            <p:nvPr/>
          </p:nvCxnSpPr>
          <p:spPr>
            <a:xfrm>
              <a:off x="1828800" y="2286000"/>
              <a:ext cx="685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260044" y="1115982"/>
              <a:ext cx="1981200" cy="369332"/>
            </a:xfrm>
            <a:prstGeom prst="rect">
              <a:avLst/>
            </a:prstGeom>
            <a:noFill/>
          </p:spPr>
          <p:txBody>
            <a:bodyPr wrap="square" rtlCol="0">
              <a:spAutoFit/>
            </a:bodyPr>
            <a:lstStyle/>
            <a:p>
              <a:r>
                <a:rPr lang="en-US" b="1" dirty="0" smtClean="0"/>
                <a:t>Normal Female</a:t>
              </a:r>
              <a:endParaRPr lang="en-GB" b="1" dirty="0"/>
            </a:p>
          </p:txBody>
        </p:sp>
        <p:sp>
          <p:nvSpPr>
            <p:cNvPr id="32" name="TextBox 31"/>
            <p:cNvSpPr txBox="1"/>
            <p:nvPr/>
          </p:nvSpPr>
          <p:spPr>
            <a:xfrm>
              <a:off x="260044" y="2792324"/>
              <a:ext cx="430577" cy="369333"/>
            </a:xfrm>
            <a:prstGeom prst="rect">
              <a:avLst/>
            </a:prstGeom>
            <a:noFill/>
          </p:spPr>
          <p:txBody>
            <a:bodyPr wrap="square" rtlCol="0">
              <a:spAutoFit/>
            </a:bodyPr>
            <a:lstStyle/>
            <a:p>
              <a:r>
                <a:rPr lang="en-US" b="1" dirty="0" smtClean="0"/>
                <a:t>P0</a:t>
              </a:r>
              <a:endParaRPr lang="en-GB" b="1" dirty="0"/>
            </a:p>
          </p:txBody>
        </p:sp>
        <p:pic>
          <p:nvPicPr>
            <p:cNvPr id="3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2448" r="61998"/>
            <a:stretch/>
          </p:blipFill>
          <p:spPr bwMode="auto">
            <a:xfrm rot="5400000">
              <a:off x="2876550" y="1905000"/>
              <a:ext cx="4953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37" name="Straight Arrow Connector 36"/>
            <p:cNvCxnSpPr/>
            <p:nvPr/>
          </p:nvCxnSpPr>
          <p:spPr>
            <a:xfrm>
              <a:off x="3657600" y="2267466"/>
              <a:ext cx="685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2635555" y="2566948"/>
              <a:ext cx="977289" cy="369332"/>
            </a:xfrm>
            <a:prstGeom prst="rect">
              <a:avLst/>
            </a:prstGeom>
            <a:noFill/>
          </p:spPr>
          <p:txBody>
            <a:bodyPr wrap="square" rtlCol="0">
              <a:spAutoFit/>
            </a:bodyPr>
            <a:lstStyle/>
            <a:p>
              <a:r>
                <a:rPr lang="en-US" b="1" dirty="0" smtClean="0"/>
                <a:t>F1 Male</a:t>
              </a:r>
              <a:endParaRPr lang="en-GB" b="1" dirty="0"/>
            </a:p>
          </p:txBody>
        </p:sp>
        <p:grpSp>
          <p:nvGrpSpPr>
            <p:cNvPr id="6" name="Group 42"/>
            <p:cNvGrpSpPr/>
            <p:nvPr/>
          </p:nvGrpSpPr>
          <p:grpSpPr>
            <a:xfrm>
              <a:off x="4388155" y="2082800"/>
              <a:ext cx="977289" cy="897930"/>
              <a:chOff x="4388155" y="2082800"/>
              <a:chExt cx="977289" cy="897930"/>
            </a:xfrm>
          </p:grpSpPr>
          <p:pic>
            <p:nvPicPr>
              <p:cNvPr id="39"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2448" r="61998"/>
              <a:stretch/>
            </p:blipFill>
            <p:spPr bwMode="auto">
              <a:xfrm rot="5400000">
                <a:off x="4629150" y="1949450"/>
                <a:ext cx="4953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4388155" y="2611398"/>
                <a:ext cx="977289" cy="369332"/>
              </a:xfrm>
              <a:prstGeom prst="rect">
                <a:avLst/>
              </a:prstGeom>
              <a:noFill/>
            </p:spPr>
            <p:txBody>
              <a:bodyPr wrap="square" rtlCol="0">
                <a:spAutoFit/>
              </a:bodyPr>
              <a:lstStyle/>
              <a:p>
                <a:r>
                  <a:rPr lang="en-US" b="1" dirty="0" smtClean="0"/>
                  <a:t>F2 Male</a:t>
                </a:r>
                <a:endParaRPr lang="en-GB" b="1" dirty="0"/>
              </a:p>
            </p:txBody>
          </p:sp>
        </p:grpSp>
        <p:grpSp>
          <p:nvGrpSpPr>
            <p:cNvPr id="9" name="Group 43"/>
            <p:cNvGrpSpPr/>
            <p:nvPr/>
          </p:nvGrpSpPr>
          <p:grpSpPr>
            <a:xfrm>
              <a:off x="2622244" y="3154958"/>
              <a:ext cx="2514600" cy="369333"/>
              <a:chOff x="2622244" y="3154958"/>
              <a:chExt cx="2514600" cy="369333"/>
            </a:xfrm>
          </p:grpSpPr>
          <p:cxnSp>
            <p:nvCxnSpPr>
              <p:cNvPr id="41" name="Straight Connector 40"/>
              <p:cNvCxnSpPr/>
              <p:nvPr/>
            </p:nvCxnSpPr>
            <p:spPr>
              <a:xfrm>
                <a:off x="2622244" y="3524291"/>
                <a:ext cx="2514600" cy="0"/>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622244" y="3154958"/>
                <a:ext cx="2514600" cy="369333"/>
              </a:xfrm>
              <a:prstGeom prst="rect">
                <a:avLst/>
              </a:prstGeom>
              <a:noFill/>
            </p:spPr>
            <p:txBody>
              <a:bodyPr wrap="square" rtlCol="0">
                <a:spAutoFit/>
              </a:bodyPr>
              <a:lstStyle/>
              <a:p>
                <a:pPr algn="ctr"/>
                <a:r>
                  <a:rPr lang="en-US" b="1" dirty="0" smtClean="0">
                    <a:solidFill>
                      <a:schemeClr val="tx1"/>
                    </a:solidFill>
                  </a:rPr>
                  <a:t>No PTZ exposure</a:t>
                </a:r>
                <a:endParaRPr lang="en-GB" b="1" dirty="0">
                  <a:solidFill>
                    <a:schemeClr val="tx1"/>
                  </a:solidFill>
                </a:endParaRPr>
              </a:p>
            </p:txBody>
          </p:sp>
        </p:grpSp>
      </p:grpSp>
      <p:grpSp>
        <p:nvGrpSpPr>
          <p:cNvPr id="10" name="Group 62"/>
          <p:cNvGrpSpPr/>
          <p:nvPr/>
        </p:nvGrpSpPr>
        <p:grpSpPr>
          <a:xfrm>
            <a:off x="914400" y="3809998"/>
            <a:ext cx="7330008" cy="2139282"/>
            <a:chOff x="1184413" y="3581400"/>
            <a:chExt cx="7391397" cy="1981202"/>
          </a:xfrm>
        </p:grpSpPr>
        <p:pic>
          <p:nvPicPr>
            <p:cNvPr id="7"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5400000">
              <a:off x="3965710" y="952503"/>
              <a:ext cx="1905001" cy="7315198"/>
            </a:xfrm>
            <a:prstGeom prst="rect">
              <a:avLst/>
            </a:prstGeom>
            <a:noFill/>
            <a:extLst>
              <a:ext uri="{909E8E84-426E-40DD-AFC4-6F175D3DCCD1}">
                <a14:hiddenFill xmlns="" xmlns:a14="http://schemas.microsoft.com/office/drawing/2010/main">
                  <a:solidFill>
                    <a:srgbClr val="FFFFFF"/>
                  </a:solidFill>
                </a14:hiddenFill>
              </a:ext>
            </a:extLst>
          </p:spPr>
        </p:pic>
        <p:sp>
          <p:nvSpPr>
            <p:cNvPr id="45" name="Rounded Rectangle 44"/>
            <p:cNvSpPr/>
            <p:nvPr/>
          </p:nvSpPr>
          <p:spPr>
            <a:xfrm>
              <a:off x="1184413" y="3581400"/>
              <a:ext cx="5864913" cy="665202"/>
            </a:xfrm>
            <a:prstGeom prst="roundRect">
              <a:avLst/>
            </a:prstGeom>
            <a:noFill/>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sp>
        <p:nvSpPr>
          <p:cNvPr id="8" name="Text Box 4"/>
          <p:cNvSpPr txBox="1">
            <a:spLocks noChangeArrowheads="1"/>
          </p:cNvSpPr>
          <p:nvPr/>
        </p:nvSpPr>
        <p:spPr bwMode="auto">
          <a:xfrm>
            <a:off x="0" y="6156593"/>
            <a:ext cx="914400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1600" b="1" dirty="0">
                <a:solidFill>
                  <a:schemeClr val="accent1">
                    <a:lumMod val="75000"/>
                  </a:schemeClr>
                </a:solidFill>
              </a:rPr>
              <a:t>Sharma A, Singh P (2009)</a:t>
            </a:r>
            <a:r>
              <a:rPr lang="en-US" sz="1600" dirty="0">
                <a:solidFill>
                  <a:schemeClr val="accent1">
                    <a:lumMod val="75000"/>
                  </a:schemeClr>
                </a:solidFill>
              </a:rPr>
              <a:t> </a:t>
            </a:r>
            <a:r>
              <a:rPr lang="en-US" sz="1600" dirty="0"/>
              <a:t>Detection of Transgenerational Spermatogenic Inheritance of Adult Male Acquired CNS Gene Expression Characteristics Using a Drosophila Systems Model. </a:t>
            </a:r>
            <a:r>
              <a:rPr lang="en-US" sz="1600" dirty="0" err="1" smtClean="0"/>
              <a:t>PlosOne</a:t>
            </a:r>
            <a:endParaRPr lang="en-US" sz="1600" dirty="0" smtClean="0"/>
          </a:p>
        </p:txBody>
      </p:sp>
      <p:sp>
        <p:nvSpPr>
          <p:cNvPr id="62" name="Rectangle 61"/>
          <p:cNvSpPr/>
          <p:nvPr/>
        </p:nvSpPr>
        <p:spPr>
          <a:xfrm>
            <a:off x="3657600" y="3212068"/>
            <a:ext cx="2743200" cy="369332"/>
          </a:xfrm>
          <a:prstGeom prst="rect">
            <a:avLst/>
          </a:prstGeom>
        </p:spPr>
        <p:txBody>
          <a:bodyPr wrap="square">
            <a:spAutoFit/>
          </a:bodyPr>
          <a:lstStyle/>
          <a:p>
            <a:r>
              <a:rPr lang="en-US" dirty="0" smtClean="0"/>
              <a:t>Gene Expression Profile</a:t>
            </a:r>
            <a:endParaRPr lang="en-US" dirty="0"/>
          </a:p>
        </p:txBody>
      </p:sp>
      <p:sp>
        <p:nvSpPr>
          <p:cNvPr id="64" name="Rectangle 63"/>
          <p:cNvSpPr/>
          <p:nvPr/>
        </p:nvSpPr>
        <p:spPr>
          <a:xfrm>
            <a:off x="1447800" y="838200"/>
            <a:ext cx="5638800" cy="23622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p:nvPr/>
        </p:nvCxnSpPr>
        <p:spPr>
          <a:xfrm rot="5400000">
            <a:off x="3352800" y="3504406"/>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 name="Shape 151"/>
          <p:cNvSpPr txBox="1">
            <a:spLocks noGrp="1"/>
          </p:cNvSpPr>
          <p:nvPr>
            <p:ph type="title"/>
          </p:nvPr>
        </p:nvSpPr>
        <p:spPr>
          <a:xfrm>
            <a:off x="0" y="0"/>
            <a:ext cx="9144000" cy="684000"/>
          </a:xfrm>
          <a:prstGeom prst="rect">
            <a:avLst/>
          </a:prstGeom>
          <a:solidFill>
            <a:srgbClr val="B7CCE4"/>
          </a:solid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b="1" i="0" u="none" strike="noStrike" cap="none" baseline="0" dirty="0">
                <a:solidFill>
                  <a:schemeClr val="dk1"/>
                </a:solidFill>
                <a:latin typeface="Calibri"/>
                <a:ea typeface="Calibri"/>
                <a:cs typeface="Calibri"/>
                <a:sym typeface="Calibri"/>
              </a:rPr>
              <a:t>Transgenerational Epigenetic Inheritance Example II</a:t>
            </a:r>
          </a:p>
        </p:txBody>
      </p:sp>
    </p:spTree>
    <p:extLst>
      <p:ext uri="{BB962C8B-B14F-4D97-AF65-F5344CB8AC3E}">
        <p14:creationId xmlns="" xmlns:p14="http://schemas.microsoft.com/office/powerpoint/2010/main" val="729002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6</a:t>
            </a:fld>
            <a:endParaRPr lang="en-US">
              <a:solidFill>
                <a:prstClr val="black">
                  <a:tint val="75000"/>
                </a:prstClr>
              </a:solidFill>
            </a:endParaRPr>
          </a:p>
        </p:txBody>
      </p:sp>
      <p:sp>
        <p:nvSpPr>
          <p:cNvPr id="11" name="Title 10"/>
          <p:cNvSpPr>
            <a:spLocks noGrp="1"/>
          </p:cNvSpPr>
          <p:nvPr>
            <p:ph type="title"/>
          </p:nvPr>
        </p:nvSpPr>
        <p:spPr>
          <a:xfrm>
            <a:off x="457200" y="46038"/>
            <a:ext cx="8229600" cy="715962"/>
          </a:xfrm>
        </p:spPr>
        <p:txBody>
          <a:bodyPr>
            <a:normAutofit fontScale="90000"/>
          </a:bodyPr>
          <a:lstStyle/>
          <a:p>
            <a:r>
              <a:rPr lang="en-US" b="1" dirty="0" smtClean="0">
                <a:solidFill>
                  <a:schemeClr val="tx2"/>
                </a:solidFill>
              </a:rPr>
              <a:t>Importance of studying TEI</a:t>
            </a:r>
            <a:endParaRPr lang="en-US" b="1" dirty="0">
              <a:solidFill>
                <a:schemeClr val="tx2"/>
              </a:solidFill>
            </a:endParaRPr>
          </a:p>
        </p:txBody>
      </p:sp>
      <p:sp>
        <p:nvSpPr>
          <p:cNvPr id="12" name="Rectangle 11"/>
          <p:cNvSpPr/>
          <p:nvPr/>
        </p:nvSpPr>
        <p:spPr>
          <a:xfrm>
            <a:off x="228600" y="762000"/>
            <a:ext cx="8534400" cy="4031873"/>
          </a:xfrm>
          <a:prstGeom prst="rect">
            <a:avLst/>
          </a:prstGeom>
        </p:spPr>
        <p:txBody>
          <a:bodyPr wrap="square" lIns="91440">
            <a:spAutoFit/>
          </a:bodyPr>
          <a:lstStyle/>
          <a:p>
            <a:pPr>
              <a:buFont typeface="Arial" pitchFamily="34" charset="0"/>
              <a:buChar char="•"/>
            </a:pPr>
            <a:r>
              <a:rPr lang="en-US" altLang="zh-CN" sz="1800" kern="1200" dirty="0" smtClean="0">
                <a:solidFill>
                  <a:prstClr val="black"/>
                </a:solidFill>
                <a:latin typeface="Times New Roman" pitchFamily="18" charset="0"/>
                <a:ea typeface="宋体"/>
                <a:cs typeface="+mn-cs"/>
              </a:rPr>
              <a:t>Epigenetic modifications play a critical role in the regulation of gene expression and contribution to the determination of  a phenotype.</a:t>
            </a:r>
          </a:p>
          <a:p>
            <a:endParaRPr lang="en-US" altLang="zh-CN" sz="1800" kern="1200" dirty="0" smtClean="0">
              <a:solidFill>
                <a:prstClr val="black"/>
              </a:solidFill>
              <a:latin typeface="Times New Roman" pitchFamily="18" charset="0"/>
              <a:ea typeface="宋体"/>
              <a:cs typeface="+mn-cs"/>
            </a:endParaRPr>
          </a:p>
          <a:p>
            <a:pPr>
              <a:buFont typeface="Arial" pitchFamily="34" charset="0"/>
              <a:buChar char="•"/>
            </a:pPr>
            <a:r>
              <a:rPr lang="en-US" altLang="zh-CN" sz="1800" kern="1200" dirty="0" smtClean="0">
                <a:solidFill>
                  <a:prstClr val="black"/>
                </a:solidFill>
                <a:latin typeface="Times New Roman" pitchFamily="18" charset="0"/>
                <a:ea typeface="宋体"/>
                <a:cs typeface="+mn-cs"/>
              </a:rPr>
              <a:t> Increasing evidences indicate that the environment can stably influence the establishment of a heritable </a:t>
            </a:r>
            <a:r>
              <a:rPr lang="en-US" altLang="zh-CN" sz="1800" kern="1200" dirty="0" err="1" smtClean="0">
                <a:solidFill>
                  <a:prstClr val="black"/>
                </a:solidFill>
                <a:latin typeface="Times New Roman" pitchFamily="18" charset="0"/>
                <a:ea typeface="宋体"/>
                <a:cs typeface="+mn-cs"/>
              </a:rPr>
              <a:t>epigenome</a:t>
            </a:r>
            <a:r>
              <a:rPr lang="en-US" altLang="zh-CN" sz="1800" kern="1200" dirty="0" smtClean="0">
                <a:solidFill>
                  <a:prstClr val="black"/>
                </a:solidFill>
                <a:latin typeface="Times New Roman" pitchFamily="18" charset="0"/>
                <a:ea typeface="宋体"/>
                <a:cs typeface="+mn-cs"/>
              </a:rPr>
              <a:t> </a:t>
            </a:r>
            <a:r>
              <a:rPr lang="en-US" sz="1800" b="1" kern="1200" dirty="0" smtClean="0">
                <a:solidFill>
                  <a:prstClr val="black"/>
                </a:solidFill>
                <a:latin typeface="Calibri"/>
                <a:ea typeface="+mn-ea"/>
                <a:cs typeface="+mn-cs"/>
              </a:rPr>
              <a:t>(GXE)</a:t>
            </a:r>
            <a:r>
              <a:rPr lang="en-US" altLang="zh-CN" sz="1800" kern="1200" dirty="0" smtClean="0">
                <a:solidFill>
                  <a:prstClr val="black"/>
                </a:solidFill>
                <a:latin typeface="Times New Roman" pitchFamily="18" charset="0"/>
                <a:ea typeface="宋体"/>
                <a:cs typeface="+mn-cs"/>
              </a:rPr>
              <a:t>. </a:t>
            </a:r>
          </a:p>
          <a:p>
            <a:endParaRPr lang="en-US" sz="1800" kern="1200" dirty="0" smtClean="0">
              <a:solidFill>
                <a:prstClr val="black"/>
              </a:solidFill>
              <a:latin typeface="Times New Roman" pitchFamily="18" charset="0"/>
              <a:ea typeface="+mn-ea"/>
              <a:cs typeface="+mn-cs"/>
            </a:endParaRPr>
          </a:p>
          <a:p>
            <a:pPr lvl="1"/>
            <a:r>
              <a:rPr lang="en-US" sz="2000" b="1" kern="1200" dirty="0" smtClean="0">
                <a:solidFill>
                  <a:prstClr val="black"/>
                </a:solidFill>
                <a:latin typeface="Calibri"/>
                <a:ea typeface="+mn-ea"/>
                <a:cs typeface="+mn-cs"/>
              </a:rPr>
              <a:t>Q Can such epigenetic memory explain a proportion of missing heritability in complex diseases? </a:t>
            </a:r>
          </a:p>
          <a:p>
            <a:pPr lvl="1"/>
            <a:endParaRPr lang="en-US" sz="1800" b="1" kern="1200" dirty="0" smtClean="0">
              <a:solidFill>
                <a:prstClr val="black"/>
              </a:solidFill>
              <a:latin typeface="Calibri"/>
              <a:ea typeface="+mn-ea"/>
              <a:cs typeface="+mn-cs"/>
            </a:endParaRPr>
          </a:p>
          <a:p>
            <a:pPr marL="457200" lvl="2">
              <a:buFont typeface="Arial" pitchFamily="34" charset="0"/>
              <a:buChar char="•"/>
            </a:pPr>
            <a:r>
              <a:rPr lang="en-US" sz="1800" kern="1200" dirty="0" smtClean="0">
                <a:solidFill>
                  <a:prstClr val="black"/>
                </a:solidFill>
                <a:latin typeface="Calibri"/>
                <a:ea typeface="+mn-ea"/>
                <a:cs typeface="+mn-cs"/>
              </a:rPr>
              <a:t>Germ-line epigenetic modification of the </a:t>
            </a:r>
            <a:r>
              <a:rPr lang="en-US" sz="1800" kern="1200" dirty="0" err="1" smtClean="0">
                <a:solidFill>
                  <a:prstClr val="black"/>
                </a:solidFill>
                <a:latin typeface="Calibri"/>
                <a:ea typeface="+mn-ea"/>
                <a:cs typeface="+mn-cs"/>
              </a:rPr>
              <a:t>murine</a:t>
            </a:r>
            <a:r>
              <a:rPr lang="en-US" sz="1800" kern="1200" dirty="0" smtClean="0">
                <a:solidFill>
                  <a:prstClr val="black"/>
                </a:solidFill>
                <a:latin typeface="Calibri"/>
                <a:ea typeface="+mn-ea"/>
                <a:cs typeface="+mn-cs"/>
              </a:rPr>
              <a:t> </a:t>
            </a:r>
            <a:r>
              <a:rPr lang="en-US" sz="1800" i="1" kern="1200" dirty="0" err="1" smtClean="0">
                <a:solidFill>
                  <a:prstClr val="black"/>
                </a:solidFill>
                <a:latin typeface="Calibri"/>
                <a:ea typeface="+mn-ea"/>
                <a:cs typeface="+mn-cs"/>
              </a:rPr>
              <a:t>A</a:t>
            </a:r>
            <a:r>
              <a:rPr lang="en-US" sz="1800" i="1" kern="1200" baseline="30000" dirty="0" err="1" smtClean="0">
                <a:solidFill>
                  <a:prstClr val="black"/>
                </a:solidFill>
                <a:latin typeface="Calibri"/>
                <a:ea typeface="+mn-ea"/>
                <a:cs typeface="+mn-cs"/>
              </a:rPr>
              <a:t>vy</a:t>
            </a:r>
            <a:r>
              <a:rPr lang="en-US" sz="1800" i="1" kern="1200" dirty="0" smtClean="0">
                <a:solidFill>
                  <a:prstClr val="black"/>
                </a:solidFill>
                <a:latin typeface="Calibri"/>
                <a:ea typeface="+mn-ea"/>
                <a:cs typeface="+mn-cs"/>
              </a:rPr>
              <a:t> </a:t>
            </a:r>
            <a:r>
              <a:rPr lang="en-US" sz="1800" kern="1200" dirty="0" smtClean="0">
                <a:solidFill>
                  <a:prstClr val="black"/>
                </a:solidFill>
                <a:latin typeface="Calibri"/>
                <a:ea typeface="+mn-ea"/>
                <a:cs typeface="+mn-cs"/>
              </a:rPr>
              <a:t>allele by nutritional supplementation. (Jennifer E. </a:t>
            </a:r>
            <a:r>
              <a:rPr lang="en-US" sz="1800" kern="1200" dirty="0" err="1" smtClean="0">
                <a:solidFill>
                  <a:prstClr val="black"/>
                </a:solidFill>
                <a:latin typeface="Calibri"/>
                <a:ea typeface="+mn-ea"/>
                <a:cs typeface="+mn-cs"/>
              </a:rPr>
              <a:t>Cropley</a:t>
            </a:r>
            <a:r>
              <a:rPr lang="en-US" sz="1800" kern="1200" dirty="0" smtClean="0">
                <a:solidFill>
                  <a:prstClr val="black"/>
                </a:solidFill>
                <a:latin typeface="Calibri"/>
                <a:ea typeface="+mn-ea"/>
                <a:cs typeface="+mn-cs"/>
              </a:rPr>
              <a:t> et al. 2006 PNAS)</a:t>
            </a:r>
          </a:p>
          <a:p>
            <a:pPr marL="457200" lvl="2">
              <a:buFont typeface="Arial" pitchFamily="34" charset="0"/>
              <a:buChar char="•"/>
            </a:pPr>
            <a:endParaRPr lang="en-US" sz="1800" b="1" kern="1200" dirty="0" smtClean="0">
              <a:solidFill>
                <a:prstClr val="black"/>
              </a:solidFill>
              <a:latin typeface="Calibri"/>
              <a:ea typeface="+mn-ea"/>
              <a:cs typeface="+mn-cs"/>
            </a:endParaRPr>
          </a:p>
          <a:p>
            <a:pPr marL="457200" lvl="1">
              <a:buFont typeface="Arial" pitchFamily="34" charset="0"/>
              <a:buChar char="•"/>
            </a:pPr>
            <a:r>
              <a:rPr lang="en-US" sz="1800" kern="1200" dirty="0" smtClean="0">
                <a:solidFill>
                  <a:prstClr val="black"/>
                </a:solidFill>
                <a:latin typeface="Calibri"/>
                <a:ea typeface="+mn-ea"/>
                <a:cs typeface="+mn-cs"/>
              </a:rPr>
              <a:t>Human: Response to nutrition, early life circumstances and longevity </a:t>
            </a:r>
          </a:p>
          <a:p>
            <a:pPr marL="457200" lvl="1"/>
            <a:r>
              <a:rPr lang="en-US" sz="1800" kern="1200" dirty="0" smtClean="0">
                <a:solidFill>
                  <a:prstClr val="black"/>
                </a:solidFill>
                <a:latin typeface="Calibri"/>
                <a:ea typeface="+mn-ea"/>
                <a:cs typeface="+mn-cs"/>
              </a:rPr>
              <a:t>(ye </a:t>
            </a:r>
            <a:r>
              <a:rPr lang="en-US" sz="1800" kern="1200" dirty="0" err="1" smtClean="0">
                <a:solidFill>
                  <a:prstClr val="black"/>
                </a:solidFill>
                <a:latin typeface="Calibri"/>
                <a:ea typeface="+mn-ea"/>
                <a:cs typeface="+mn-cs"/>
              </a:rPr>
              <a:t>eg</a:t>
            </a:r>
            <a:r>
              <a:rPr lang="en-US" sz="1800" kern="1200" dirty="0" smtClean="0">
                <a:solidFill>
                  <a:prstClr val="black"/>
                </a:solidFill>
                <a:latin typeface="Calibri"/>
                <a:ea typeface="+mn-ea"/>
                <a:cs typeface="+mn-cs"/>
              </a:rPr>
              <a:t> </a:t>
            </a:r>
            <a:r>
              <a:rPr lang="en-US" sz="1800" kern="1200" dirty="0" err="1" smtClean="0">
                <a:solidFill>
                  <a:prstClr val="black"/>
                </a:solidFill>
                <a:latin typeface="Calibri"/>
                <a:ea typeface="+mn-ea"/>
                <a:cs typeface="+mn-cs"/>
              </a:rPr>
              <a:t>muje</a:t>
            </a:r>
            <a:r>
              <a:rPr lang="en-US" sz="1800" kern="1200" dirty="0" smtClean="0">
                <a:solidFill>
                  <a:prstClr val="black"/>
                </a:solidFill>
                <a:latin typeface="Calibri"/>
                <a:ea typeface="+mn-ea"/>
                <a:cs typeface="+mn-cs"/>
              </a:rPr>
              <a:t> mil </a:t>
            </a:r>
            <a:r>
              <a:rPr lang="en-US" sz="1800" kern="1200" dirty="0" err="1" smtClean="0">
                <a:solidFill>
                  <a:prstClr val="black"/>
                </a:solidFill>
                <a:latin typeface="Calibri"/>
                <a:ea typeface="+mn-ea"/>
                <a:cs typeface="+mn-cs"/>
              </a:rPr>
              <a:t>nahi</a:t>
            </a:r>
            <a:r>
              <a:rPr lang="en-US" sz="1800" kern="1200" dirty="0" smtClean="0">
                <a:solidFill>
                  <a:prstClr val="black"/>
                </a:solidFill>
                <a:latin typeface="Calibri"/>
                <a:ea typeface="+mn-ea"/>
                <a:cs typeface="+mn-cs"/>
              </a:rPr>
              <a:t> </a:t>
            </a:r>
            <a:r>
              <a:rPr lang="en-US" sz="1800" kern="1200" dirty="0" err="1" smtClean="0">
                <a:solidFill>
                  <a:prstClr val="black"/>
                </a:solidFill>
                <a:latin typeface="Calibri"/>
                <a:ea typeface="+mn-ea"/>
                <a:cs typeface="+mn-cs"/>
              </a:rPr>
              <a:t>raha</a:t>
            </a:r>
            <a:r>
              <a:rPr lang="en-US" sz="1800" kern="1200" dirty="0" smtClean="0">
                <a:solidFill>
                  <a:prstClr val="black"/>
                </a:solidFill>
                <a:latin typeface="Calibri"/>
                <a:ea typeface="+mn-ea"/>
                <a:cs typeface="+mn-cs"/>
              </a:rPr>
              <a:t> </a:t>
            </a:r>
            <a:r>
              <a:rPr lang="en-US" sz="1800" kern="1200" dirty="0" err="1" smtClean="0">
                <a:solidFill>
                  <a:prstClr val="black"/>
                </a:solidFill>
                <a:latin typeface="Calibri"/>
                <a:ea typeface="+mn-ea"/>
                <a:cs typeface="+mn-cs"/>
              </a:rPr>
              <a:t>tu</a:t>
            </a:r>
            <a:r>
              <a:rPr lang="en-US" sz="1800" kern="1200" dirty="0" smtClean="0">
                <a:solidFill>
                  <a:prstClr val="black"/>
                </a:solidFill>
                <a:latin typeface="Calibri"/>
                <a:ea typeface="+mn-ea"/>
                <a:cs typeface="+mn-cs"/>
              </a:rPr>
              <a:t> </a:t>
            </a:r>
            <a:r>
              <a:rPr lang="en-US" sz="1800" kern="1200" dirty="0" err="1" smtClean="0">
                <a:solidFill>
                  <a:prstClr val="black"/>
                </a:solidFill>
                <a:latin typeface="Calibri"/>
                <a:ea typeface="+mn-ea"/>
                <a:cs typeface="+mn-cs"/>
              </a:rPr>
              <a:t>daal</a:t>
            </a:r>
            <a:r>
              <a:rPr lang="en-US" sz="1800" kern="1200" dirty="0" smtClean="0">
                <a:solidFill>
                  <a:prstClr val="black"/>
                </a:solidFill>
                <a:latin typeface="Calibri"/>
                <a:ea typeface="+mn-ea"/>
                <a:cs typeface="+mn-cs"/>
              </a:rPr>
              <a:t> de)</a:t>
            </a:r>
          </a:p>
        </p:txBody>
      </p:sp>
      <p:pic>
        <p:nvPicPr>
          <p:cNvPr id="5" name="Picture 2" descr="Agouti mouse, an example of transgenerational epigenetic inheritance"/>
          <p:cNvPicPr>
            <a:picLocks noGrp="1" noChangeAspect="1" noChangeArrowheads="1"/>
          </p:cNvPicPr>
          <p:nvPr>
            <p:ph idx="1"/>
          </p:nvPr>
        </p:nvPicPr>
        <p:blipFill>
          <a:blip r:embed="rId3" cstate="print"/>
          <a:srcRect/>
          <a:stretch>
            <a:fillRect/>
          </a:stretch>
        </p:blipFill>
        <p:spPr bwMode="auto">
          <a:xfrm>
            <a:off x="7379370" y="3212976"/>
            <a:ext cx="1752600" cy="1745980"/>
          </a:xfrm>
          <a:prstGeom prst="rect">
            <a:avLst/>
          </a:prstGeom>
          <a:noFill/>
        </p:spPr>
      </p:pic>
      <p:sp>
        <p:nvSpPr>
          <p:cNvPr id="6" name="Rectangle 5"/>
          <p:cNvSpPr/>
          <p:nvPr/>
        </p:nvSpPr>
        <p:spPr>
          <a:xfrm>
            <a:off x="228600" y="6019800"/>
            <a:ext cx="8763000" cy="646331"/>
          </a:xfrm>
          <a:prstGeom prst="rect">
            <a:avLst/>
          </a:prstGeom>
        </p:spPr>
        <p:txBody>
          <a:bodyPr wrap="square">
            <a:spAutoFit/>
          </a:bodyPr>
          <a:lstStyle/>
          <a:p>
            <a:r>
              <a:rPr lang="en-US" sz="1800" b="1" kern="1200" dirty="0" smtClean="0">
                <a:solidFill>
                  <a:prstClr val="black"/>
                </a:solidFill>
                <a:latin typeface="Calibri"/>
                <a:ea typeface="+mn-ea"/>
                <a:cs typeface="+mn-cs"/>
              </a:rPr>
              <a:t>Epigenetic changes through  various nutrition supplements can provide important clues into  </a:t>
            </a:r>
            <a:r>
              <a:rPr lang="en-US" sz="1800" b="1" kern="1200" dirty="0" err="1" smtClean="0">
                <a:solidFill>
                  <a:prstClr val="black"/>
                </a:solidFill>
                <a:latin typeface="Calibri"/>
                <a:ea typeface="+mn-ea"/>
                <a:cs typeface="+mn-cs"/>
              </a:rPr>
              <a:t>heretability</a:t>
            </a:r>
            <a:r>
              <a:rPr lang="en-US" sz="1800" b="1" kern="1200" dirty="0" smtClean="0">
                <a:solidFill>
                  <a:prstClr val="black"/>
                </a:solidFill>
                <a:latin typeface="Calibri"/>
                <a:ea typeface="+mn-ea"/>
                <a:cs typeface="+mn-cs"/>
              </a:rPr>
              <a:t> of a metabolic phenotype , but exact mechanisms are unknown</a:t>
            </a:r>
            <a:endParaRPr lang="en-US" sz="1800" kern="1200" dirty="0">
              <a:solidFill>
                <a:prstClr val="black"/>
              </a:solidFill>
              <a:latin typeface="Calibri"/>
              <a:ea typeface="+mn-ea"/>
              <a:cs typeface="+mn-cs"/>
            </a:endParaRPr>
          </a:p>
        </p:txBody>
      </p:sp>
    </p:spTree>
    <p:extLst>
      <p:ext uri="{BB962C8B-B14F-4D97-AF65-F5344CB8AC3E}">
        <p14:creationId xmlns="" xmlns:p14="http://schemas.microsoft.com/office/powerpoint/2010/main" val="2188478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
        <p:nvSpPr>
          <p:cNvPr id="160" name="Shape 160"/>
          <p:cNvSpPr txBox="1">
            <a:spLocks noGrp="1"/>
          </p:cNvSpPr>
          <p:nvPr>
            <p:ph type="title"/>
          </p:nvPr>
        </p:nvSpPr>
        <p:spPr>
          <a:xfrm>
            <a:off x="0" y="0"/>
            <a:ext cx="9144000" cy="684000"/>
          </a:xfrm>
          <a:prstGeom prst="rect">
            <a:avLst/>
          </a:prstGeom>
          <a:solidFill>
            <a:srgbClr val="B7CCE4"/>
          </a:solid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200" b="0" i="0" u="none" strike="noStrike" cap="none" baseline="0">
                <a:solidFill>
                  <a:schemeClr val="dk1"/>
                </a:solidFill>
                <a:latin typeface="Calibri"/>
                <a:ea typeface="Calibri"/>
                <a:cs typeface="Calibri"/>
                <a:sym typeface="Calibri"/>
              </a:rPr>
              <a:t>Metabolic Diseases in mammals show transgenerational epigenetic  inheritance</a:t>
            </a:r>
          </a:p>
        </p:txBody>
      </p:sp>
      <p:pic>
        <p:nvPicPr>
          <p:cNvPr id="161" name="Shape 161"/>
          <p:cNvPicPr preferRelativeResize="0"/>
          <p:nvPr/>
        </p:nvPicPr>
        <p:blipFill rotWithShape="1">
          <a:blip r:embed="rId3">
            <a:alphaModFix/>
          </a:blip>
          <a:srcRect/>
          <a:stretch/>
        </p:blipFill>
        <p:spPr>
          <a:xfrm>
            <a:off x="917400" y="1133475"/>
            <a:ext cx="7258500" cy="5040599"/>
          </a:xfrm>
          <a:prstGeom prst="rect">
            <a:avLst/>
          </a:prstGeom>
          <a:noFill/>
          <a:ln>
            <a:noFill/>
          </a:ln>
        </p:spPr>
      </p:pic>
      <p:sp>
        <p:nvSpPr>
          <p:cNvPr id="162" name="Shape 162"/>
          <p:cNvSpPr txBox="1"/>
          <p:nvPr/>
        </p:nvSpPr>
        <p:spPr>
          <a:xfrm>
            <a:off x="1617225" y="6174000"/>
            <a:ext cx="54863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baseline="0">
                <a:solidFill>
                  <a:schemeClr val="dk1"/>
                </a:solidFill>
                <a:latin typeface="Calibri"/>
                <a:ea typeface="Calibri"/>
                <a:cs typeface="Calibri"/>
                <a:sym typeface="Calibri"/>
              </a:rPr>
              <a:t>But what is the mechanism?</a:t>
            </a:r>
          </a:p>
        </p:txBody>
      </p:sp>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34231" y="5247978"/>
            <a:ext cx="8224837" cy="798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04101139"/>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
        <p:nvSpPr>
          <p:cNvPr id="188" name="Shape 188"/>
          <p:cNvSpPr txBox="1"/>
          <p:nvPr/>
        </p:nvSpPr>
        <p:spPr>
          <a:xfrm>
            <a:off x="0" y="0"/>
            <a:ext cx="9144000" cy="908720"/>
          </a:xfrm>
          <a:prstGeom prst="rect">
            <a:avLst/>
          </a:prstGeom>
          <a:solidFill>
            <a:srgbClr val="B7CCE4"/>
          </a:solid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800" b="1" dirty="0" smtClean="0">
                <a:solidFill>
                  <a:schemeClr val="dk1"/>
                </a:solidFill>
                <a:latin typeface="Calibri"/>
                <a:ea typeface="Calibri"/>
                <a:cs typeface="Calibri"/>
                <a:sym typeface="Calibri"/>
              </a:rPr>
              <a:t>Approach for discovering mechanism of epigenetic inheritance using flies</a:t>
            </a:r>
            <a:endParaRPr lang="en-US" sz="2800" b="1" i="0" u="none" strike="noStrike" cap="none" baseline="0" dirty="0">
              <a:solidFill>
                <a:schemeClr val="dk1"/>
              </a:solidFill>
              <a:latin typeface="Calibri"/>
              <a:ea typeface="Calibri"/>
              <a:cs typeface="Calibri"/>
              <a:sym typeface="Calibri"/>
            </a:endParaRPr>
          </a:p>
        </p:txBody>
      </p:sp>
      <p:sp>
        <p:nvSpPr>
          <p:cNvPr id="189" name="Shape 189"/>
          <p:cNvSpPr txBox="1"/>
          <p:nvPr/>
        </p:nvSpPr>
        <p:spPr>
          <a:xfrm>
            <a:off x="165733" y="3209613"/>
            <a:ext cx="4269299" cy="6840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US" sz="1800" dirty="0">
                <a:solidFill>
                  <a:schemeClr val="dk1"/>
                </a:solidFill>
                <a:latin typeface="Calibri"/>
                <a:ea typeface="Calibri"/>
                <a:cs typeface="Calibri"/>
                <a:sym typeface="Calibri"/>
              </a:rPr>
              <a:t>2. </a:t>
            </a:r>
            <a:r>
              <a:rPr lang="en-US" sz="1800" dirty="0" smtClean="0">
                <a:solidFill>
                  <a:schemeClr val="dk1"/>
                </a:solidFill>
                <a:latin typeface="Calibri"/>
                <a:ea typeface="Calibri"/>
                <a:cs typeface="Calibri"/>
                <a:sym typeface="Calibri"/>
              </a:rPr>
              <a:t>Does the perturbation persist?</a:t>
            </a:r>
            <a:endParaRPr lang="en-US" sz="1800" dirty="0">
              <a:solidFill>
                <a:schemeClr val="dk1"/>
              </a:solidFill>
              <a:latin typeface="Calibri"/>
              <a:ea typeface="Calibri"/>
              <a:cs typeface="Calibri"/>
              <a:sym typeface="Calibri"/>
            </a:endParaRPr>
          </a:p>
          <a:p>
            <a:pPr lvl="0" rtl="0">
              <a:lnSpc>
                <a:spcPct val="115000"/>
              </a:lnSpc>
              <a:spcBef>
                <a:spcPts val="0"/>
              </a:spcBef>
              <a:buNone/>
            </a:pPr>
            <a:endParaRPr sz="1800" dirty="0">
              <a:solidFill>
                <a:schemeClr val="dk1"/>
              </a:solidFill>
              <a:latin typeface="Calibri"/>
              <a:ea typeface="Calibri"/>
              <a:cs typeface="Calibri"/>
              <a:sym typeface="Calibri"/>
            </a:endParaRPr>
          </a:p>
        </p:txBody>
      </p:sp>
      <p:sp>
        <p:nvSpPr>
          <p:cNvPr id="190" name="Shape 190"/>
          <p:cNvSpPr txBox="1"/>
          <p:nvPr/>
        </p:nvSpPr>
        <p:spPr>
          <a:xfrm>
            <a:off x="165732" y="1978388"/>
            <a:ext cx="4717262" cy="6840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US" sz="1800" dirty="0">
                <a:solidFill>
                  <a:schemeClr val="dk1"/>
                </a:solidFill>
                <a:latin typeface="Calibri"/>
                <a:ea typeface="Calibri"/>
                <a:cs typeface="Calibri"/>
                <a:sym typeface="Calibri"/>
              </a:rPr>
              <a:t>1. Does </a:t>
            </a:r>
            <a:r>
              <a:rPr lang="en-US" sz="1800" dirty="0" smtClean="0">
                <a:solidFill>
                  <a:schemeClr val="dk1"/>
                </a:solidFill>
                <a:latin typeface="Calibri"/>
                <a:ea typeface="Calibri"/>
                <a:cs typeface="Calibri"/>
                <a:sym typeface="Calibri"/>
              </a:rPr>
              <a:t>high-sugar </a:t>
            </a:r>
            <a:r>
              <a:rPr lang="en-US" sz="1800" dirty="0">
                <a:solidFill>
                  <a:schemeClr val="dk1"/>
                </a:solidFill>
                <a:latin typeface="Calibri"/>
                <a:ea typeface="Calibri"/>
                <a:cs typeface="Calibri"/>
                <a:sym typeface="Calibri"/>
              </a:rPr>
              <a:t>diet </a:t>
            </a:r>
            <a:r>
              <a:rPr lang="en-US" sz="1800" dirty="0" smtClean="0">
                <a:solidFill>
                  <a:schemeClr val="dk1"/>
                </a:solidFill>
                <a:latin typeface="Calibri"/>
                <a:ea typeface="Calibri"/>
                <a:cs typeface="Calibri"/>
                <a:sym typeface="Calibri"/>
              </a:rPr>
              <a:t>perturb</a:t>
            </a:r>
            <a:r>
              <a:rPr lang="en-US" sz="1800" dirty="0">
                <a:solidFill>
                  <a:schemeClr val="dk1"/>
                </a:solidFill>
                <a:latin typeface="Calibri"/>
                <a:ea typeface="Calibri"/>
                <a:cs typeface="Calibri"/>
                <a:sym typeface="Calibri"/>
              </a:rPr>
              <a:t> </a:t>
            </a:r>
            <a:r>
              <a:rPr lang="en-US" sz="1800" dirty="0" smtClean="0">
                <a:solidFill>
                  <a:schemeClr val="dk1"/>
                </a:solidFill>
                <a:latin typeface="Calibri"/>
                <a:ea typeface="Calibri"/>
                <a:cs typeface="Calibri"/>
                <a:sym typeface="Calibri"/>
              </a:rPr>
              <a:t>metabolism?</a:t>
            </a:r>
            <a:endParaRPr lang="en-US" sz="1800" dirty="0">
              <a:solidFill>
                <a:schemeClr val="dk1"/>
              </a:solidFill>
              <a:latin typeface="Calibri"/>
              <a:ea typeface="Calibri"/>
              <a:cs typeface="Calibri"/>
              <a:sym typeface="Calibri"/>
            </a:endParaRPr>
          </a:p>
        </p:txBody>
      </p:sp>
      <p:sp>
        <p:nvSpPr>
          <p:cNvPr id="191" name="Shape 191"/>
          <p:cNvSpPr txBox="1"/>
          <p:nvPr/>
        </p:nvSpPr>
        <p:spPr>
          <a:xfrm>
            <a:off x="165733" y="4302563"/>
            <a:ext cx="4464599" cy="11615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US" sz="1800" dirty="0">
                <a:solidFill>
                  <a:schemeClr val="dk1"/>
                </a:solidFill>
                <a:latin typeface="Calibri"/>
                <a:ea typeface="Calibri"/>
                <a:cs typeface="Calibri"/>
                <a:sym typeface="Calibri"/>
              </a:rPr>
              <a:t>3. Test for </a:t>
            </a:r>
            <a:r>
              <a:rPr lang="en-US" sz="1800" dirty="0" smtClean="0">
                <a:solidFill>
                  <a:schemeClr val="dk1"/>
                </a:solidFill>
                <a:latin typeface="Calibri"/>
                <a:ea typeface="Calibri"/>
                <a:cs typeface="Calibri"/>
                <a:sym typeface="Calibri"/>
              </a:rPr>
              <a:t>involvement </a:t>
            </a:r>
            <a:r>
              <a:rPr lang="en-US" sz="1800" dirty="0">
                <a:solidFill>
                  <a:schemeClr val="dk1"/>
                </a:solidFill>
                <a:latin typeface="Calibri"/>
                <a:ea typeface="Calibri"/>
                <a:cs typeface="Calibri"/>
                <a:sym typeface="Calibri"/>
              </a:rPr>
              <a:t>of </a:t>
            </a:r>
            <a:r>
              <a:rPr lang="en-US" sz="1800" dirty="0" smtClean="0">
                <a:solidFill>
                  <a:schemeClr val="dk1"/>
                </a:solidFill>
                <a:latin typeface="Calibri"/>
                <a:ea typeface="Calibri"/>
                <a:cs typeface="Calibri"/>
                <a:sym typeface="Calibri"/>
              </a:rPr>
              <a:t>germinal RNA.</a:t>
            </a:r>
            <a:endParaRPr lang="en-US" sz="1800" dirty="0">
              <a:solidFill>
                <a:schemeClr val="dk1"/>
              </a:solidFill>
              <a:latin typeface="Calibri"/>
              <a:ea typeface="Calibri"/>
              <a:cs typeface="Calibri"/>
              <a:sym typeface="Calibri"/>
            </a:endParaRPr>
          </a:p>
        </p:txBody>
      </p:sp>
      <p:grpSp>
        <p:nvGrpSpPr>
          <p:cNvPr id="26" name="Shape 169"/>
          <p:cNvGrpSpPr/>
          <p:nvPr/>
        </p:nvGrpSpPr>
        <p:grpSpPr>
          <a:xfrm>
            <a:off x="4096378" y="1124744"/>
            <a:ext cx="4868110" cy="4774054"/>
            <a:chOff x="304799" y="1676399"/>
            <a:chExt cx="4868110" cy="4774054"/>
          </a:xfrm>
        </p:grpSpPr>
        <p:grpSp>
          <p:nvGrpSpPr>
            <p:cNvPr id="27" name="Shape 170"/>
            <p:cNvGrpSpPr/>
            <p:nvPr/>
          </p:nvGrpSpPr>
          <p:grpSpPr>
            <a:xfrm>
              <a:off x="304799" y="1676399"/>
              <a:ext cx="4868110" cy="4774054"/>
              <a:chOff x="313488" y="1715869"/>
              <a:chExt cx="4868110" cy="4774054"/>
            </a:xfrm>
          </p:grpSpPr>
          <p:grpSp>
            <p:nvGrpSpPr>
              <p:cNvPr id="29" name="Shape 171"/>
              <p:cNvGrpSpPr/>
              <p:nvPr/>
            </p:nvGrpSpPr>
            <p:grpSpPr>
              <a:xfrm>
                <a:off x="313488" y="1715869"/>
                <a:ext cx="4868110" cy="4774054"/>
                <a:chOff x="4533900" y="1458563"/>
                <a:chExt cx="4196449" cy="3523614"/>
              </a:xfrm>
            </p:grpSpPr>
            <p:pic>
              <p:nvPicPr>
                <p:cNvPr id="32" name="Shape 172"/>
                <p:cNvPicPr preferRelativeResize="0"/>
                <p:nvPr/>
              </p:nvPicPr>
              <p:blipFill rotWithShape="1">
                <a:blip r:embed="rId3">
                  <a:alphaModFix/>
                </a:blip>
                <a:srcRect/>
                <a:stretch/>
              </p:blipFill>
              <p:spPr>
                <a:xfrm>
                  <a:off x="5715000" y="2417105"/>
                  <a:ext cx="1936749" cy="762000"/>
                </a:xfrm>
                <a:prstGeom prst="rect">
                  <a:avLst/>
                </a:prstGeom>
                <a:noFill/>
                <a:ln>
                  <a:noFill/>
                </a:ln>
              </p:spPr>
            </p:pic>
            <p:sp>
              <p:nvSpPr>
                <p:cNvPr id="33" name="Shape 173"/>
                <p:cNvSpPr txBox="1"/>
                <p:nvPr/>
              </p:nvSpPr>
              <p:spPr>
                <a:xfrm>
                  <a:off x="4533900" y="1458563"/>
                  <a:ext cx="1676399" cy="477041"/>
                </a:xfrm>
                <a:prstGeom prst="rect">
                  <a:avLst/>
                </a:prstGeom>
                <a:gradFill>
                  <a:gsLst>
                    <a:gs pos="0">
                      <a:srgbClr val="9A2E2C"/>
                    </a:gs>
                    <a:gs pos="80000">
                      <a:srgbClr val="CA3D39"/>
                    </a:gs>
                    <a:gs pos="100000">
                      <a:srgbClr val="CE3B37"/>
                    </a:gs>
                  </a:gsLst>
                  <a:lin ang="16200000" scaled="0"/>
                </a:gradFill>
                <a:ln w="9525" cap="flat">
                  <a:solidFill>
                    <a:srgbClr val="BE4B48"/>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High-Sugar(HS) Diet</a:t>
                  </a:r>
                </a:p>
              </p:txBody>
            </p:sp>
            <p:sp>
              <p:nvSpPr>
                <p:cNvPr id="34" name="Shape 174"/>
                <p:cNvSpPr txBox="1"/>
                <p:nvPr/>
              </p:nvSpPr>
              <p:spPr>
                <a:xfrm>
                  <a:off x="7053950" y="1485674"/>
                  <a:ext cx="1676399" cy="272699"/>
                </a:xfrm>
                <a:prstGeom prst="rect">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Control Diet</a:t>
                  </a:r>
                </a:p>
              </p:txBody>
            </p:sp>
            <p:grpSp>
              <p:nvGrpSpPr>
                <p:cNvPr id="35" name="Shape 175"/>
                <p:cNvGrpSpPr/>
                <p:nvPr/>
              </p:nvGrpSpPr>
              <p:grpSpPr>
                <a:xfrm>
                  <a:off x="5653060" y="3239999"/>
                  <a:ext cx="2532089" cy="762000"/>
                  <a:chOff x="5653060" y="3239999"/>
                  <a:chExt cx="2532089" cy="762000"/>
                </a:xfrm>
              </p:grpSpPr>
              <p:sp>
                <p:nvSpPr>
                  <p:cNvPr id="41" name="Shape 176"/>
                  <p:cNvSpPr/>
                  <p:nvPr/>
                </p:nvSpPr>
                <p:spPr>
                  <a:xfrm>
                    <a:off x="5653060" y="3560037"/>
                    <a:ext cx="458815" cy="274319"/>
                  </a:xfrm>
                  <a:prstGeom prst="rect">
                    <a:avLst/>
                  </a:prstGeom>
                  <a:solidFill>
                    <a:srgbClr val="538CD5"/>
                  </a:solidFill>
                  <a:ln w="9525" cap="flat">
                    <a:solidFill>
                      <a:srgbClr val="538CD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1" i="0" u="none" strike="noStrike" cap="none" baseline="0">
                        <a:solidFill>
                          <a:schemeClr val="dk1"/>
                        </a:solidFill>
                        <a:latin typeface="Calibri"/>
                        <a:ea typeface="Calibri"/>
                        <a:cs typeface="Calibri"/>
                        <a:sym typeface="Calibri"/>
                      </a:rPr>
                      <a:t>F1</a:t>
                    </a:r>
                  </a:p>
                </p:txBody>
              </p:sp>
              <p:grpSp>
                <p:nvGrpSpPr>
                  <p:cNvPr id="42" name="Shape 177"/>
                  <p:cNvGrpSpPr/>
                  <p:nvPr/>
                </p:nvGrpSpPr>
                <p:grpSpPr>
                  <a:xfrm>
                    <a:off x="6248400" y="3239999"/>
                    <a:ext cx="1936749" cy="762000"/>
                    <a:chOff x="6248400" y="3239999"/>
                    <a:chExt cx="1936749" cy="762000"/>
                  </a:xfrm>
                </p:grpSpPr>
                <p:pic>
                  <p:nvPicPr>
                    <p:cNvPr id="43" name="Shape 178"/>
                    <p:cNvPicPr preferRelativeResize="0"/>
                    <p:nvPr/>
                  </p:nvPicPr>
                  <p:blipFill rotWithShape="1">
                    <a:blip r:embed="rId3">
                      <a:alphaModFix/>
                    </a:blip>
                    <a:srcRect/>
                    <a:stretch/>
                  </p:blipFill>
                  <p:spPr>
                    <a:xfrm>
                      <a:off x="6248400" y="3239999"/>
                      <a:ext cx="1936749" cy="762000"/>
                    </a:xfrm>
                    <a:prstGeom prst="rect">
                      <a:avLst/>
                    </a:prstGeom>
                    <a:noFill/>
                    <a:ln>
                      <a:noFill/>
                    </a:ln>
                  </p:spPr>
                </p:pic>
                <p:sp>
                  <p:nvSpPr>
                    <p:cNvPr id="44" name="Shape 179"/>
                    <p:cNvSpPr/>
                    <p:nvPr/>
                  </p:nvSpPr>
                  <p:spPr>
                    <a:xfrm>
                      <a:off x="6951064" y="3285717"/>
                      <a:ext cx="458815" cy="27431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baseline="0">
                        <a:solidFill>
                          <a:schemeClr val="dk1"/>
                        </a:solidFill>
                        <a:latin typeface="Calibri"/>
                        <a:ea typeface="Calibri"/>
                        <a:cs typeface="Calibri"/>
                        <a:sym typeface="Calibri"/>
                      </a:endParaRPr>
                    </a:p>
                  </p:txBody>
                </p:sp>
              </p:grpSp>
            </p:grpSp>
            <p:grpSp>
              <p:nvGrpSpPr>
                <p:cNvPr id="36" name="Shape 180"/>
                <p:cNvGrpSpPr/>
                <p:nvPr/>
              </p:nvGrpSpPr>
              <p:grpSpPr>
                <a:xfrm>
                  <a:off x="5707033" y="4154399"/>
                  <a:ext cx="2516217" cy="827779"/>
                  <a:chOff x="5707033" y="4154399"/>
                  <a:chExt cx="2516217" cy="827779"/>
                </a:xfrm>
              </p:grpSpPr>
              <p:grpSp>
                <p:nvGrpSpPr>
                  <p:cNvPr id="37" name="Shape 181"/>
                  <p:cNvGrpSpPr/>
                  <p:nvPr/>
                </p:nvGrpSpPr>
                <p:grpSpPr>
                  <a:xfrm>
                    <a:off x="6286501" y="4154399"/>
                    <a:ext cx="1936749" cy="827779"/>
                    <a:chOff x="6248400" y="3239999"/>
                    <a:chExt cx="1936749" cy="827779"/>
                  </a:xfrm>
                </p:grpSpPr>
                <p:pic>
                  <p:nvPicPr>
                    <p:cNvPr id="39" name="Shape 182"/>
                    <p:cNvPicPr preferRelativeResize="0"/>
                    <p:nvPr/>
                  </p:nvPicPr>
                  <p:blipFill rotWithShape="1">
                    <a:blip r:embed="rId3">
                      <a:alphaModFix/>
                    </a:blip>
                    <a:srcRect/>
                    <a:stretch/>
                  </p:blipFill>
                  <p:spPr>
                    <a:xfrm>
                      <a:off x="6248400" y="3239999"/>
                      <a:ext cx="1936749" cy="762000"/>
                    </a:xfrm>
                    <a:prstGeom prst="rect">
                      <a:avLst/>
                    </a:prstGeom>
                    <a:noFill/>
                    <a:ln>
                      <a:noFill/>
                    </a:ln>
                  </p:spPr>
                </p:pic>
                <p:sp>
                  <p:nvSpPr>
                    <p:cNvPr id="40" name="Shape 183"/>
                    <p:cNvSpPr/>
                    <p:nvPr/>
                  </p:nvSpPr>
                  <p:spPr>
                    <a:xfrm>
                      <a:off x="6948579" y="3351498"/>
                      <a:ext cx="527076" cy="71627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baseline="0">
                        <a:solidFill>
                          <a:schemeClr val="dk1"/>
                        </a:solidFill>
                        <a:latin typeface="Calibri"/>
                        <a:ea typeface="Calibri"/>
                        <a:cs typeface="Calibri"/>
                        <a:sym typeface="Calibri"/>
                      </a:endParaRPr>
                    </a:p>
                  </p:txBody>
                </p:sp>
              </p:grpSp>
              <p:sp>
                <p:nvSpPr>
                  <p:cNvPr id="38" name="Shape 184"/>
                  <p:cNvSpPr/>
                  <p:nvPr/>
                </p:nvSpPr>
                <p:spPr>
                  <a:xfrm>
                    <a:off x="5707033" y="4423639"/>
                    <a:ext cx="458815" cy="274319"/>
                  </a:xfrm>
                  <a:prstGeom prst="rect">
                    <a:avLst/>
                  </a:prstGeom>
                  <a:solidFill>
                    <a:srgbClr val="538CD5"/>
                  </a:solidFill>
                  <a:ln w="9525" cap="flat">
                    <a:solidFill>
                      <a:srgbClr val="538CD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1" i="0" u="none" strike="noStrike" cap="none" baseline="0">
                        <a:solidFill>
                          <a:schemeClr val="dk1"/>
                        </a:solidFill>
                        <a:latin typeface="Calibri"/>
                        <a:ea typeface="Calibri"/>
                        <a:cs typeface="Calibri"/>
                        <a:sym typeface="Calibri"/>
                      </a:rPr>
                      <a:t>F2</a:t>
                    </a:r>
                  </a:p>
                </p:txBody>
              </p:sp>
            </p:grpSp>
          </p:grpSp>
          <p:sp>
            <p:nvSpPr>
              <p:cNvPr id="30" name="Shape 185"/>
              <p:cNvSpPr/>
              <p:nvPr/>
            </p:nvSpPr>
            <p:spPr>
              <a:xfrm>
                <a:off x="1418545" y="2528841"/>
                <a:ext cx="334054" cy="442958"/>
              </a:xfrm>
              <a:prstGeom prst="lightningBolt">
                <a:avLst/>
              </a:prstGeom>
              <a:gradFill>
                <a:gsLst>
                  <a:gs pos="0">
                    <a:srgbClr val="9A2E2C"/>
                  </a:gs>
                  <a:gs pos="80000">
                    <a:srgbClr val="CA3D39"/>
                  </a:gs>
                  <a:gs pos="100000">
                    <a:srgbClr val="CE3B37"/>
                  </a:gs>
                </a:gsLst>
                <a:lin ang="16200000" scaled="0"/>
              </a:gradFill>
              <a:ln w="9525" cap="flat">
                <a:solidFill>
                  <a:srgbClr val="BE4B48"/>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186"/>
              <p:cNvSpPr/>
              <p:nvPr/>
            </p:nvSpPr>
            <p:spPr>
              <a:xfrm flipH="1">
                <a:off x="3276597" y="2528841"/>
                <a:ext cx="388682" cy="442958"/>
              </a:xfrm>
              <a:prstGeom prst="lightningBolt">
                <a:avLst/>
              </a:prstGeom>
              <a:gradFill>
                <a:gsLst>
                  <a:gs pos="0">
                    <a:srgbClr val="2D5D97"/>
                  </a:gs>
                  <a:gs pos="80000">
                    <a:srgbClr val="3B7BC8"/>
                  </a:gs>
                  <a:gs pos="100000">
                    <a:srgbClr val="3A7CCA"/>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cxnSp>
          <p:nvCxnSpPr>
            <p:cNvPr id="28" name="Shape 187"/>
            <p:cNvCxnSpPr/>
            <p:nvPr/>
          </p:nvCxnSpPr>
          <p:spPr>
            <a:xfrm>
              <a:off x="3393896" y="4604171"/>
              <a:ext cx="0" cy="1036525"/>
            </a:xfrm>
            <a:prstGeom prst="straightConnector1">
              <a:avLst/>
            </a:prstGeom>
            <a:noFill/>
            <a:ln w="50800" cap="flat">
              <a:solidFill>
                <a:schemeClr val="dk1"/>
              </a:solidFill>
              <a:prstDash val="solid"/>
              <a:round/>
              <a:headEnd type="none" w="med" len="med"/>
              <a:tailEnd type="stealth" w="lg" len="lg"/>
            </a:ln>
          </p:spPr>
        </p:cxnSp>
      </p:gr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grpSp>
        <p:nvGrpSpPr>
          <p:cNvPr id="198" name="Shape 198"/>
          <p:cNvGrpSpPr/>
          <p:nvPr/>
        </p:nvGrpSpPr>
        <p:grpSpPr>
          <a:xfrm>
            <a:off x="457200" y="3991453"/>
            <a:ext cx="7951794" cy="1599247"/>
            <a:chOff x="457200" y="4114800"/>
            <a:chExt cx="7951794" cy="1813811"/>
          </a:xfrm>
        </p:grpSpPr>
        <p:pic>
          <p:nvPicPr>
            <p:cNvPr id="199" name="Shape 199"/>
            <p:cNvPicPr preferRelativeResize="0"/>
            <p:nvPr/>
          </p:nvPicPr>
          <p:blipFill rotWithShape="1">
            <a:blip r:embed="rId3">
              <a:alphaModFix/>
            </a:blip>
            <a:srcRect t="25580"/>
            <a:stretch/>
          </p:blipFill>
          <p:spPr>
            <a:xfrm>
              <a:off x="457200" y="4114800"/>
              <a:ext cx="7951794" cy="1371599"/>
            </a:xfrm>
            <a:prstGeom prst="rect">
              <a:avLst/>
            </a:prstGeom>
            <a:noFill/>
            <a:ln>
              <a:solidFill>
                <a:schemeClr val="accent2">
                  <a:lumMod val="40000"/>
                  <a:lumOff val="60000"/>
                </a:schemeClr>
              </a:solidFill>
            </a:ln>
          </p:spPr>
        </p:pic>
        <p:pic>
          <p:nvPicPr>
            <p:cNvPr id="200" name="Shape 200"/>
            <p:cNvPicPr preferRelativeResize="0"/>
            <p:nvPr/>
          </p:nvPicPr>
          <p:blipFill rotWithShape="1">
            <a:blip r:embed="rId4">
              <a:alphaModFix/>
            </a:blip>
            <a:srcRect/>
            <a:stretch/>
          </p:blipFill>
          <p:spPr>
            <a:xfrm>
              <a:off x="6587109" y="5499485"/>
              <a:ext cx="1633449" cy="429125"/>
            </a:xfrm>
            <a:prstGeom prst="rect">
              <a:avLst/>
            </a:prstGeom>
            <a:noFill/>
            <a:ln>
              <a:solidFill>
                <a:schemeClr val="accent2">
                  <a:lumMod val="40000"/>
                  <a:lumOff val="60000"/>
                </a:schemeClr>
              </a:solidFill>
            </a:ln>
          </p:spPr>
        </p:pic>
      </p:grpSp>
      <p:grpSp>
        <p:nvGrpSpPr>
          <p:cNvPr id="201" name="Shape 201"/>
          <p:cNvGrpSpPr/>
          <p:nvPr/>
        </p:nvGrpSpPr>
        <p:grpSpPr>
          <a:xfrm>
            <a:off x="381000" y="1806311"/>
            <a:ext cx="7839557" cy="1190641"/>
            <a:chOff x="381000" y="2106917"/>
            <a:chExt cx="7839557" cy="1550681"/>
          </a:xfrm>
        </p:grpSpPr>
        <p:pic>
          <p:nvPicPr>
            <p:cNvPr id="202" name="Shape 202"/>
            <p:cNvPicPr preferRelativeResize="0"/>
            <p:nvPr/>
          </p:nvPicPr>
          <p:blipFill rotWithShape="1">
            <a:blip r:embed="rId5">
              <a:alphaModFix/>
            </a:blip>
            <a:srcRect/>
            <a:stretch/>
          </p:blipFill>
          <p:spPr>
            <a:xfrm>
              <a:off x="381000" y="2106917"/>
              <a:ext cx="7839557" cy="1550681"/>
            </a:xfrm>
            <a:prstGeom prst="rect">
              <a:avLst/>
            </a:prstGeom>
            <a:noFill/>
            <a:ln>
              <a:solidFill>
                <a:schemeClr val="accent2">
                  <a:lumMod val="40000"/>
                  <a:lumOff val="60000"/>
                </a:schemeClr>
              </a:solidFill>
            </a:ln>
          </p:spPr>
        </p:pic>
        <p:pic>
          <p:nvPicPr>
            <p:cNvPr id="203" name="Shape 203"/>
            <p:cNvPicPr preferRelativeResize="0"/>
            <p:nvPr/>
          </p:nvPicPr>
          <p:blipFill rotWithShape="1">
            <a:blip r:embed="rId6">
              <a:alphaModFix/>
            </a:blip>
            <a:srcRect/>
            <a:stretch/>
          </p:blipFill>
          <p:spPr>
            <a:xfrm>
              <a:off x="7171463" y="2383140"/>
              <a:ext cx="829536" cy="655335"/>
            </a:xfrm>
            <a:prstGeom prst="rect">
              <a:avLst/>
            </a:prstGeom>
            <a:noFill/>
            <a:ln>
              <a:solidFill>
                <a:schemeClr val="accent2">
                  <a:lumMod val="40000"/>
                  <a:lumOff val="60000"/>
                </a:schemeClr>
              </a:solidFill>
            </a:ln>
          </p:spPr>
        </p:pic>
      </p:grpSp>
      <p:sp>
        <p:nvSpPr>
          <p:cNvPr id="204" name="Shape 204"/>
          <p:cNvSpPr txBox="1"/>
          <p:nvPr/>
        </p:nvSpPr>
        <p:spPr>
          <a:xfrm>
            <a:off x="0" y="0"/>
            <a:ext cx="9144000" cy="684000"/>
          </a:xfrm>
          <a:prstGeom prst="rect">
            <a:avLst/>
          </a:prstGeom>
          <a:solidFill>
            <a:srgbClr val="B7CCE4"/>
          </a:solid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endParaRPr lang="en-US" sz="2800" b="1" i="0" u="none" strike="noStrike" cap="none" baseline="0" dirty="0">
              <a:solidFill>
                <a:schemeClr val="dk1"/>
              </a:solidFill>
              <a:latin typeface="Calibri"/>
              <a:ea typeface="Calibri"/>
              <a:cs typeface="Calibri"/>
              <a:sym typeface="Calibri"/>
            </a:endParaRPr>
          </a:p>
        </p:txBody>
      </p:sp>
      <p:sp>
        <p:nvSpPr>
          <p:cNvPr id="2" name="Rectangle 1"/>
          <p:cNvSpPr/>
          <p:nvPr/>
        </p:nvSpPr>
        <p:spPr>
          <a:xfrm>
            <a:off x="263580" y="895290"/>
            <a:ext cx="6518220" cy="400110"/>
          </a:xfrm>
          <a:prstGeom prst="rect">
            <a:avLst/>
          </a:prstGeom>
        </p:spPr>
        <p:txBody>
          <a:bodyPr wrap="square">
            <a:spAutoFit/>
          </a:bodyPr>
          <a:lstStyle/>
          <a:p>
            <a:pPr lvl="0">
              <a:buClr>
                <a:schemeClr val="dk1"/>
              </a:buClr>
              <a:buSzPct val="25000"/>
            </a:pPr>
            <a:r>
              <a:rPr lang="en-US" sz="2000" b="1" dirty="0">
                <a:solidFill>
                  <a:schemeClr val="dk1"/>
                </a:solidFill>
                <a:latin typeface="Calibri"/>
                <a:ea typeface="Calibri"/>
                <a:cs typeface="Calibri"/>
                <a:sym typeface="Calibri"/>
              </a:rPr>
              <a:t>Drosophila </a:t>
            </a:r>
            <a:r>
              <a:rPr lang="en-US" sz="2000" b="1" dirty="0" smtClean="0">
                <a:solidFill>
                  <a:schemeClr val="dk1"/>
                </a:solidFill>
                <a:latin typeface="Calibri"/>
                <a:ea typeface="Calibri"/>
                <a:cs typeface="Calibri"/>
                <a:sym typeface="Calibri"/>
              </a:rPr>
              <a:t>as </a:t>
            </a:r>
            <a:r>
              <a:rPr lang="en-US" sz="2000" b="1" dirty="0">
                <a:solidFill>
                  <a:schemeClr val="dk1"/>
                </a:solidFill>
                <a:latin typeface="Calibri"/>
                <a:ea typeface="Calibri"/>
                <a:cs typeface="Calibri"/>
                <a:sym typeface="Calibri"/>
              </a:rPr>
              <a:t>a model for metabolic </a:t>
            </a:r>
            <a:r>
              <a:rPr lang="en-US" sz="2000" b="1" dirty="0" smtClean="0">
                <a:solidFill>
                  <a:schemeClr val="dk1"/>
                </a:solidFill>
                <a:latin typeface="Calibri"/>
                <a:ea typeface="Calibri"/>
                <a:cs typeface="Calibri"/>
                <a:sym typeface="Calibri"/>
              </a:rPr>
              <a:t>perturbations !</a:t>
            </a:r>
            <a:endParaRPr lang="en-US" sz="2000" b="1" dirty="0">
              <a:solidFill>
                <a:schemeClr val="dk1"/>
              </a:solidFill>
              <a:latin typeface="Calibri"/>
              <a:ea typeface="Calibri"/>
              <a:cs typeface="Calibri"/>
              <a:sym typeface="Calibri"/>
            </a:endParaRPr>
          </a:p>
        </p:txBody>
      </p:sp>
      <p:sp>
        <p:nvSpPr>
          <p:cNvPr id="3" name="Rectangle 2"/>
          <p:cNvSpPr/>
          <p:nvPr/>
        </p:nvSpPr>
        <p:spPr>
          <a:xfrm>
            <a:off x="1547664" y="44624"/>
            <a:ext cx="6843540" cy="523220"/>
          </a:xfrm>
          <a:prstGeom prst="rect">
            <a:avLst/>
          </a:prstGeom>
        </p:spPr>
        <p:txBody>
          <a:bodyPr wrap="none">
            <a:spAutoFit/>
          </a:bodyPr>
          <a:lstStyle/>
          <a:p>
            <a:r>
              <a:rPr lang="en-US" sz="2800" b="1" dirty="0">
                <a:solidFill>
                  <a:schemeClr val="dk1"/>
                </a:solidFill>
                <a:latin typeface="Calibri"/>
                <a:ea typeface="Calibri"/>
                <a:cs typeface="Calibri"/>
                <a:sym typeface="Calibri"/>
              </a:rPr>
              <a:t>1. Does high-sugar diet perturb metabolism?</a:t>
            </a:r>
            <a:endParaRPr lang="en-GB" sz="2800"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1389</TotalTime>
  <Words>1594</Words>
  <Application>Microsoft Office PowerPoint</Application>
  <PresentationFormat>On-screen Show (4:3)</PresentationFormat>
  <Paragraphs>214</Paragraphs>
  <Slides>22</Slides>
  <Notes>20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1_Office Theme</vt:lpstr>
      <vt:lpstr>Transgenerational Epigenetic Inheritance of Diet Induced Metabolic Perturbations in Drosophila</vt:lpstr>
      <vt:lpstr>What are Epigenetic changes?</vt:lpstr>
      <vt:lpstr>How to prove that a change is epigenetic and heritable?</vt:lpstr>
      <vt:lpstr>Transgenerational Epigenetic Inheritance Example I</vt:lpstr>
      <vt:lpstr>Transgenerational Epigenetic Inheritance Example II</vt:lpstr>
      <vt:lpstr>Importance of studying TEI</vt:lpstr>
      <vt:lpstr>Metabolic Diseases in mammals show transgenerational epigenetic  inheritance</vt:lpstr>
      <vt:lpstr>Slide 8</vt:lpstr>
      <vt:lpstr>Slide 9</vt:lpstr>
      <vt:lpstr>1. Does high-sugar diet perturb metabolism?</vt:lpstr>
      <vt:lpstr>Slide 11</vt:lpstr>
      <vt:lpstr>Slide 12</vt:lpstr>
      <vt:lpstr>Test for involvement of germinal RNA.</vt:lpstr>
      <vt:lpstr>Acknowledgement</vt:lpstr>
      <vt:lpstr>Slide 15</vt:lpstr>
      <vt:lpstr>RNA-dependent processes may cause Transgenerational Inheritance</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Transgenerational Epigenetic Inheritance of Diet Induced Metabolic Perturbations in Drosophila</dc:title>
  <dc:creator>IGIB</dc:creator>
  <cp:lastModifiedBy>fujitsu</cp:lastModifiedBy>
  <cp:revision>107</cp:revision>
  <dcterms:modified xsi:type="dcterms:W3CDTF">2015-12-15T12:14:24Z</dcterms:modified>
</cp:coreProperties>
</file>