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2/10/2022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2/10/2022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2/10/2022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2/10/2022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odin.fi-b.unam.mx/salac/practicasFP/fp_p5.pdf" TargetMode="External"/><Relationship Id="rId2" Type="http://schemas.openxmlformats.org/officeDocument/2006/relationships/hyperlink" Target="https://profile.es/blog/que-es-un-algoritmo-informatico/" TargetMode="External"/><Relationship Id="rId1" Type="http://schemas.openxmlformats.org/officeDocument/2006/relationships/slideLayout" Target="../slideLayouts/slideLayout2.xml"/><Relationship Id="rId5" Type="http://schemas.openxmlformats.org/officeDocument/2006/relationships/hyperlink" Target="https://economia3.com/hackathon-y-su-papel-en-la-innovacion/" TargetMode="External"/><Relationship Id="rId4" Type="http://schemas.openxmlformats.org/officeDocument/2006/relationships/hyperlink" Target="https://openwebinars.net/blog/que-es-un-algoritmo-informatic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66235-BA80-4D6E-BC4C-6E1ECB218D80}"/>
              </a:ext>
            </a:extLst>
          </p:cNvPr>
          <p:cNvSpPr>
            <a:spLocks noGrp="1"/>
          </p:cNvSpPr>
          <p:nvPr>
            <p:ph type="ctrTitle"/>
          </p:nvPr>
        </p:nvSpPr>
        <p:spPr/>
        <p:txBody>
          <a:bodyPr/>
          <a:lstStyle/>
          <a:p>
            <a:r>
              <a:rPr lang="es-MX" dirty="0"/>
              <a:t>ALGORITMOS	</a:t>
            </a:r>
          </a:p>
        </p:txBody>
      </p:sp>
      <p:sp>
        <p:nvSpPr>
          <p:cNvPr id="3" name="Subtítulo 2">
            <a:extLst>
              <a:ext uri="{FF2B5EF4-FFF2-40B4-BE49-F238E27FC236}">
                <a16:creationId xmlns:a16="http://schemas.microsoft.com/office/drawing/2014/main" id="{B48A3BD3-D16D-475F-8B0C-28C49E268C59}"/>
              </a:ext>
            </a:extLst>
          </p:cNvPr>
          <p:cNvSpPr>
            <a:spLocks noGrp="1"/>
          </p:cNvSpPr>
          <p:nvPr>
            <p:ph type="subTitle" idx="1"/>
          </p:nvPr>
        </p:nvSpPr>
        <p:spPr/>
        <p:txBody>
          <a:bodyPr>
            <a:noAutofit/>
          </a:bodyPr>
          <a:lstStyle/>
          <a:p>
            <a:r>
              <a:rPr lang="es-MX" dirty="0"/>
              <a:t>INTEGRANTES:</a:t>
            </a:r>
          </a:p>
          <a:p>
            <a:pPr marL="342900" indent="-342900">
              <a:buFont typeface="Arial" panose="020B0604020202020204" pitchFamily="34" charset="0"/>
              <a:buChar char="•"/>
            </a:pPr>
            <a:r>
              <a:rPr lang="es-MX" dirty="0"/>
              <a:t>Juárez Palma Emmanuel</a:t>
            </a:r>
          </a:p>
          <a:p>
            <a:pPr marL="342900" indent="-342900">
              <a:buFont typeface="Arial" panose="020B0604020202020204" pitchFamily="34" charset="0"/>
              <a:buChar char="•"/>
            </a:pPr>
            <a:r>
              <a:rPr lang="es-MX" dirty="0"/>
              <a:t>Vázquez Peña Iván Manuel</a:t>
            </a:r>
          </a:p>
        </p:txBody>
      </p:sp>
    </p:spTree>
    <p:extLst>
      <p:ext uri="{BB962C8B-B14F-4D97-AF65-F5344CB8AC3E}">
        <p14:creationId xmlns:p14="http://schemas.microsoft.com/office/powerpoint/2010/main" val="2696453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06028-EEB4-4ACE-8185-FBEE641CDD1B}"/>
              </a:ext>
            </a:extLst>
          </p:cNvPr>
          <p:cNvSpPr>
            <a:spLocks noGrp="1"/>
          </p:cNvSpPr>
          <p:nvPr>
            <p:ph type="title"/>
          </p:nvPr>
        </p:nvSpPr>
        <p:spPr/>
        <p:txBody>
          <a:bodyPr/>
          <a:lstStyle/>
          <a:p>
            <a:r>
              <a:rPr lang="es-MX" dirty="0"/>
              <a:t>TIPOS DE ALGORITMOS:</a:t>
            </a:r>
          </a:p>
        </p:txBody>
      </p:sp>
      <p:sp>
        <p:nvSpPr>
          <p:cNvPr id="3" name="Marcador de contenido 2">
            <a:extLst>
              <a:ext uri="{FF2B5EF4-FFF2-40B4-BE49-F238E27FC236}">
                <a16:creationId xmlns:a16="http://schemas.microsoft.com/office/drawing/2014/main" id="{2C28AF0A-F01A-4C34-AE90-8FE568B7E402}"/>
              </a:ext>
            </a:extLst>
          </p:cNvPr>
          <p:cNvSpPr>
            <a:spLocks noGrp="1"/>
          </p:cNvSpPr>
          <p:nvPr>
            <p:ph idx="1"/>
          </p:nvPr>
        </p:nvSpPr>
        <p:spPr>
          <a:xfrm>
            <a:off x="351693" y="2194560"/>
            <a:ext cx="11521440" cy="4024125"/>
          </a:xfrm>
        </p:spPr>
        <p:txBody>
          <a:bodyPr>
            <a:normAutofit lnSpcReduction="10000"/>
          </a:bodyPr>
          <a:lstStyle/>
          <a:p>
            <a:r>
              <a:rPr lang="es-MX" sz="2000" dirty="0">
                <a:effectLst/>
                <a:latin typeface="Calibri" panose="020F0502020204030204" pitchFamily="34" charset="0"/>
                <a:ea typeface="Times New Roman" panose="02020603050405020304" pitchFamily="18" charset="0"/>
              </a:rPr>
              <a:t>Algoritmos de búsqueda: Los algoritmos de búsqueda localizan uno o varios elementos dentro de una lista, diccionario o estructura de datos en general.</a:t>
            </a:r>
          </a:p>
          <a:p>
            <a:r>
              <a:rPr lang="es-MX" sz="2000" dirty="0">
                <a:effectLst/>
                <a:latin typeface="Calibri" panose="020F0502020204030204" pitchFamily="34" charset="0"/>
                <a:ea typeface="Times New Roman" panose="02020603050405020304" pitchFamily="18" charset="0"/>
              </a:rPr>
              <a:t>Algoritmos de ordenamiento: Reorganizan los elementos de una lista, diccionario o estructura de datos en general según una relación de orden. Aquí suelen destacar los que lo hacen mediante inserción, selección, mezcla, entre otros.</a:t>
            </a:r>
            <a:endParaRPr lang="es-MX" sz="2000" dirty="0">
              <a:effectLst/>
              <a:latin typeface="Times New Roman" panose="02020603050405020304" pitchFamily="18" charset="0"/>
              <a:ea typeface="Times New Roman" panose="02020603050405020304" pitchFamily="18" charset="0"/>
            </a:endParaRPr>
          </a:p>
          <a:p>
            <a:r>
              <a:rPr lang="es-MX" sz="2000" dirty="0">
                <a:effectLst/>
                <a:latin typeface="Calibri" panose="020F0502020204030204" pitchFamily="34" charset="0"/>
                <a:ea typeface="Times New Roman" panose="02020603050405020304" pitchFamily="18" charset="0"/>
              </a:rPr>
              <a:t>Programación dinámica: Son algoritmos que buscan reducir los tiempos de ejecución de este, al dividir problemas en subproblemas y almacenar los resultados independientes para poder obtener un resultado general.</a:t>
            </a:r>
            <a:endParaRPr lang="es-MX" sz="2000" dirty="0">
              <a:effectLst/>
              <a:latin typeface="Times New Roman" panose="02020603050405020304" pitchFamily="18" charset="0"/>
              <a:ea typeface="Times New Roman" panose="02020603050405020304" pitchFamily="18" charset="0"/>
            </a:endParaRPr>
          </a:p>
          <a:p>
            <a:r>
              <a:rPr lang="es-MX" sz="2000" dirty="0">
                <a:effectLst/>
                <a:latin typeface="Calibri" panose="020F0502020204030204" pitchFamily="34" charset="0"/>
                <a:ea typeface="Times New Roman" panose="02020603050405020304" pitchFamily="18" charset="0"/>
              </a:rPr>
              <a:t>Algoritmos voraces: Estos algoritmos se caracterizan por obtener la mejor decisión en cada paso local para llegar a la mejor solución global.</a:t>
            </a:r>
            <a:endParaRPr lang="es-MX" sz="2000" dirty="0">
              <a:effectLst/>
              <a:latin typeface="Times New Roman" panose="02020603050405020304" pitchFamily="18" charset="0"/>
              <a:ea typeface="Times New Roman" panose="02020603050405020304" pitchFamily="18" charset="0"/>
            </a:endParaRPr>
          </a:p>
          <a:p>
            <a:r>
              <a:rPr lang="es-MX" sz="2000" dirty="0">
                <a:effectLst/>
                <a:latin typeface="Calibri" panose="020F0502020204030204" pitchFamily="34" charset="0"/>
                <a:ea typeface="Times New Roman" panose="02020603050405020304" pitchFamily="18" charset="0"/>
              </a:rPr>
              <a:t>Algoritmos probabilísticos: Algoritmos que se centran en usar un grado de azar para proporcionar resultados concretos. Por lo general, suelen arrojar resultados que sirven para solucionar de buena manera los problemas [6].</a:t>
            </a:r>
            <a:endParaRPr lang="es-MX" sz="2000" dirty="0">
              <a:effectLst/>
              <a:latin typeface="Times New Roman" panose="02020603050405020304" pitchFamily="18" charset="0"/>
              <a:ea typeface="Times New Roman" panose="02020603050405020304" pitchFamily="18" charset="0"/>
            </a:endParaRPr>
          </a:p>
          <a:p>
            <a:endParaRPr lang="es-MX" sz="1800" dirty="0">
              <a:effectLst/>
              <a:latin typeface="Times New Roman" panose="02020603050405020304" pitchFamily="18" charset="0"/>
              <a:ea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407553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0356A-6A09-4639-81CE-C31BD9C5A392}"/>
              </a:ext>
            </a:extLst>
          </p:cNvPr>
          <p:cNvSpPr>
            <a:spLocks noGrp="1"/>
          </p:cNvSpPr>
          <p:nvPr>
            <p:ph type="title"/>
          </p:nvPr>
        </p:nvSpPr>
        <p:spPr/>
        <p:txBody>
          <a:bodyPr/>
          <a:lstStyle/>
          <a:p>
            <a:r>
              <a:rPr lang="es-MX" dirty="0"/>
              <a:t>ACTUALIDAD EN LOS ALGORITMOS</a:t>
            </a:r>
          </a:p>
        </p:txBody>
      </p:sp>
      <p:sp>
        <p:nvSpPr>
          <p:cNvPr id="3" name="Marcador de contenido 2">
            <a:extLst>
              <a:ext uri="{FF2B5EF4-FFF2-40B4-BE49-F238E27FC236}">
                <a16:creationId xmlns:a16="http://schemas.microsoft.com/office/drawing/2014/main" id="{38CB2735-D270-47FD-8424-85E877E3AC40}"/>
              </a:ext>
            </a:extLst>
          </p:cNvPr>
          <p:cNvSpPr>
            <a:spLocks noGrp="1"/>
          </p:cNvSpPr>
          <p:nvPr>
            <p:ph idx="1"/>
          </p:nvPr>
        </p:nvSpPr>
        <p:spPr/>
        <p:txBody>
          <a:bodyPr/>
          <a:lstStyle/>
          <a:p>
            <a:pPr indent="449580" algn="just"/>
            <a:r>
              <a:rPr lang="es-MX" sz="1800" dirty="0">
                <a:effectLst/>
                <a:latin typeface="Calibri" panose="020F0502020204030204" pitchFamily="34" charset="0"/>
                <a:ea typeface="Times New Roman" panose="02020603050405020304" pitchFamily="18" charset="0"/>
              </a:rPr>
              <a:t>Una realidad es que, hoy en día, nuestro mundo está claramente influenciado por los algoritmos informáticos que permitan darnos una mejor calidad de vida. Un claro ejemplo de ello es que todos (o al menos la gran mayoría) cargamos con un Smartphone, que ha sido construido bajo los algoritmos que ya hemos revisado. Y no solo los smartphones, también el software que se usa está hecho enteramente en algoritmia.</a:t>
            </a:r>
            <a:endParaRPr lang="es-MX" sz="1800" dirty="0">
              <a:effectLst/>
              <a:latin typeface="Times New Roman" panose="02020603050405020304" pitchFamily="18" charset="0"/>
              <a:ea typeface="Times New Roman" panose="02020603050405020304" pitchFamily="18" charset="0"/>
            </a:endParaRPr>
          </a:p>
          <a:p>
            <a:pPr indent="449580" algn="just"/>
            <a:r>
              <a:rPr lang="es-MX" sz="1800" dirty="0">
                <a:effectLst/>
                <a:latin typeface="Calibri" panose="020F0502020204030204" pitchFamily="34" charset="0"/>
                <a:ea typeface="Times New Roman" panose="02020603050405020304" pitchFamily="18" charset="0"/>
              </a:rPr>
              <a:t>Bajo ello, podemos pensar que todo lo que estamos usando (en cuestión tecnológica) tiene una gran influencia y uso de la algoritmia, pues cada vez tendemos a ir a un futuro cargado de sistemas complejos rodeándonos constantemente.</a:t>
            </a:r>
            <a:endParaRPr lang="es-MX" sz="1800" dirty="0">
              <a:effectLst/>
              <a:latin typeface="Times New Roman" panose="02020603050405020304" pitchFamily="18" charset="0"/>
              <a:ea typeface="Times New Roman" panose="02020603050405020304" pitchFamily="18" charset="0"/>
            </a:endParaRPr>
          </a:p>
          <a:p>
            <a:pPr indent="449580" algn="just"/>
            <a:r>
              <a:rPr lang="es-MX" sz="1800" dirty="0">
                <a:effectLst/>
                <a:latin typeface="Calibri" panose="020F0502020204030204" pitchFamily="34" charset="0"/>
                <a:ea typeface="Times New Roman" panose="02020603050405020304" pitchFamily="18" charset="0"/>
              </a:rPr>
              <a:t>También, cabe destacar los llamados “</a:t>
            </a:r>
            <a:r>
              <a:rPr lang="es-MX" sz="1800" dirty="0" err="1">
                <a:effectLst/>
                <a:latin typeface="Calibri" panose="020F0502020204030204" pitchFamily="34" charset="0"/>
                <a:ea typeface="Times New Roman" panose="02020603050405020304" pitchFamily="18" charset="0"/>
              </a:rPr>
              <a:t>Hackatones</a:t>
            </a:r>
            <a:r>
              <a:rPr lang="es-MX" sz="1800" dirty="0">
                <a:effectLst/>
                <a:latin typeface="Calibri" panose="020F0502020204030204" pitchFamily="34" charset="0"/>
                <a:ea typeface="Times New Roman" panose="02020603050405020304" pitchFamily="18" charset="0"/>
              </a:rPr>
              <a:t>”. Los </a:t>
            </a:r>
            <a:r>
              <a:rPr lang="es-MX" sz="1800" dirty="0" err="1">
                <a:effectLst/>
                <a:latin typeface="Calibri" panose="020F0502020204030204" pitchFamily="34" charset="0"/>
                <a:ea typeface="Times New Roman" panose="02020603050405020304" pitchFamily="18" charset="0"/>
              </a:rPr>
              <a:t>Hackatones</a:t>
            </a:r>
            <a:r>
              <a:rPr lang="es-MX" sz="1800" dirty="0">
                <a:effectLst/>
                <a:latin typeface="Calibri" panose="020F0502020204030204" pitchFamily="34" charset="0"/>
                <a:ea typeface="Times New Roman" panose="02020603050405020304" pitchFamily="18" charset="0"/>
              </a:rPr>
              <a:t> son una serie de eventos temáticos en los que grupos completos de desarrolladores trabajan de manera colaborativa para conseguir una meta final. En ellos, se pone a prueba la capacidad de generar los mejores algoritmos, más eficientes, limpios y rápidos que se pueda para obtener el logro final antes que el o los equipos rivales lo consigan, de ahí que la palabra </a:t>
            </a:r>
            <a:r>
              <a:rPr lang="es-MX" sz="1800" dirty="0" err="1">
                <a:effectLst/>
                <a:latin typeface="Calibri" panose="020F0502020204030204" pitchFamily="34" charset="0"/>
                <a:ea typeface="Times New Roman" panose="02020603050405020304" pitchFamily="18" charset="0"/>
              </a:rPr>
              <a:t>Hackaton</a:t>
            </a:r>
            <a:r>
              <a:rPr lang="es-MX" sz="1800" dirty="0">
                <a:effectLst/>
                <a:latin typeface="Calibri" panose="020F0502020204030204" pitchFamily="34" charset="0"/>
                <a:ea typeface="Times New Roman" panose="02020603050405020304" pitchFamily="18" charset="0"/>
              </a:rPr>
              <a:t> sea una mezcla entre “Hacking” y maratón [7].</a:t>
            </a:r>
            <a:endParaRPr lang="es-MX"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974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FAF15-2296-41AD-86CD-D1F0552A0F13}"/>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50EEE390-F078-460F-8B72-1BF4E53E2BD5}"/>
              </a:ext>
            </a:extLst>
          </p:cNvPr>
          <p:cNvSpPr>
            <a:spLocks noGrp="1"/>
          </p:cNvSpPr>
          <p:nvPr>
            <p:ph idx="1"/>
          </p:nvPr>
        </p:nvSpPr>
        <p:spPr/>
        <p:txBody>
          <a:bodyPr/>
          <a:lstStyle/>
          <a:p>
            <a:pPr algn="just"/>
            <a:r>
              <a:rPr lang="es-MX" sz="1800" dirty="0">
                <a:effectLst/>
                <a:latin typeface="Calibri" panose="020F0502020204030204" pitchFamily="34" charset="0"/>
                <a:ea typeface="Times New Roman" panose="02020603050405020304" pitchFamily="18" charset="0"/>
              </a:rPr>
              <a:t>Al finalizar este trabajo tenemos una compresión mayor de lo que los algoritmos significan e implican en nuestro día a día. La forma en la que los algoritmos son generados e ideados para resolver tareas que cada vez se vuelven más específicas y demandantes en cuestión de cómputo, ello aunado a la creciente necesidad de volver más eficientes y veloces para mayor comodidad del usuario y ahorrar poder de procesamiento a la par que su dificultad crece.	</a:t>
            </a:r>
            <a:endParaRPr lang="es-MX" sz="1800" dirty="0">
              <a:effectLst/>
              <a:latin typeface="Times New Roman" panose="02020603050405020304" pitchFamily="18" charset="0"/>
              <a:ea typeface="Times New Roman" panose="02020603050405020304" pitchFamily="18" charset="0"/>
            </a:endParaRPr>
          </a:p>
          <a:p>
            <a:pPr algn="just"/>
            <a:r>
              <a:rPr lang="es-MX" sz="1800" dirty="0">
                <a:effectLst/>
                <a:latin typeface="Calibri" panose="020F0502020204030204" pitchFamily="34" charset="0"/>
                <a:ea typeface="Times New Roman" panose="02020603050405020304" pitchFamily="18" charset="0"/>
              </a:rPr>
              <a:t>Es importante también destacar que si bien, los algoritmos ya hoy en día están bastante bien definidos y no parezca que vayan a cambiar dentro de poco, podemos estar seguros de que gracias a los grandes conglomerados de gente trabajando en mejorarlos o en competir serán quienes consigan introducir los siguientes algoritmos complejos.</a:t>
            </a:r>
            <a:endParaRPr lang="es-MX" sz="1800" dirty="0">
              <a:effectLst/>
              <a:latin typeface="Times New Roman" panose="02020603050405020304" pitchFamily="18" charset="0"/>
              <a:ea typeface="Times New Roman" panose="02020603050405020304" pitchFamily="18" charset="0"/>
            </a:endParaRPr>
          </a:p>
          <a:p>
            <a:pPr marL="0" indent="0">
              <a:lnSpc>
                <a:spcPct val="200000"/>
              </a:lnSpc>
              <a:buNone/>
            </a:pPr>
            <a:endParaRPr lang="es-MX"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170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0138F0-DA24-4629-AA28-A2D175C497BA}"/>
              </a:ext>
            </a:extLst>
          </p:cNvPr>
          <p:cNvSpPr>
            <a:spLocks noGrp="1"/>
          </p:cNvSpPr>
          <p:nvPr>
            <p:ph idx="1"/>
          </p:nvPr>
        </p:nvSpPr>
        <p:spPr>
          <a:xfrm>
            <a:off x="110783" y="101992"/>
            <a:ext cx="11970434" cy="6425417"/>
          </a:xfrm>
        </p:spPr>
        <p:txBody>
          <a:bodyPr>
            <a:normAutofit fontScale="47500" lnSpcReduction="20000"/>
          </a:bodyPr>
          <a:lstStyle/>
          <a:p>
            <a:pPr marL="0" indent="0">
              <a:lnSpc>
                <a:spcPct val="200000"/>
              </a:lnSpc>
              <a:buNone/>
            </a:pPr>
            <a:r>
              <a:rPr lang="es-MX" sz="3100" dirty="0">
                <a:effectLst/>
                <a:latin typeface="Times New Roman" panose="02020603050405020304" pitchFamily="18" charset="0"/>
                <a:ea typeface="Times New Roman" panose="02020603050405020304" pitchFamily="18" charset="0"/>
              </a:rPr>
              <a:t>REFERENCIAS</a:t>
            </a:r>
          </a:p>
          <a:p>
            <a:pPr marL="0" indent="0">
              <a:lnSpc>
                <a:spcPct val="200000"/>
              </a:lnSpc>
              <a:buNone/>
            </a:pPr>
            <a:r>
              <a:rPr lang="es-MX" sz="3100" dirty="0">
                <a:effectLst/>
                <a:latin typeface="Times New Roman" panose="02020603050405020304" pitchFamily="18" charset="0"/>
                <a:ea typeface="Times New Roman" panose="02020603050405020304" pitchFamily="18" charset="0"/>
              </a:rPr>
              <a:t>[1] </a:t>
            </a:r>
            <a:r>
              <a:rPr lang="es-MX" sz="3100" dirty="0" err="1">
                <a:effectLst/>
                <a:latin typeface="Times New Roman" panose="02020603050405020304" pitchFamily="18" charset="0"/>
                <a:ea typeface="Times New Roman" panose="02020603050405020304" pitchFamily="18" charset="0"/>
              </a:rPr>
              <a:t>Cairó</a:t>
            </a:r>
            <a:r>
              <a:rPr lang="es-MX" sz="3100" dirty="0">
                <a:effectLst/>
                <a:latin typeface="Times New Roman" panose="02020603050405020304" pitchFamily="18" charset="0"/>
                <a:ea typeface="Times New Roman" panose="02020603050405020304" pitchFamily="18" charset="0"/>
              </a:rPr>
              <a:t>, O. (2005). </a:t>
            </a:r>
            <a:r>
              <a:rPr lang="es-MX" sz="3100" i="1" dirty="0">
                <a:effectLst/>
                <a:latin typeface="Times New Roman" panose="02020603050405020304" pitchFamily="18" charset="0"/>
                <a:ea typeface="Times New Roman" panose="02020603050405020304" pitchFamily="18" charset="0"/>
              </a:rPr>
              <a:t>METODOLOGÍA DE LA PROGRAMACIÓN </a:t>
            </a:r>
            <a:r>
              <a:rPr lang="es-MX" sz="3100" dirty="0">
                <a:effectLst/>
                <a:latin typeface="Times New Roman" panose="02020603050405020304" pitchFamily="18" charset="0"/>
                <a:ea typeface="Times New Roman" panose="02020603050405020304" pitchFamily="18" charset="0"/>
              </a:rPr>
              <a:t> (3.</a:t>
            </a:r>
            <a:r>
              <a:rPr lang="es-MX" sz="3100" baseline="30000" dirty="0">
                <a:effectLst/>
                <a:latin typeface="Times New Roman" panose="02020603050405020304" pitchFamily="18" charset="0"/>
                <a:ea typeface="Times New Roman" panose="02020603050405020304" pitchFamily="18" charset="0"/>
              </a:rPr>
              <a:t>a</a:t>
            </a:r>
            <a:r>
              <a:rPr lang="es-MX" sz="3100" dirty="0">
                <a:effectLst/>
                <a:latin typeface="Times New Roman" panose="02020603050405020304" pitchFamily="18" charset="0"/>
                <a:ea typeface="Times New Roman" panose="02020603050405020304" pitchFamily="18" charset="0"/>
              </a:rPr>
              <a:t> ed.). Alfaomega.</a:t>
            </a:r>
          </a:p>
          <a:p>
            <a:pPr marL="0" indent="0">
              <a:lnSpc>
                <a:spcPct val="200000"/>
              </a:lnSpc>
              <a:buNone/>
            </a:pPr>
            <a:r>
              <a:rPr lang="es-MX" sz="3100" dirty="0">
                <a:effectLst/>
                <a:latin typeface="Times New Roman" panose="02020603050405020304" pitchFamily="18" charset="0"/>
                <a:ea typeface="Times New Roman" panose="02020603050405020304" pitchFamily="18" charset="0"/>
              </a:rPr>
              <a:t>[2] de Vega, R. M. (2021, 27 enero). </a:t>
            </a:r>
            <a:r>
              <a:rPr lang="es-MX" sz="3100" i="1" dirty="0">
                <a:effectLst/>
                <a:latin typeface="Times New Roman" panose="02020603050405020304" pitchFamily="18" charset="0"/>
                <a:ea typeface="Times New Roman" panose="02020603050405020304" pitchFamily="18" charset="0"/>
              </a:rPr>
              <a:t>Qué es un algoritmo informático: características, tipos y ejemplos</a:t>
            </a:r>
            <a:r>
              <a:rPr lang="es-MX" sz="3100" dirty="0">
                <a:effectLst/>
                <a:latin typeface="Times New Roman" panose="02020603050405020304" pitchFamily="18" charset="0"/>
                <a:ea typeface="Times New Roman" panose="02020603050405020304" pitchFamily="18" charset="0"/>
              </a:rPr>
              <a:t>. </a:t>
            </a:r>
            <a:r>
              <a:rPr lang="es-MX" sz="3100" dirty="0" err="1">
                <a:effectLst/>
                <a:latin typeface="Times New Roman" panose="02020603050405020304" pitchFamily="18" charset="0"/>
                <a:ea typeface="Times New Roman" panose="02020603050405020304" pitchFamily="18" charset="0"/>
              </a:rPr>
              <a:t>Profile</a:t>
            </a:r>
            <a:r>
              <a:rPr lang="es-MX" sz="3100" dirty="0">
                <a:effectLst/>
                <a:latin typeface="Times New Roman" panose="02020603050405020304" pitchFamily="18" charset="0"/>
                <a:ea typeface="Times New Roman" panose="02020603050405020304" pitchFamily="18" charset="0"/>
              </a:rPr>
              <a:t> Software </a:t>
            </a:r>
            <a:r>
              <a:rPr lang="es-MX" sz="3100" dirty="0" err="1">
                <a:effectLst/>
                <a:latin typeface="Times New Roman" panose="02020603050405020304" pitchFamily="18" charset="0"/>
                <a:ea typeface="Times New Roman" panose="02020603050405020304" pitchFamily="18" charset="0"/>
              </a:rPr>
              <a:t>Services</a:t>
            </a:r>
            <a:r>
              <a:rPr lang="es-MX" sz="3100" dirty="0">
                <a:effectLst/>
                <a:latin typeface="Times New Roman" panose="02020603050405020304" pitchFamily="18" charset="0"/>
                <a:ea typeface="Times New Roman" panose="02020603050405020304" pitchFamily="18" charset="0"/>
              </a:rPr>
              <a:t>. Recuperado 8 de febrero de 2022, de </a:t>
            </a:r>
            <a:r>
              <a:rPr lang="es-MX" sz="3100" u="sng" dirty="0">
                <a:solidFill>
                  <a:srgbClr val="0563C1"/>
                </a:solidFill>
                <a:effectLst/>
                <a:latin typeface="Times New Roman" panose="02020603050405020304" pitchFamily="18" charset="0"/>
                <a:ea typeface="Times New Roman" panose="02020603050405020304" pitchFamily="18" charset="0"/>
                <a:hlinkClick r:id="rId2"/>
              </a:rPr>
              <a:t>https://profile.es/blog/que-es-un-algoritmo-informatico/</a:t>
            </a:r>
            <a:endParaRPr lang="es-MX" sz="3100" dirty="0">
              <a:effectLst/>
              <a:latin typeface="Times New Roman" panose="02020603050405020304" pitchFamily="18" charset="0"/>
              <a:ea typeface="Times New Roman" panose="02020603050405020304" pitchFamily="18" charset="0"/>
            </a:endParaRPr>
          </a:p>
          <a:p>
            <a:pPr marL="0" indent="0">
              <a:lnSpc>
                <a:spcPct val="200000"/>
              </a:lnSpc>
              <a:buNone/>
            </a:pPr>
            <a:r>
              <a:rPr lang="es-MX" sz="3100" dirty="0">
                <a:effectLst/>
                <a:latin typeface="Times New Roman" panose="02020603050405020304" pitchFamily="18" charset="0"/>
                <a:ea typeface="Times New Roman" panose="02020603050405020304" pitchFamily="18" charset="0"/>
              </a:rPr>
              <a:t>[3] Luis, J. A., &amp; Aguilar, L. J. (2008). </a:t>
            </a:r>
            <a:r>
              <a:rPr lang="es-MX" sz="3100" i="1" dirty="0">
                <a:effectLst/>
                <a:latin typeface="Times New Roman" panose="02020603050405020304" pitchFamily="18" charset="0"/>
                <a:ea typeface="Times New Roman" panose="02020603050405020304" pitchFamily="18" charset="0"/>
              </a:rPr>
              <a:t>Fundamentos de programación</a:t>
            </a:r>
            <a:r>
              <a:rPr lang="es-MX" sz="3100" dirty="0">
                <a:effectLst/>
                <a:latin typeface="Times New Roman" panose="02020603050405020304" pitchFamily="18" charset="0"/>
                <a:ea typeface="Times New Roman" panose="02020603050405020304" pitchFamily="18" charset="0"/>
              </a:rPr>
              <a:t> (4.</a:t>
            </a:r>
            <a:r>
              <a:rPr lang="es-MX" sz="3100" baseline="30000" dirty="0">
                <a:effectLst/>
                <a:latin typeface="Times New Roman" panose="02020603050405020304" pitchFamily="18" charset="0"/>
                <a:ea typeface="Times New Roman" panose="02020603050405020304" pitchFamily="18" charset="0"/>
              </a:rPr>
              <a:t>a</a:t>
            </a:r>
            <a:r>
              <a:rPr lang="es-MX" sz="3100" dirty="0">
                <a:effectLst/>
                <a:latin typeface="Times New Roman" panose="02020603050405020304" pitchFamily="18" charset="0"/>
                <a:ea typeface="Times New Roman" panose="02020603050405020304" pitchFamily="18" charset="0"/>
              </a:rPr>
              <a:t> ed.). McGraw-Hill </a:t>
            </a:r>
            <a:r>
              <a:rPr lang="es-MX" sz="3100" dirty="0" err="1">
                <a:effectLst/>
                <a:latin typeface="Times New Roman" panose="02020603050405020304" pitchFamily="18" charset="0"/>
                <a:ea typeface="Times New Roman" panose="02020603050405020304" pitchFamily="18" charset="0"/>
              </a:rPr>
              <a:t>Education</a:t>
            </a:r>
            <a:r>
              <a:rPr lang="es-MX" sz="3100" dirty="0">
                <a:effectLst/>
                <a:latin typeface="Times New Roman" panose="02020603050405020304" pitchFamily="18" charset="0"/>
                <a:ea typeface="Times New Roman" panose="02020603050405020304" pitchFamily="18" charset="0"/>
              </a:rPr>
              <a:t>.</a:t>
            </a:r>
          </a:p>
          <a:p>
            <a:pPr marL="0" indent="0">
              <a:lnSpc>
                <a:spcPct val="200000"/>
              </a:lnSpc>
              <a:buNone/>
            </a:pPr>
            <a:r>
              <a:rPr lang="es-MX" sz="3100" dirty="0">
                <a:effectLst/>
                <a:latin typeface="Times New Roman" panose="02020603050405020304" pitchFamily="18" charset="0"/>
                <a:ea typeface="Times New Roman" panose="02020603050405020304" pitchFamily="18" charset="0"/>
              </a:rPr>
              <a:t>[4] Aguilar, J. L. (2022). </a:t>
            </a:r>
            <a:r>
              <a:rPr lang="es-MX" sz="3100" i="1" dirty="0">
                <a:effectLst/>
                <a:latin typeface="Times New Roman" panose="02020603050405020304" pitchFamily="18" charset="0"/>
                <a:ea typeface="Times New Roman" panose="02020603050405020304" pitchFamily="18" charset="0"/>
              </a:rPr>
              <a:t>Programación En C</a:t>
            </a:r>
            <a:r>
              <a:rPr lang="es-MX" sz="3100" dirty="0">
                <a:effectLst/>
                <a:latin typeface="Times New Roman" panose="02020603050405020304" pitchFamily="18" charset="0"/>
                <a:ea typeface="Times New Roman" panose="02020603050405020304" pitchFamily="18" charset="0"/>
              </a:rPr>
              <a:t> (3.</a:t>
            </a:r>
            <a:r>
              <a:rPr lang="es-MX" sz="3100" baseline="30000" dirty="0">
                <a:effectLst/>
                <a:latin typeface="Times New Roman" panose="02020603050405020304" pitchFamily="18" charset="0"/>
                <a:ea typeface="Times New Roman" panose="02020603050405020304" pitchFamily="18" charset="0"/>
              </a:rPr>
              <a:t>a</a:t>
            </a:r>
            <a:r>
              <a:rPr lang="es-MX" sz="3100" dirty="0">
                <a:effectLst/>
                <a:latin typeface="Times New Roman" panose="02020603050405020304" pitchFamily="18" charset="0"/>
                <a:ea typeface="Times New Roman" panose="02020603050405020304" pitchFamily="18" charset="0"/>
              </a:rPr>
              <a:t> ed.). MCGRAW HILL EDDUCATION.</a:t>
            </a:r>
          </a:p>
          <a:p>
            <a:pPr marL="0" indent="0">
              <a:lnSpc>
                <a:spcPct val="200000"/>
              </a:lnSpc>
              <a:buNone/>
            </a:pPr>
            <a:r>
              <a:rPr lang="es-MX" sz="3100" dirty="0">
                <a:effectLst/>
                <a:latin typeface="Times New Roman" panose="02020603050405020304" pitchFamily="18" charset="0"/>
                <a:ea typeface="Times New Roman" panose="02020603050405020304" pitchFamily="18" charset="0"/>
              </a:rPr>
              <a:t>[5] García Cano, E., &amp; Solano Gálvez, J. A. (s. f.). </a:t>
            </a:r>
            <a:r>
              <a:rPr lang="es-MX" sz="3100" i="1" dirty="0">
                <a:effectLst/>
                <a:latin typeface="Times New Roman" panose="02020603050405020304" pitchFamily="18" charset="0"/>
                <a:ea typeface="Times New Roman" panose="02020603050405020304" pitchFamily="18" charset="0"/>
              </a:rPr>
              <a:t>Guía práctica de estudio 05: Diagramas de flujo</a:t>
            </a:r>
            <a:r>
              <a:rPr lang="es-MX" sz="3100" dirty="0">
                <a:effectLst/>
                <a:latin typeface="Times New Roman" panose="02020603050405020304" pitchFamily="18" charset="0"/>
                <a:ea typeface="Times New Roman" panose="02020603050405020304" pitchFamily="18" charset="0"/>
              </a:rPr>
              <a:t>. Facultad de Ingeniería de la UNAM. Recuperado 10 de febrero de 2022, de </a:t>
            </a:r>
            <a:r>
              <a:rPr lang="es-MX" sz="3100" dirty="0">
                <a:effectLst/>
                <a:latin typeface="Times New Roman" panose="02020603050405020304" pitchFamily="18" charset="0"/>
                <a:ea typeface="Times New Roman" panose="02020603050405020304" pitchFamily="18" charset="0"/>
                <a:hlinkClick r:id="rId3"/>
              </a:rPr>
              <a:t>http://odin.fi-b.unam.mx/salac/practicasFP/fp_p5.pdf</a:t>
            </a:r>
            <a:endParaRPr lang="es-MX" sz="3100" dirty="0">
              <a:effectLst/>
              <a:latin typeface="Times New Roman" panose="02020603050405020304" pitchFamily="18" charset="0"/>
              <a:ea typeface="Times New Roman" panose="02020603050405020304" pitchFamily="18" charset="0"/>
            </a:endParaRPr>
          </a:p>
          <a:p>
            <a:pPr marL="0" indent="0">
              <a:lnSpc>
                <a:spcPct val="200000"/>
              </a:lnSpc>
              <a:buNone/>
            </a:pPr>
            <a:r>
              <a:rPr lang="es-MX" sz="3100" dirty="0">
                <a:effectLst/>
                <a:latin typeface="Times New Roman" panose="02020603050405020304" pitchFamily="18" charset="0"/>
                <a:ea typeface="Times New Roman" panose="02020603050405020304" pitchFamily="18" charset="0"/>
              </a:rPr>
              <a:t>[6] </a:t>
            </a:r>
            <a:r>
              <a:rPr lang="es-MX" sz="3100" dirty="0" err="1">
                <a:effectLst/>
                <a:latin typeface="Times New Roman" panose="02020603050405020304" pitchFamily="18" charset="0"/>
                <a:ea typeface="Times New Roman" panose="02020603050405020304" pitchFamily="18" charset="0"/>
              </a:rPr>
              <a:t>Robledano</a:t>
            </a:r>
            <a:r>
              <a:rPr lang="es-MX" sz="3100" dirty="0">
                <a:effectLst/>
                <a:latin typeface="Times New Roman" panose="02020603050405020304" pitchFamily="18" charset="0"/>
                <a:ea typeface="Times New Roman" panose="02020603050405020304" pitchFamily="18" charset="0"/>
              </a:rPr>
              <a:t>, A. (2019, 18 de junio). </a:t>
            </a:r>
            <a:r>
              <a:rPr lang="es-MX" sz="3100" i="1" dirty="0">
                <a:effectLst/>
                <a:latin typeface="Times New Roman" panose="02020603050405020304" pitchFamily="18" charset="0"/>
                <a:ea typeface="Times New Roman" panose="02020603050405020304" pitchFamily="18" charset="0"/>
              </a:rPr>
              <a:t>Que es un algoritmo inform</a:t>
            </a:r>
            <a:r>
              <a:rPr lang="es-MX" sz="3100" i="1" dirty="0">
                <a:effectLst/>
                <a:latin typeface="Times New Roman" panose="02020603050405020304" pitchFamily="18" charset="0"/>
                <a:ea typeface="Yu Mincho" panose="02020400000000000000" pitchFamily="18" charset="-128"/>
              </a:rPr>
              <a:t>á</a:t>
            </a:r>
            <a:r>
              <a:rPr lang="es-MX" sz="3100" i="1" dirty="0">
                <a:effectLst/>
                <a:latin typeface="Times New Roman" panose="02020603050405020304" pitchFamily="18" charset="0"/>
                <a:ea typeface="Times New Roman" panose="02020603050405020304" pitchFamily="18" charset="0"/>
              </a:rPr>
              <a:t>tico</a:t>
            </a:r>
            <a:r>
              <a:rPr lang="es-MX" sz="3100" dirty="0">
                <a:effectLst/>
                <a:latin typeface="Times New Roman" panose="02020603050405020304" pitchFamily="18" charset="0"/>
                <a:ea typeface="Times New Roman" panose="02020603050405020304" pitchFamily="18" charset="0"/>
              </a:rPr>
              <a:t>.</a:t>
            </a:r>
            <a:r>
              <a:rPr lang="es-MX" sz="3100" i="1" dirty="0">
                <a:effectLst/>
                <a:latin typeface="Times New Roman" panose="02020603050405020304" pitchFamily="18" charset="0"/>
                <a:ea typeface="Times New Roman" panose="02020603050405020304" pitchFamily="18" charset="0"/>
              </a:rPr>
              <a:t> Recuperado 8 de febrero de 2022, de </a:t>
            </a:r>
            <a:r>
              <a:rPr lang="es-MX" sz="3100" i="1" u="sng" dirty="0">
                <a:solidFill>
                  <a:srgbClr val="0563C1"/>
                </a:solidFill>
                <a:effectLst/>
                <a:latin typeface="Times New Roman" panose="02020603050405020304" pitchFamily="18" charset="0"/>
                <a:ea typeface="Times New Roman" panose="02020603050405020304" pitchFamily="18" charset="0"/>
                <a:hlinkClick r:id="rId4"/>
              </a:rPr>
              <a:t>https://openwebinars.net/blog/que-es-un-algoritmo-informatico</a:t>
            </a:r>
            <a:endParaRPr lang="es-MX" sz="3100" i="1" u="sng" dirty="0">
              <a:solidFill>
                <a:srgbClr val="0563C1"/>
              </a:solidFill>
              <a:effectLst/>
              <a:latin typeface="Times New Roman" panose="02020603050405020304" pitchFamily="18" charset="0"/>
              <a:ea typeface="Times New Roman" panose="02020603050405020304" pitchFamily="18" charset="0"/>
            </a:endParaRPr>
          </a:p>
          <a:p>
            <a:pPr marL="0" indent="0">
              <a:lnSpc>
                <a:spcPct val="200000"/>
              </a:lnSpc>
              <a:buNone/>
            </a:pPr>
            <a:r>
              <a:rPr lang="es-MX" sz="3100" dirty="0">
                <a:effectLst/>
                <a:latin typeface="Times New Roman" panose="02020603050405020304" pitchFamily="18" charset="0"/>
                <a:ea typeface="Times New Roman" panose="02020603050405020304" pitchFamily="18" charset="0"/>
              </a:rPr>
              <a:t>[7] </a:t>
            </a:r>
            <a:r>
              <a:rPr lang="es-MX" sz="3100" dirty="0" err="1">
                <a:effectLst/>
                <a:latin typeface="Times New Roman" panose="02020603050405020304" pitchFamily="18" charset="0"/>
                <a:ea typeface="Times New Roman" panose="02020603050405020304" pitchFamily="18" charset="0"/>
              </a:rPr>
              <a:t>Ll</a:t>
            </a:r>
            <a:r>
              <a:rPr lang="es-MX" sz="3100" dirty="0" err="1">
                <a:effectLst/>
                <a:latin typeface="Times New Roman" panose="02020603050405020304" pitchFamily="18" charset="0"/>
                <a:ea typeface="Yu Mincho" panose="02020400000000000000" pitchFamily="18" charset="-128"/>
              </a:rPr>
              <a:t>ácer</a:t>
            </a:r>
            <a:r>
              <a:rPr lang="es-MX" sz="3100" dirty="0">
                <a:effectLst/>
                <a:latin typeface="Times New Roman" panose="02020603050405020304" pitchFamily="18" charset="0"/>
                <a:ea typeface="Times New Roman" panose="02020603050405020304" pitchFamily="18" charset="0"/>
              </a:rPr>
              <a:t>, V. (Fecha desconocida). </a:t>
            </a:r>
            <a:r>
              <a:rPr lang="es-MX" sz="3100" i="1" dirty="0">
                <a:effectLst/>
                <a:latin typeface="Times New Roman" panose="02020603050405020304" pitchFamily="18" charset="0"/>
                <a:ea typeface="Times New Roman" panose="02020603050405020304" pitchFamily="18" charset="0"/>
              </a:rPr>
              <a:t>Qué es el Hackathon y su papel en el proceso de innovación</a:t>
            </a:r>
            <a:r>
              <a:rPr lang="es-MX" sz="3100" dirty="0">
                <a:effectLst/>
                <a:latin typeface="Times New Roman" panose="02020603050405020304" pitchFamily="18" charset="0"/>
                <a:ea typeface="Times New Roman" panose="02020603050405020304" pitchFamily="18" charset="0"/>
              </a:rPr>
              <a:t>.</a:t>
            </a:r>
            <a:r>
              <a:rPr lang="es-MX" sz="3100" i="1" dirty="0">
                <a:effectLst/>
                <a:latin typeface="Times New Roman" panose="02020603050405020304" pitchFamily="18" charset="0"/>
                <a:ea typeface="Times New Roman" panose="02020603050405020304" pitchFamily="18" charset="0"/>
              </a:rPr>
              <a:t> Recuperado 8 de febrero de 2022, de </a:t>
            </a:r>
            <a:r>
              <a:rPr lang="es-MX" sz="3100" i="1" u="sng" dirty="0">
                <a:solidFill>
                  <a:srgbClr val="0563C1"/>
                </a:solidFill>
                <a:effectLst/>
                <a:latin typeface="Times New Roman" panose="02020603050405020304" pitchFamily="18" charset="0"/>
                <a:ea typeface="Times New Roman" panose="02020603050405020304" pitchFamily="18" charset="0"/>
                <a:hlinkClick r:id="rId5"/>
              </a:rPr>
              <a:t>https://economia3.com/hackathon-y-su-papel-en-la-innovacion/</a:t>
            </a:r>
            <a:endParaRPr lang="es-MX" sz="3100" dirty="0">
              <a:effectLst/>
              <a:latin typeface="Times New Roman" panose="02020603050405020304" pitchFamily="18" charset="0"/>
              <a:ea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27279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3D0B2-11A9-498B-97B0-950DC2ACEE4E}"/>
              </a:ext>
            </a:extLst>
          </p:cNvPr>
          <p:cNvSpPr>
            <a:spLocks noGrp="1"/>
          </p:cNvSpPr>
          <p:nvPr>
            <p:ph type="title"/>
          </p:nvPr>
        </p:nvSpPr>
        <p:spPr>
          <a:xfrm>
            <a:off x="1376289" y="787899"/>
            <a:ext cx="8610600" cy="1293028"/>
          </a:xfrm>
        </p:spPr>
        <p:txBody>
          <a:bodyPr>
            <a:normAutofit/>
          </a:bodyPr>
          <a:lstStyle/>
          <a:p>
            <a:pPr algn="l"/>
            <a:r>
              <a:rPr lang="es-MX" dirty="0"/>
              <a:t>Introducción.</a:t>
            </a:r>
          </a:p>
        </p:txBody>
      </p:sp>
      <p:sp>
        <p:nvSpPr>
          <p:cNvPr id="3" name="Marcador de contenido 2">
            <a:extLst>
              <a:ext uri="{FF2B5EF4-FFF2-40B4-BE49-F238E27FC236}">
                <a16:creationId xmlns:a16="http://schemas.microsoft.com/office/drawing/2014/main" id="{831467DB-5722-45B1-B25C-B5F6F8F8C777}"/>
              </a:ext>
            </a:extLst>
          </p:cNvPr>
          <p:cNvSpPr>
            <a:spLocks noGrp="1"/>
          </p:cNvSpPr>
          <p:nvPr>
            <p:ph idx="1"/>
          </p:nvPr>
        </p:nvSpPr>
        <p:spPr>
          <a:xfrm>
            <a:off x="685800" y="2194560"/>
            <a:ext cx="6071461" cy="4024125"/>
          </a:xfrm>
        </p:spPr>
        <p:txBody>
          <a:bodyPr>
            <a:normAutofit/>
          </a:bodyPr>
          <a:lstStyle/>
          <a:p>
            <a:pPr marL="0" indent="0" algn="just">
              <a:buNone/>
            </a:pPr>
            <a:r>
              <a:rPr lang="es-MX" sz="2000" dirty="0">
                <a:effectLst/>
                <a:latin typeface="Calibri" panose="020F0502020204030204" pitchFamily="34" charset="0"/>
                <a:ea typeface="Calibri" panose="020F0502020204030204" pitchFamily="34" charset="0"/>
                <a:cs typeface="Times New Roman" panose="02020603050405020304" pitchFamily="18" charset="0"/>
              </a:rPr>
              <a:t>De forma consciente o inconscientemente, los seres humanos diariamente hacemos ciertos pasos o procedimientos para lograr un objetivo o una meta determinada, por muy sencillas que parezcan las acciones que realizamos día con día, la mayoría, si no es que todas, requieren que sigamos ciertos pasos previamente determinados, por ejemplo, cuando nos bañamos, cuando nos lavamos los dientes, cuando preparamos nuestro desayuno, etc.  Lo anterior mencionado se repite a lo largo del día, día con día, y lo que estamos realizando en realidad se le podría considerar como un algoritmo.</a:t>
            </a:r>
          </a:p>
          <a:p>
            <a:pPr marL="0" indent="0" algn="just">
              <a:buNone/>
            </a:pPr>
            <a:endParaRPr lang="es-MX" sz="2000" dirty="0"/>
          </a:p>
        </p:txBody>
      </p:sp>
      <p:pic>
        <p:nvPicPr>
          <p:cNvPr id="1026" name="Picture 2" descr="Estrategia visual para la higiene bucal en niños con autismo">
            <a:extLst>
              <a:ext uri="{FF2B5EF4-FFF2-40B4-BE49-F238E27FC236}">
                <a16:creationId xmlns:a16="http://schemas.microsoft.com/office/drawing/2014/main" id="{7FBD4C95-7D6A-4138-A30A-8AD5A26591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 t="17186" r="-537" b="-4"/>
          <a:stretch/>
        </p:blipFill>
        <p:spPr bwMode="auto">
          <a:xfrm>
            <a:off x="7006297" y="2393502"/>
            <a:ext cx="4656406" cy="1306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ómo hacer huevos revueltos cremosos - Comedera - Recetas, tips y consejos  para comer mejor.">
            <a:extLst>
              <a:ext uri="{FF2B5EF4-FFF2-40B4-BE49-F238E27FC236}">
                <a16:creationId xmlns:a16="http://schemas.microsoft.com/office/drawing/2014/main" id="{AA934D1F-1DE0-4AD3-990B-2A7B43AF79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346" r="3" b="29654"/>
          <a:stretch/>
        </p:blipFill>
        <p:spPr bwMode="auto">
          <a:xfrm>
            <a:off x="7291754" y="4298445"/>
            <a:ext cx="4085492" cy="192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77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73C07-5976-4D0D-9268-3AB446A491BE}"/>
              </a:ext>
            </a:extLst>
          </p:cNvPr>
          <p:cNvSpPr>
            <a:spLocks noGrp="1"/>
          </p:cNvSpPr>
          <p:nvPr>
            <p:ph type="title"/>
          </p:nvPr>
        </p:nvSpPr>
        <p:spPr>
          <a:xfrm>
            <a:off x="2895600" y="764373"/>
            <a:ext cx="8610600" cy="1293028"/>
          </a:xfrm>
        </p:spPr>
        <p:txBody>
          <a:bodyPr>
            <a:normAutofit/>
          </a:bodyPr>
          <a:lstStyle/>
          <a:p>
            <a:r>
              <a:rPr lang="es-MX" dirty="0"/>
              <a:t>Definición formal de algoritmo</a:t>
            </a:r>
          </a:p>
        </p:txBody>
      </p:sp>
      <p:sp>
        <p:nvSpPr>
          <p:cNvPr id="3" name="Marcador de contenido 2">
            <a:extLst>
              <a:ext uri="{FF2B5EF4-FFF2-40B4-BE49-F238E27FC236}">
                <a16:creationId xmlns:a16="http://schemas.microsoft.com/office/drawing/2014/main" id="{00E4F417-CC66-4D29-99BC-CCAF80EA4216}"/>
              </a:ext>
            </a:extLst>
          </p:cNvPr>
          <p:cNvSpPr>
            <a:spLocks noGrp="1"/>
          </p:cNvSpPr>
          <p:nvPr>
            <p:ph idx="1"/>
          </p:nvPr>
        </p:nvSpPr>
        <p:spPr>
          <a:xfrm>
            <a:off x="677333" y="2194560"/>
            <a:ext cx="5816600" cy="4024125"/>
          </a:xfrm>
        </p:spPr>
        <p:txBody>
          <a:bodyPr>
            <a:normAutofit/>
          </a:bodyPr>
          <a:lstStyle/>
          <a:p>
            <a:pPr marL="0" indent="0" algn="just">
              <a:buNone/>
            </a:pPr>
            <a:r>
              <a:rPr lang="es-MX" sz="3200" dirty="0">
                <a:effectLst/>
                <a:latin typeface="Calibri" panose="020F0502020204030204" pitchFamily="34" charset="0"/>
                <a:ea typeface="Calibri" panose="020F0502020204030204" pitchFamily="34" charset="0"/>
                <a:cs typeface="Times New Roman" panose="02020603050405020304" pitchFamily="18" charset="0"/>
              </a:rPr>
              <a:t>Se puede definir formalmente a los algoritmos como un conjunto de pasos, procedimientos o acciones que nos permiten alcanzar un resultado o resolver un problema </a:t>
            </a:r>
            <a:r>
              <a:rPr lang="es-MX" sz="1800" dirty="0">
                <a:effectLst/>
                <a:latin typeface="Calibri" panose="020F0502020204030204" pitchFamily="34" charset="0"/>
                <a:ea typeface="Calibri" panose="020F0502020204030204" pitchFamily="34" charset="0"/>
                <a:cs typeface="Times New Roman" panose="02020603050405020304" pitchFamily="18" charset="0"/>
              </a:rPr>
              <a:t>[1]</a:t>
            </a:r>
            <a:r>
              <a:rPr lang="es-MX" sz="32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s-MX" dirty="0"/>
          </a:p>
        </p:txBody>
      </p:sp>
      <p:pic>
        <p:nvPicPr>
          <p:cNvPr id="2050" name="Picture 2" descr="La ética de los algoritmos - Diario Responsable">
            <a:extLst>
              <a:ext uri="{FF2B5EF4-FFF2-40B4-BE49-F238E27FC236}">
                <a16:creationId xmlns:a16="http://schemas.microsoft.com/office/drawing/2014/main" id="{B6CD20AD-AAD6-4D89-9FD1-2BE9CE9FA1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2972746"/>
            <a:ext cx="4521200" cy="223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37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4F0FE5-8C2D-4F08-BDD6-CFA81EA03097}"/>
              </a:ext>
            </a:extLst>
          </p:cNvPr>
          <p:cNvSpPr>
            <a:spLocks noGrp="1"/>
          </p:cNvSpPr>
          <p:nvPr>
            <p:ph type="title"/>
          </p:nvPr>
        </p:nvSpPr>
        <p:spPr>
          <a:xfrm>
            <a:off x="2895600" y="764373"/>
            <a:ext cx="8610600" cy="1293028"/>
          </a:xfrm>
        </p:spPr>
        <p:txBody>
          <a:bodyPr>
            <a:normAutofit/>
          </a:bodyPr>
          <a:lstStyle/>
          <a:p>
            <a:r>
              <a:rPr lang="es-MX" dirty="0"/>
              <a:t>Algoritmo informático.</a:t>
            </a:r>
          </a:p>
        </p:txBody>
      </p:sp>
      <p:pic>
        <p:nvPicPr>
          <p:cNvPr id="4" name="Imagen 3" descr="Diagrama&#10;&#10;Descripción generada automáticamente">
            <a:extLst>
              <a:ext uri="{FF2B5EF4-FFF2-40B4-BE49-F238E27FC236}">
                <a16:creationId xmlns:a16="http://schemas.microsoft.com/office/drawing/2014/main" id="{3550253D-E3B4-47B0-A3B1-E212CD3E7F34}"/>
              </a:ext>
            </a:extLst>
          </p:cNvPr>
          <p:cNvPicPr>
            <a:picLocks noChangeAspect="1"/>
          </p:cNvPicPr>
          <p:nvPr/>
        </p:nvPicPr>
        <p:blipFill rotWithShape="1">
          <a:blip r:embed="rId2"/>
          <a:srcRect r="589" b="2"/>
          <a:stretch/>
        </p:blipFill>
        <p:spPr>
          <a:xfrm>
            <a:off x="635000" y="2057401"/>
            <a:ext cx="4521200" cy="3410926"/>
          </a:xfrm>
          <a:prstGeom prst="rect">
            <a:avLst/>
          </a:prstGeom>
        </p:spPr>
      </p:pic>
      <p:sp>
        <p:nvSpPr>
          <p:cNvPr id="3" name="Marcador de contenido 2">
            <a:extLst>
              <a:ext uri="{FF2B5EF4-FFF2-40B4-BE49-F238E27FC236}">
                <a16:creationId xmlns:a16="http://schemas.microsoft.com/office/drawing/2014/main" id="{FBBE4278-3D7C-4CEB-8CFE-397BACFB9FF2}"/>
              </a:ext>
            </a:extLst>
          </p:cNvPr>
          <p:cNvSpPr>
            <a:spLocks noGrp="1"/>
          </p:cNvSpPr>
          <p:nvPr>
            <p:ph idx="1"/>
          </p:nvPr>
        </p:nvSpPr>
        <p:spPr>
          <a:xfrm>
            <a:off x="5689600" y="2194560"/>
            <a:ext cx="5816600" cy="4024125"/>
          </a:xfrm>
        </p:spPr>
        <p:txBody>
          <a:bodyPr>
            <a:normAutofit/>
          </a:bodyPr>
          <a:lstStyle/>
          <a:p>
            <a:pPr marL="0" indent="0" algn="just">
              <a:buNone/>
            </a:pPr>
            <a:r>
              <a:rPr lang="es-MX" sz="2400" dirty="0">
                <a:effectLst/>
                <a:latin typeface="Calibri" panose="020F0502020204030204" pitchFamily="34" charset="0"/>
                <a:ea typeface="Calibri" panose="020F0502020204030204" pitchFamily="34" charset="0"/>
                <a:cs typeface="Times New Roman" panose="02020603050405020304" pitchFamily="18" charset="0"/>
              </a:rPr>
              <a:t>Un algoritmo informático es un conjunto de instrucciones definidas, ordenadas y acotadas para resolver un problema, realizar un cálculo o desarrollar una tarea. Es decir, un algoritmo es un procedimiento paso a paso para conseguir un fin. A partir de un estado e información iniciales, se sigues una serie de pasos ordenados para llegar a la solución de una situación [2]. </a:t>
            </a:r>
            <a:endParaRPr lang="es-MX" sz="2400" dirty="0"/>
          </a:p>
        </p:txBody>
      </p:sp>
    </p:spTree>
    <p:extLst>
      <p:ext uri="{BB962C8B-B14F-4D97-AF65-F5344CB8AC3E}">
        <p14:creationId xmlns:p14="http://schemas.microsoft.com/office/powerpoint/2010/main" val="388620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609063-2AF1-496B-860A-C438E18644D5}"/>
              </a:ext>
            </a:extLst>
          </p:cNvPr>
          <p:cNvSpPr>
            <a:spLocks noGrp="1"/>
          </p:cNvSpPr>
          <p:nvPr>
            <p:ph type="title"/>
          </p:nvPr>
        </p:nvSpPr>
        <p:spPr>
          <a:xfrm>
            <a:off x="685800" y="764373"/>
            <a:ext cx="10820400" cy="1275442"/>
          </a:xfrm>
        </p:spPr>
        <p:txBody>
          <a:bodyPr>
            <a:normAutofit fontScale="90000"/>
          </a:bodyPr>
          <a:lstStyle/>
          <a:p>
            <a:r>
              <a:rPr lang="es-MX" sz="2800" b="1" dirty="0">
                <a:effectLst/>
                <a:latin typeface="Calibri" panose="020F0502020204030204" pitchFamily="34" charset="0"/>
                <a:ea typeface="Calibri" panose="020F0502020204030204" pitchFamily="34" charset="0"/>
                <a:cs typeface="Times New Roman" panose="02020603050405020304" pitchFamily="18" charset="0"/>
              </a:rPr>
              <a:t>Proceso de diseño de un algoritmo y la resolución de un problema</a:t>
            </a:r>
            <a:br>
              <a:rPr lang="es-MX" sz="2800" dirty="0">
                <a:effectLst/>
                <a:latin typeface="Calibri" panose="020F0502020204030204" pitchFamily="34" charset="0"/>
                <a:ea typeface="Calibri" panose="020F0502020204030204" pitchFamily="34" charset="0"/>
                <a:cs typeface="Times New Roman" panose="02020603050405020304" pitchFamily="18" charset="0"/>
              </a:rPr>
            </a:br>
            <a:endParaRPr lang="es-MX" sz="4400" dirty="0"/>
          </a:p>
        </p:txBody>
      </p:sp>
      <p:sp>
        <p:nvSpPr>
          <p:cNvPr id="3" name="Marcador de contenido 2">
            <a:extLst>
              <a:ext uri="{FF2B5EF4-FFF2-40B4-BE49-F238E27FC236}">
                <a16:creationId xmlns:a16="http://schemas.microsoft.com/office/drawing/2014/main" id="{009A2A75-DE93-4187-A9F3-89F7751234E7}"/>
              </a:ext>
            </a:extLst>
          </p:cNvPr>
          <p:cNvSpPr>
            <a:spLocks noGrp="1"/>
          </p:cNvSpPr>
          <p:nvPr>
            <p:ph idx="1"/>
          </p:nvPr>
        </p:nvSpPr>
        <p:spPr/>
        <p:txBody>
          <a:bodyPr/>
          <a:lstStyle/>
          <a:p>
            <a:pPr marL="0" indent="0" algn="just">
              <a:buNone/>
            </a:pPr>
            <a:r>
              <a:rPr lang="es-MX" sz="3200" dirty="0">
                <a:effectLst/>
                <a:latin typeface="Calibri" panose="020F0502020204030204" pitchFamily="34" charset="0"/>
                <a:ea typeface="Times New Roman" panose="02020603050405020304" pitchFamily="18" charset="0"/>
              </a:rPr>
              <a:t>El profesor </a:t>
            </a:r>
            <a:r>
              <a:rPr lang="es-MX" sz="3200" dirty="0" err="1">
                <a:effectLst/>
                <a:latin typeface="Calibri" panose="020F0502020204030204" pitchFamily="34" charset="0"/>
                <a:ea typeface="Times New Roman" panose="02020603050405020304" pitchFamily="18" charset="0"/>
              </a:rPr>
              <a:t>Niklaus</a:t>
            </a:r>
            <a:r>
              <a:rPr lang="es-MX" sz="3200" dirty="0">
                <a:effectLst/>
                <a:latin typeface="Calibri" panose="020F0502020204030204" pitchFamily="34" charset="0"/>
                <a:ea typeface="Times New Roman" panose="02020603050405020304" pitchFamily="18" charset="0"/>
              </a:rPr>
              <a:t> Wirth (inventor de Pascal, Modula-2 y Oberón) tituló uno de sus famosos libros , Algoritmos + Estructuras de datos = Programas, significándonos que solo se puede llegar a realizar un buen programa con el diseño de un algoritmo y una correcta estructura de datos [3]. </a:t>
            </a:r>
            <a:endParaRPr lang="es-MX" sz="3200" dirty="0">
              <a:effectLst/>
              <a:latin typeface="Times New Roman" panose="02020603050405020304" pitchFamily="18" charset="0"/>
              <a:ea typeface="Times New Roman" panose="02020603050405020304" pitchFamily="18" charset="0"/>
            </a:endParaRPr>
          </a:p>
          <a:p>
            <a:pPr marL="0" indent="0">
              <a:buNone/>
            </a:pPr>
            <a:endParaRPr lang="es-MX" dirty="0"/>
          </a:p>
        </p:txBody>
      </p:sp>
      <p:pic>
        <p:nvPicPr>
          <p:cNvPr id="4" name="Imagen 3">
            <a:extLst>
              <a:ext uri="{FF2B5EF4-FFF2-40B4-BE49-F238E27FC236}">
                <a16:creationId xmlns:a16="http://schemas.microsoft.com/office/drawing/2014/main" id="{5B60C385-6F4F-4782-A4C5-0F941CFD2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104" y="4794862"/>
            <a:ext cx="9573792" cy="1099502"/>
          </a:xfrm>
          <a:prstGeom prst="rect">
            <a:avLst/>
          </a:prstGeom>
        </p:spPr>
      </p:pic>
    </p:spTree>
    <p:extLst>
      <p:ext uri="{BB962C8B-B14F-4D97-AF65-F5344CB8AC3E}">
        <p14:creationId xmlns:p14="http://schemas.microsoft.com/office/powerpoint/2010/main" val="380200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4C5AD-0C1B-452E-9C30-2FB6B644F388}"/>
              </a:ext>
            </a:extLst>
          </p:cNvPr>
          <p:cNvSpPr>
            <a:spLocks noGrp="1"/>
          </p:cNvSpPr>
          <p:nvPr>
            <p:ph type="title"/>
          </p:nvPr>
        </p:nvSpPr>
        <p:spPr/>
        <p:txBody>
          <a:bodyPr/>
          <a:lstStyle/>
          <a:p>
            <a:r>
              <a:rPr lang="es-MX" dirty="0"/>
              <a:t>CARACTERISTICAS DE LOS ALGORITMOS</a:t>
            </a:r>
          </a:p>
        </p:txBody>
      </p:sp>
      <p:sp>
        <p:nvSpPr>
          <p:cNvPr id="3" name="Marcador de contenido 2">
            <a:extLst>
              <a:ext uri="{FF2B5EF4-FFF2-40B4-BE49-F238E27FC236}">
                <a16:creationId xmlns:a16="http://schemas.microsoft.com/office/drawing/2014/main" id="{3C86288F-E06C-4982-A1CD-891DE1D37A95}"/>
              </a:ext>
            </a:extLst>
          </p:cNvPr>
          <p:cNvSpPr>
            <a:spLocks noGrp="1"/>
          </p:cNvSpPr>
          <p:nvPr>
            <p:ph idx="1"/>
          </p:nvPr>
        </p:nvSpPr>
        <p:spPr/>
        <p:txBody>
          <a:bodyPr/>
          <a:lstStyle/>
          <a:p>
            <a:pPr indent="0" algn="just">
              <a:buNone/>
            </a:pPr>
            <a:r>
              <a:rPr lang="es-MX" sz="2400" dirty="0">
                <a:effectLst/>
                <a:latin typeface="Calibri" panose="020F0502020204030204" pitchFamily="34" charset="0"/>
                <a:ea typeface="Times New Roman" panose="02020603050405020304" pitchFamily="18" charset="0"/>
              </a:rPr>
              <a:t>Las características fundamentales que debe de cumplir todo algoritmo son:</a:t>
            </a:r>
            <a:endParaRPr lang="es-MX" sz="2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MX" sz="2400" dirty="0">
                <a:effectLst/>
                <a:latin typeface="Calibri" panose="020F0502020204030204" pitchFamily="34" charset="0"/>
                <a:ea typeface="Times New Roman" panose="02020603050405020304" pitchFamily="18" charset="0"/>
              </a:rPr>
              <a:t>Un algoritmo debe ser preciso e indicar el orden de realización de cada paso. </a:t>
            </a:r>
            <a:endParaRPr lang="es-MX" sz="2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MX" sz="2400" dirty="0">
                <a:effectLst/>
                <a:latin typeface="Calibri" panose="020F0502020204030204" pitchFamily="34" charset="0"/>
                <a:ea typeface="Times New Roman" panose="02020603050405020304" pitchFamily="18" charset="0"/>
              </a:rPr>
              <a:t>Un algoritmo debe estar definido. Si se sigue un algoritmo dos veces, se debe obtener el mismo resultado cada vez. </a:t>
            </a:r>
            <a:endParaRPr lang="es-MX" sz="2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MX" sz="2400" dirty="0">
                <a:effectLst/>
                <a:latin typeface="Calibri" panose="020F0502020204030204" pitchFamily="34" charset="0"/>
                <a:ea typeface="Times New Roman" panose="02020603050405020304" pitchFamily="18" charset="0"/>
              </a:rPr>
              <a:t>Un algoritmo debe ser finito, Si se sigue un algoritmo, se debe terminar en algún momento; o sea, debe tener un número finito de pasos [4]. </a:t>
            </a:r>
            <a:endParaRPr lang="es-MX" sz="2400" dirty="0">
              <a:effectLst/>
              <a:latin typeface="Times New Roman" panose="02020603050405020304" pitchFamily="18" charset="0"/>
              <a:ea typeface="Times New Roman" panose="02020603050405020304" pitchFamily="18" charset="0"/>
            </a:endParaRPr>
          </a:p>
          <a:p>
            <a:pPr algn="just"/>
            <a:endParaRPr lang="es-MX" sz="18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108065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91BF9-83A3-470E-8381-77D49A467828}"/>
              </a:ext>
            </a:extLst>
          </p:cNvPr>
          <p:cNvSpPr>
            <a:spLocks noGrp="1"/>
          </p:cNvSpPr>
          <p:nvPr>
            <p:ph type="title"/>
          </p:nvPr>
        </p:nvSpPr>
        <p:spPr>
          <a:xfrm>
            <a:off x="2895600" y="764373"/>
            <a:ext cx="8610600" cy="1293028"/>
          </a:xfrm>
        </p:spPr>
        <p:txBody>
          <a:bodyPr>
            <a:normAutofit/>
          </a:bodyPr>
          <a:lstStyle/>
          <a:p>
            <a:r>
              <a:rPr lang="es-MX" dirty="0"/>
              <a:t>PASOS PARA DISEÑAR UN ALGORITMO INFORMATICO</a:t>
            </a:r>
          </a:p>
        </p:txBody>
      </p:sp>
      <p:pic>
        <p:nvPicPr>
          <p:cNvPr id="3074" name="Picture 2" descr="Algoritmo Informático Ilustracion Conceptopiso De Diseño De Concepto De  Diseño De Pagina Web Para Web Y Móvil Websitevector Ilustración,  Tecnología, Datos, Algoritmo PNG y Vector para Descargar Gratis | Pngtree">
            <a:extLst>
              <a:ext uri="{FF2B5EF4-FFF2-40B4-BE49-F238E27FC236}">
                <a16:creationId xmlns:a16="http://schemas.microsoft.com/office/drawing/2014/main" id="{CA7CE4C5-4CCE-4DC8-8AF6-682C6714A0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37" b="9020"/>
          <a:stretch/>
        </p:blipFill>
        <p:spPr bwMode="auto">
          <a:xfrm>
            <a:off x="685800" y="2501159"/>
            <a:ext cx="4521200" cy="341092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503DC4D-4960-40CD-8BD9-6A9C8DBF6DAC}"/>
              </a:ext>
            </a:extLst>
          </p:cNvPr>
          <p:cNvSpPr>
            <a:spLocks noGrp="1"/>
          </p:cNvSpPr>
          <p:nvPr>
            <p:ph idx="1"/>
          </p:nvPr>
        </p:nvSpPr>
        <p:spPr>
          <a:xfrm>
            <a:off x="5689600" y="2194560"/>
            <a:ext cx="5816600" cy="4024125"/>
          </a:xfrm>
        </p:spPr>
        <p:txBody>
          <a:bodyPr>
            <a:normAutofit/>
          </a:bodyPr>
          <a:lstStyle/>
          <a:p>
            <a:pPr marL="342900" lvl="0" indent="-342900">
              <a:buFont typeface="+mj-lt"/>
              <a:buAutoNum type="arabicPeriod"/>
            </a:pPr>
            <a:r>
              <a:rPr lang="es-MX">
                <a:effectLst/>
                <a:latin typeface="Calibri" panose="020F0502020204030204" pitchFamily="34" charset="0"/>
                <a:ea typeface="Times New Roman" panose="02020603050405020304" pitchFamily="18" charset="0"/>
              </a:rPr>
              <a:t>Diseño del algoritmo, donde se describe la secuencia ordenada de pasos, evitando las ambigüedades, que conducen a la solución de un problema dado.</a:t>
            </a:r>
            <a:endParaRPr lang="es-MX">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s-MX">
                <a:effectLst/>
                <a:latin typeface="Calibri" panose="020F0502020204030204" pitchFamily="34" charset="0"/>
                <a:ea typeface="Times New Roman" panose="02020603050405020304" pitchFamily="18" charset="0"/>
              </a:rPr>
              <a:t>Expresar el algoritmo como un programa en un lenguaje de programación adecuado.</a:t>
            </a:r>
            <a:endParaRPr lang="es-MX">
              <a:latin typeface="Times New Roman" panose="02020603050405020304" pitchFamily="18" charset="0"/>
              <a:ea typeface="Times New Roman" panose="02020603050405020304" pitchFamily="18" charset="0"/>
            </a:endParaRPr>
          </a:p>
          <a:p>
            <a:pPr marL="342900" lvl="0" indent="-342900">
              <a:buFont typeface="+mj-lt"/>
              <a:buAutoNum type="arabicPeriod"/>
            </a:pPr>
            <a:r>
              <a:rPr lang="es-MX">
                <a:effectLst/>
                <a:latin typeface="Calibri" panose="020F0502020204030204" pitchFamily="34" charset="0"/>
                <a:ea typeface="Calibri" panose="020F0502020204030204" pitchFamily="34" charset="0"/>
              </a:rPr>
              <a:t> Ejecución y validación del programa por computadora. </a:t>
            </a:r>
            <a:endParaRPr lang="es-MX"/>
          </a:p>
        </p:txBody>
      </p:sp>
    </p:spTree>
    <p:extLst>
      <p:ext uri="{BB962C8B-B14F-4D97-AF65-F5344CB8AC3E}">
        <p14:creationId xmlns:p14="http://schemas.microsoft.com/office/powerpoint/2010/main" val="174548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3D0BE-E252-4E72-8E91-0928AA9A1B03}"/>
              </a:ext>
            </a:extLst>
          </p:cNvPr>
          <p:cNvSpPr>
            <a:spLocks noGrp="1"/>
          </p:cNvSpPr>
          <p:nvPr>
            <p:ph type="title"/>
          </p:nvPr>
        </p:nvSpPr>
        <p:spPr/>
        <p:txBody>
          <a:bodyPr/>
          <a:lstStyle/>
          <a:p>
            <a:r>
              <a:rPr lang="es-MX" dirty="0"/>
              <a:t>DIAGRAMAS DE FLUJO</a:t>
            </a:r>
          </a:p>
        </p:txBody>
      </p:sp>
      <p:sp>
        <p:nvSpPr>
          <p:cNvPr id="3" name="Marcador de contenido 2">
            <a:extLst>
              <a:ext uri="{FF2B5EF4-FFF2-40B4-BE49-F238E27FC236}">
                <a16:creationId xmlns:a16="http://schemas.microsoft.com/office/drawing/2014/main" id="{3413E4B2-40CE-4A6F-9CEC-5C9404CCDAF8}"/>
              </a:ext>
            </a:extLst>
          </p:cNvPr>
          <p:cNvSpPr>
            <a:spLocks noGrp="1"/>
          </p:cNvSpPr>
          <p:nvPr>
            <p:ph idx="1"/>
          </p:nvPr>
        </p:nvSpPr>
        <p:spPr/>
        <p:txBody>
          <a:bodyPr/>
          <a:lstStyle/>
          <a:p>
            <a:pPr marL="0" indent="0" algn="just">
              <a:buNone/>
            </a:pPr>
            <a:r>
              <a:rPr lang="es-MX" sz="3200" dirty="0">
                <a:effectLst/>
                <a:latin typeface="Calibri" panose="020F0502020204030204" pitchFamily="34" charset="0"/>
                <a:ea typeface="Times New Roman" panose="02020603050405020304" pitchFamily="18" charset="0"/>
              </a:rPr>
              <a:t>Una forma eficiente de realizar un algoritmo es esquematizarlo por medio de un diagrama de flujo, un diagrama de flujo es la representación grafica de un proceso, es decir, muestra gráficamente el flujo de acciones para cumplir con una tarea especifica [5].</a:t>
            </a:r>
            <a:endParaRPr lang="es-MX" sz="3200" dirty="0">
              <a:effectLst/>
              <a:latin typeface="Times New Roman" panose="02020603050405020304" pitchFamily="18" charset="0"/>
              <a:ea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321832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1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1" name="Picture 2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2" name="Rectangle 23">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F715E9C-FB6B-465A-A398-9A7128EB91A5}"/>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700">
                <a:solidFill>
                  <a:schemeClr val="bg1"/>
                </a:solidFill>
              </a:rPr>
              <a:t>SIMBOLOS DE LOS DIAGRAMAS DE FLUJO</a:t>
            </a:r>
          </a:p>
        </p:txBody>
      </p:sp>
      <p:pic>
        <p:nvPicPr>
          <p:cNvPr id="33" name="Picture 25">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8" name="Rectangle 27">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Escala de tiempo&#10;&#10;Descripción generada automáticamente">
            <a:extLst>
              <a:ext uri="{FF2B5EF4-FFF2-40B4-BE49-F238E27FC236}">
                <a16:creationId xmlns:a16="http://schemas.microsoft.com/office/drawing/2014/main" id="{5F8B67ED-31FF-4731-8588-129CC838D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12277" y="673240"/>
            <a:ext cx="6638814" cy="5460425"/>
          </a:xfrm>
          <a:prstGeom prst="rect">
            <a:avLst/>
          </a:prstGeom>
          <a:noFill/>
        </p:spPr>
      </p:pic>
    </p:spTree>
    <p:extLst>
      <p:ext uri="{BB962C8B-B14F-4D97-AF65-F5344CB8AC3E}">
        <p14:creationId xmlns:p14="http://schemas.microsoft.com/office/powerpoint/2010/main" val="96211246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151</TotalTime>
  <Words>1273</Words>
  <Application>Microsoft Office PowerPoint</Application>
  <PresentationFormat>Panorámica</PresentationFormat>
  <Paragraphs>45</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Century Gothic</vt:lpstr>
      <vt:lpstr>Symbol</vt:lpstr>
      <vt:lpstr>Times New Roman</vt:lpstr>
      <vt:lpstr>Estela de condensación</vt:lpstr>
      <vt:lpstr>ALGORITMOS </vt:lpstr>
      <vt:lpstr>Introducción.</vt:lpstr>
      <vt:lpstr>Definición formal de algoritmo</vt:lpstr>
      <vt:lpstr>Algoritmo informático.</vt:lpstr>
      <vt:lpstr>Proceso de diseño de un algoritmo y la resolución de un problema </vt:lpstr>
      <vt:lpstr>CARACTERISTICAS DE LOS ALGORITMOS</vt:lpstr>
      <vt:lpstr>PASOS PARA DISEÑAR UN ALGORITMO INFORMATICO</vt:lpstr>
      <vt:lpstr>DIAGRAMAS DE FLUJO</vt:lpstr>
      <vt:lpstr>SIMBOLOS DE LOS DIAGRAMAS DE FLUJO</vt:lpstr>
      <vt:lpstr>TIPOS DE ALGORITMOS:</vt:lpstr>
      <vt:lpstr>ACTUALIDAD EN LOS ALGORITMOS</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c:title>
  <dc:creator>Emmanuel Juarez Palma</dc:creator>
  <cp:lastModifiedBy>Emmanuel Juarez Palma</cp:lastModifiedBy>
  <cp:revision>1</cp:revision>
  <dcterms:created xsi:type="dcterms:W3CDTF">2022-02-10T19:56:15Z</dcterms:created>
  <dcterms:modified xsi:type="dcterms:W3CDTF">2022-02-10T22:27:24Z</dcterms:modified>
</cp:coreProperties>
</file>