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9" r:id="rId4"/>
    <p:sldId id="264" r:id="rId5"/>
    <p:sldId id="260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0" autoAdjust="0"/>
    <p:restoredTop sz="94660"/>
  </p:normalViewPr>
  <p:slideViewPr>
    <p:cSldViewPr snapToGrid="0">
      <p:cViewPr>
        <p:scale>
          <a:sx n="100" d="100"/>
          <a:sy n="100" d="100"/>
        </p:scale>
        <p:origin x="82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6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2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8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7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5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.utfsm.cl/~noell/IWI-131-p1/Tema8b.pdf" TargetMode="External"/><Relationship Id="rId2" Type="http://schemas.openxmlformats.org/officeDocument/2006/relationships/hyperlink" Target="https://devcode.la/tutoriales/busqueda-binaria/#:~:text=La%20b%C3%BAsqueda%20binaria%20funciona%20en,arreglo%20con%20el%20valor%20busca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yy4s5zPwAM&amp;ab_channel=ISC3BITS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FE838F-A474-4C29-BACC-E25DE5E18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s-MX" sz="5800" dirty="0"/>
              <a:t>Búsqueda binaria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F4632-2E3C-4EDC-8759-5CB0BBAAF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pt-BR" sz="2400" dirty="0">
                <a:solidFill>
                  <a:schemeClr val="accent1"/>
                </a:solidFill>
              </a:rPr>
              <a:t>Dr. </a:t>
            </a:r>
            <a:r>
              <a:rPr lang="es-419" sz="2400" dirty="0" err="1">
                <a:solidFill>
                  <a:schemeClr val="accent1"/>
                </a:solidFill>
              </a:rPr>
              <a:t>Tonáhtiu</a:t>
            </a:r>
            <a:r>
              <a:rPr lang="pt-BR" sz="2400" dirty="0">
                <a:solidFill>
                  <a:schemeClr val="accent1"/>
                </a:solidFill>
              </a:rPr>
              <a:t> Arturo Ramírez Romero</a:t>
            </a:r>
          </a:p>
          <a:p>
            <a:endParaRPr lang="es-MX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7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A21D8-3A6B-49A7-991A-8F10974C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s-MX" sz="5400" dirty="0">
                <a:solidFill>
                  <a:schemeClr val="bg2">
                    <a:lumMod val="50000"/>
                  </a:schemeClr>
                </a:solidFill>
              </a:rPr>
              <a:t>Búsqueda binaria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436F02-B7CA-4B5E-A4AE-586508C07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“Algoritmo eficiente para </a:t>
            </a:r>
            <a:r>
              <a:rPr lang="es-MX" sz="2400" b="1" i="1" dirty="0"/>
              <a:t>encontrar</a:t>
            </a:r>
            <a:r>
              <a:rPr lang="es-MX" sz="2400" dirty="0"/>
              <a:t> un </a:t>
            </a:r>
            <a:r>
              <a:rPr lang="es-MX" sz="2400" b="1" i="1" dirty="0"/>
              <a:t>elemento</a:t>
            </a:r>
            <a:r>
              <a:rPr lang="es-MX" sz="2400" dirty="0"/>
              <a:t> en una </a:t>
            </a:r>
            <a:r>
              <a:rPr lang="es-MX" sz="2400" b="1" i="1" dirty="0"/>
              <a:t>lista ordenada</a:t>
            </a:r>
            <a:r>
              <a:rPr lang="es-MX" sz="2400" dirty="0"/>
              <a:t> de elementos. Funciona al dividir repetidamente a la mitad la porción de la lista que podría contener al elemento, hasta reducir las ubicaciones posibles a solo una.”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A1728A-7BF8-4B43-AF90-9DADFF1BC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263" y="772832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6000" dirty="0">
                <a:solidFill>
                  <a:schemeClr val="accent1"/>
                </a:solidFill>
              </a:rPr>
              <a:t>Condiciones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83F71E-E15E-4317-ADE0-C4375A86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75797" y="3977374"/>
            <a:ext cx="4391809" cy="24828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38CB91-DCF5-44D8-8345-96B73D9FF649}"/>
              </a:ext>
            </a:extLst>
          </p:cNvPr>
          <p:cNvSpPr txBox="1"/>
          <p:nvPr/>
        </p:nvSpPr>
        <p:spPr>
          <a:xfrm>
            <a:off x="2213361" y="1776579"/>
            <a:ext cx="84048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i="1" dirty="0">
                <a:solidFill>
                  <a:schemeClr val="bg2">
                    <a:lumMod val="50000"/>
                  </a:schemeClr>
                </a:solidFill>
              </a:rPr>
              <a:t>Arreglo ordenado de manera </a:t>
            </a:r>
            <a:r>
              <a:rPr lang="es-MX" sz="2800" i="1" dirty="0" smtClean="0">
                <a:solidFill>
                  <a:schemeClr val="bg2">
                    <a:lumMod val="50000"/>
                  </a:schemeClr>
                </a:solidFill>
              </a:rPr>
              <a:t>ascendente o descendente</a:t>
            </a:r>
            <a:endParaRPr lang="es-MX" sz="2800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i="1" dirty="0">
                <a:solidFill>
                  <a:schemeClr val="bg2">
                    <a:lumMod val="50000"/>
                  </a:schemeClr>
                </a:solidFill>
              </a:rPr>
              <a:t>Se debe saber la longitud el arreglo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i="1" dirty="0">
                <a:solidFill>
                  <a:schemeClr val="bg2">
                    <a:lumMod val="50000"/>
                  </a:schemeClr>
                </a:solidFill>
              </a:rPr>
              <a:t>Valores únicos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i="1" dirty="0">
                <a:solidFill>
                  <a:schemeClr val="bg2">
                    <a:lumMod val="50000"/>
                  </a:schemeClr>
                </a:solidFill>
              </a:rPr>
              <a:t>Conocer el valor a localizar</a:t>
            </a:r>
          </a:p>
        </p:txBody>
      </p:sp>
    </p:spTree>
    <p:extLst>
      <p:ext uri="{BB962C8B-B14F-4D97-AF65-F5344CB8AC3E}">
        <p14:creationId xmlns:p14="http://schemas.microsoft.com/office/powerpoint/2010/main" val="77831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91323-221D-4FCD-B605-2AF498C7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/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A6A9B-3095-40A5-8BCA-3E2D1391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010101"/>
                </a:solidFill>
                <a:effectLst/>
                <a:latin typeface="Montserrat" panose="00000500000000000000" pitchFamily="2" charset="0"/>
              </a:rPr>
              <a:t>Se determinan un índice primero=0 y un índice último=n-1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010101"/>
                </a:solidFill>
                <a:effectLst/>
                <a:latin typeface="Montserrat" panose="00000500000000000000" pitchFamily="2" charset="0"/>
              </a:rPr>
              <a:t>Se determina un índice central, medio = (primero + último) /2. (en caso de 4.5 se toma el 4)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010101"/>
                </a:solidFill>
                <a:effectLst/>
                <a:latin typeface="Montserrat" panose="00000500000000000000" pitchFamily="2" charset="0"/>
              </a:rPr>
              <a:t>Evaluamos si A[medio] es igual a la clave de búsqueda, si es igual ya encontramos la clave y devolvemos medio.</a:t>
            </a:r>
          </a:p>
          <a:p>
            <a:pPr marL="457200" indent="-457200">
              <a:buFont typeface="+mj-lt"/>
              <a:buAutoNum type="arabicPeriod"/>
            </a:pPr>
            <a:r>
              <a:rPr lang="es-MX" b="0" i="0" dirty="0">
                <a:solidFill>
                  <a:srgbClr val="010101"/>
                </a:solidFill>
                <a:effectLst/>
                <a:latin typeface="Montserrat" panose="00000500000000000000" pitchFamily="2" charset="0"/>
              </a:rPr>
              <a:t>Si son distintos, evaluamos si A[medio] es mayor o menor que la clave, como el arreglo está ordenado al hacer esto ya podemos descartar una mitad del arreglo asegurándonos que en esa mitad no está la clave que buscamos.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>
                <a:solidFill>
                  <a:srgbClr val="010101"/>
                </a:solidFill>
                <a:latin typeface="Montserrat" panose="00000500000000000000" pitchFamily="2" charset="0"/>
              </a:rPr>
              <a:t>Se repite el proceso en un ciclo hasta encontrar a la clave de búsqueda </a:t>
            </a:r>
            <a:r>
              <a:rPr lang="es-MX" dirty="0" smtClean="0">
                <a:solidFill>
                  <a:srgbClr val="010101"/>
                </a:solidFill>
                <a:latin typeface="Montserrat" panose="00000500000000000000" pitchFamily="2" charset="0"/>
              </a:rPr>
              <a:t>o que se termine </a:t>
            </a:r>
            <a:r>
              <a:rPr lang="es-MX" smtClean="0">
                <a:solidFill>
                  <a:srgbClr val="010101"/>
                </a:solidFill>
                <a:latin typeface="Montserrat" panose="00000500000000000000" pitchFamily="2" charset="0"/>
              </a:rPr>
              <a:t>el arreglo</a:t>
            </a:r>
            <a:endParaRPr lang="es-MX" b="0" i="0" dirty="0">
              <a:solidFill>
                <a:srgbClr val="010101"/>
              </a:solidFill>
              <a:effectLst/>
              <a:latin typeface="Montserrat" panose="000005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620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6AB0D-C244-4817-B800-C7E89DBD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67" y="762000"/>
            <a:ext cx="7462083" cy="5334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7200" spc="-100" dirty="0">
                <a:solidFill>
                  <a:schemeClr val="accent1"/>
                </a:solidFill>
              </a:rPr>
              <a:t>Ejemplo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FDC9E0F1-1911-4133-A897-48551B01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39" y="761998"/>
            <a:ext cx="6350969" cy="42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6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EC44A9A-ACAE-4DE8-AA87-4E22199F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Código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FF758E-1B8A-497F-8830-BAA70589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4670246"/>
            <a:ext cx="3685070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401375-D2CE-415C-8BBB-2ADE49D39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16" b="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801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29AE88-696A-4954-B256-50043256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/>
              <a:t>Complejidad y eficiencia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65503B-58A1-470E-99FA-9236D560CCC4}"/>
              </a:ext>
            </a:extLst>
          </p:cNvPr>
          <p:cNvSpPr txBox="1"/>
          <p:nvPr/>
        </p:nvSpPr>
        <p:spPr>
          <a:xfrm>
            <a:off x="4827345" y="1298448"/>
            <a:ext cx="64095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Mejor caso</a:t>
            </a:r>
          </a:p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El elemento buscado esta en el centro y solo 	se hace una comparación </a:t>
            </a:r>
          </a:p>
          <a:p>
            <a:endParaRPr lang="es-MX" sz="28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Peor caso</a:t>
            </a:r>
          </a:p>
          <a:p>
            <a:pPr lvl="1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El elemento buscado esta en una esquina</a:t>
            </a:r>
          </a:p>
          <a:p>
            <a:pPr lvl="1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Promedio</a:t>
            </a:r>
          </a:p>
          <a:p>
            <a:pPr lvl="1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El tiempo de ejecución depende logarítmicamente del tamaño del arreglo</a:t>
            </a:r>
          </a:p>
        </p:txBody>
      </p:sp>
    </p:spTree>
    <p:extLst>
      <p:ext uri="{BB962C8B-B14F-4D97-AF65-F5344CB8AC3E}">
        <p14:creationId xmlns:p14="http://schemas.microsoft.com/office/powerpoint/2010/main" val="309126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F432A-9BAC-4E34-BEC3-0E420A16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A5B81-0103-43EE-B640-71D5B5BE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https://devcode.la/tutoriales/busqueda-binaria/#:~:text=La%20b%C3%BAsqueda%20binaria%20funciona%20en,arreglo%20con%20el%20valor%20buscado</a:t>
            </a:r>
            <a:r>
              <a:rPr lang="es-MX" dirty="0"/>
              <a:t>.</a:t>
            </a:r>
          </a:p>
          <a:p>
            <a:r>
              <a:rPr lang="es-MX" dirty="0">
                <a:hlinkClick r:id="rId3"/>
              </a:rPr>
              <a:t>https://www.inf.utfsm.cl/~noell/IWI-131-p1/Tema8b.pdf</a:t>
            </a:r>
            <a:endParaRPr lang="es-MX" dirty="0"/>
          </a:p>
          <a:p>
            <a:r>
              <a:rPr lang="es-MX" dirty="0">
                <a:hlinkClick r:id="rId4"/>
              </a:rPr>
              <a:t>https://www.youtube.com/watch?v=Xyy4s5zPwAM&amp;ab_channel=ISC3BITSVA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227012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108</TotalTime>
  <Words>218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Corbel</vt:lpstr>
      <vt:lpstr>Montserrat</vt:lpstr>
      <vt:lpstr>Wingdings 2</vt:lpstr>
      <vt:lpstr>Marco</vt:lpstr>
      <vt:lpstr>Búsqueda binaria</vt:lpstr>
      <vt:lpstr>Búsqueda binaria </vt:lpstr>
      <vt:lpstr>Presentación de PowerPoint</vt:lpstr>
      <vt:lpstr>Algoritmo</vt:lpstr>
      <vt:lpstr>Ejemplo</vt:lpstr>
      <vt:lpstr>Código</vt:lpstr>
      <vt:lpstr>Complejidad y eficiencia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binaria</dc:title>
  <dc:creator>Andrea Abigail Adan Cardenas</dc:creator>
  <cp:lastModifiedBy>tonahtiu ramirez</cp:lastModifiedBy>
  <cp:revision>3</cp:revision>
  <dcterms:created xsi:type="dcterms:W3CDTF">2022-02-24T19:17:33Z</dcterms:created>
  <dcterms:modified xsi:type="dcterms:W3CDTF">2022-02-24T22:10:48Z</dcterms:modified>
</cp:coreProperties>
</file>