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39"/>
    <p:restoredTop sz="96599"/>
  </p:normalViewPr>
  <p:slideViewPr>
    <p:cSldViewPr snapToGrid="0" snapToObjects="1">
      <p:cViewPr>
        <p:scale>
          <a:sx n="150" d="100"/>
          <a:sy n="150" d="100"/>
        </p:scale>
        <p:origin x="56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75A0A-FE41-C041-818E-EBCF7DDD3097}" type="datetimeFigureOut">
              <a:rPr kumimoji="1" lang="zh-CN" altLang="en-US" smtClean="0"/>
              <a:t>2021/1/18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F8F6-DCD8-5F4D-8E93-76D8C7CA4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174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F8F6-DCD8-5F4D-8E93-76D8C7CA46A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953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F8F6-DCD8-5F4D-8E93-76D8C7CA46A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85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6A4EA-2B60-D44A-8453-441114237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C6532-A055-6449-AF78-6C8CE7910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77E66-9B1A-9341-B306-D7273BA3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5963-1986-864F-B4B7-3B49EA9D0501}" type="datetimeFigureOut">
              <a:rPr kumimoji="1" lang="zh-CN" altLang="en-US" smtClean="0"/>
              <a:t>2021/1/6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C58CD-741A-5F4E-98B0-B29BFFB3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B55B1-0FE9-614E-BC4B-765439B3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834D-EC9F-0045-827D-A36C9FBC15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017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ABC9E-517C-FD40-97B2-AAB7B85A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62877-EFA6-BA4A-B063-9840527D7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FA844-8019-9E4D-8C8B-76067CBD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5963-1986-864F-B4B7-3B49EA9D0501}" type="datetimeFigureOut">
              <a:rPr kumimoji="1" lang="zh-CN" altLang="en-US" smtClean="0"/>
              <a:t>2021/1/6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690D1-A347-1E47-B545-9A4CEBF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38F88-23FC-EA4E-B07B-BAEDAB4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834D-EC9F-0045-827D-A36C9FBC15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00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3AC5D3-419D-C24D-AE76-1F8C1E479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591600-C85E-E24A-9947-C6F229554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89F9-2B0A-E043-A75F-75ABF49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5963-1986-864F-B4B7-3B49EA9D0501}" type="datetimeFigureOut">
              <a:rPr kumimoji="1" lang="zh-CN" altLang="en-US" smtClean="0"/>
              <a:t>2021/1/6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39E51-21C7-094E-B24B-C7D89AF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93397-1A61-0042-9F74-16017714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834D-EC9F-0045-827D-A36C9FBC15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1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EE318-96AE-6F43-9C6A-1AC95B0D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FC61-1D44-3B45-8DB0-0117A9B6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73772-3D08-8F49-A38E-E55A1D00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5963-1986-864F-B4B7-3B49EA9D0501}" type="datetimeFigureOut">
              <a:rPr kumimoji="1" lang="zh-CN" altLang="en-US" smtClean="0"/>
              <a:t>2021/1/6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B413C-F6E2-E845-9C92-77CD0D0B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0E74D-B3D1-9149-9EEF-E5D08256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834D-EC9F-0045-827D-A36C9FBC15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37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6F429-E266-1743-B6A4-D73D897B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56575-2D42-7642-BD1B-10B784E87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7E6F7-44A3-C944-B73B-E714330C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5963-1986-864F-B4B7-3B49EA9D0501}" type="datetimeFigureOut">
              <a:rPr kumimoji="1" lang="zh-CN" altLang="en-US" smtClean="0"/>
              <a:t>2021/1/6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E7128-6008-704E-BABC-5CF416FA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B4384-68DD-2D4A-A6BD-BDB2A0CB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834D-EC9F-0045-827D-A36C9FBC15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739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8D4F2-2A59-B04C-89B5-1AD6B57E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C1A6B-6E27-ED4F-BA3F-5A932795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098646-7818-DB44-99C8-D02AE1E9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3A867-723C-BF48-931F-0D447F5B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5963-1986-864F-B4B7-3B49EA9D0501}" type="datetimeFigureOut">
              <a:rPr kumimoji="1" lang="zh-CN" altLang="en-US" smtClean="0"/>
              <a:t>2021/1/6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1F26A-6E20-DD46-9EE2-C752BE87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9E704-A142-414A-AB68-8A6E4099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834D-EC9F-0045-827D-A36C9FBC15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3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37C82-7E99-2B4F-AD38-A2DB8DB2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A2976-800B-5F4F-8E22-6298F967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846195-60DC-9847-9876-57A99A17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8DAD4F-3127-E14D-A2BD-3E96700B1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818AFE-AD0C-B64C-AEED-1EF06257B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DE48DB-D9B3-C648-88B1-C84EAD20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5963-1986-864F-B4B7-3B49EA9D0501}" type="datetimeFigureOut">
              <a:rPr kumimoji="1" lang="zh-CN" altLang="en-US" smtClean="0"/>
              <a:t>2021/1/6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E2409A-E3FD-1E4E-9C5A-D9E4869F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86A476-1C16-884D-BADD-C6B8AFDB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834D-EC9F-0045-827D-A36C9FBC15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67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608DB-1982-4843-8012-71219D51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A26CAD-4142-C745-BB6A-5990F258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5963-1986-864F-B4B7-3B49EA9D0501}" type="datetimeFigureOut">
              <a:rPr kumimoji="1" lang="zh-CN" altLang="en-US" smtClean="0"/>
              <a:t>2021/1/6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88635B-C448-B245-8961-E40E68B8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7C45C3-343F-0C49-A58C-55646D5B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834D-EC9F-0045-827D-A36C9FBC15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14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D27015-0C67-0A42-8D30-B5B29AF8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5963-1986-864F-B4B7-3B49EA9D0501}" type="datetimeFigureOut">
              <a:rPr kumimoji="1" lang="zh-CN" altLang="en-US" smtClean="0"/>
              <a:t>2021/1/6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C9EC76-4BF1-8048-BF4B-A02995D7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F2969-1E75-7D49-9582-89B2D401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834D-EC9F-0045-827D-A36C9FBC15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77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EF4EF-01C8-D74D-A7BD-68F697AB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035A7-1D8A-6147-A01C-CC4FBEBF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74705A-434B-5A44-B9ED-B7663B30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E0BFA-98B4-B348-AD2B-F8499569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5963-1986-864F-B4B7-3B49EA9D0501}" type="datetimeFigureOut">
              <a:rPr kumimoji="1" lang="zh-CN" altLang="en-US" smtClean="0"/>
              <a:t>2021/1/6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55C71-93A2-1E49-8489-1B3FE53F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AF6D2-3017-9047-8605-9AC1A17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834D-EC9F-0045-827D-A36C9FBC15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95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2E09A-CCFD-3D4C-82A0-31478A6C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B1D628-65B4-2647-8A2D-E2CD08934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89A45-F225-984C-97B4-0B533117E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0C4C8-87A1-D440-8C6D-0DCB10CF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5963-1986-864F-B4B7-3B49EA9D0501}" type="datetimeFigureOut">
              <a:rPr kumimoji="1" lang="zh-CN" altLang="en-US" smtClean="0"/>
              <a:t>2021/1/6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08F4E-D435-1B41-BD42-E31406B8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BF235-D2CB-1146-81B9-3F2EDF0A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834D-EC9F-0045-827D-A36C9FBC15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23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030633-70CD-5444-88E0-68452B9C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90791-632C-7945-BDAE-50B4DD21B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72F00-3A68-3D4D-9EC9-AA3B3825D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5963-1986-864F-B4B7-3B49EA9D0501}" type="datetimeFigureOut">
              <a:rPr kumimoji="1" lang="zh-CN" altLang="en-US" smtClean="0"/>
              <a:t>2021/1/6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A04F5-8EFC-CA44-B537-2B87A3078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B8D84-4237-3A43-A9F9-F76DAE1D4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834D-EC9F-0045-827D-A36C9FBC15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26A63-4913-EE4E-8B6E-AC0E24F8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UPPRESSO</a:t>
            </a:r>
            <a:r>
              <a:rPr kumimoji="1" lang="zh-CN" altLang="en-US" dirty="0"/>
              <a:t>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1CC29-C8B9-9140-AF6C-AF37C4233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ym typeface="Wingdings" pitchFamily="2" charset="2"/>
              </a:rPr>
              <a:t>Initialization: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(</a:t>
            </a:r>
            <a:r>
              <a:rPr kumimoji="1" lang="en-US" altLang="zh-CN" dirty="0" err="1">
                <a:sym typeface="Wingdings" pitchFamily="2" charset="2"/>
              </a:rPr>
              <a:t>G,q</a:t>
            </a:r>
            <a:r>
              <a:rPr kumimoji="1" lang="en-US" altLang="zh-CN" dirty="0">
                <a:sym typeface="Wingdings" pitchFamily="2" charset="2"/>
              </a:rPr>
              <a:t>)</a:t>
            </a:r>
            <a:r>
              <a:rPr kumimoji="1" lang="zh-CN" altLang="en-US" dirty="0">
                <a:sym typeface="Wingdings" pitchFamily="2" charset="2"/>
              </a:rPr>
              <a:t>←</a:t>
            </a:r>
            <a:r>
              <a:rPr kumimoji="1" lang="en-US" altLang="zh-CN" dirty="0">
                <a:sym typeface="Wingdings" pitchFamily="2" charset="2"/>
              </a:rPr>
              <a:t>Setup(1</a:t>
            </a:r>
            <a:r>
              <a:rPr kumimoji="1" lang="zh-CN" altLang="en-US" baseline="30000" dirty="0">
                <a:sym typeface="Wingdings" pitchFamily="2" charset="2"/>
              </a:rPr>
              <a:t>⍵</a:t>
            </a:r>
            <a:r>
              <a:rPr kumimoji="1" lang="en-US" altLang="zh-CN" dirty="0">
                <a:sym typeface="Wingdings" pitchFamily="2" charset="2"/>
              </a:rPr>
              <a:t>);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choosing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random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P∈G,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ID_RP=P;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choosing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random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u∈[0,q),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ID_U=u</a:t>
            </a:r>
          </a:p>
          <a:p>
            <a:r>
              <a:rPr kumimoji="1" lang="en-US" altLang="zh-CN" dirty="0">
                <a:sym typeface="Wingdings" pitchFamily="2" charset="2"/>
              </a:rPr>
              <a:t>One-time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number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generation: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choose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random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n∈[0,q)</a:t>
            </a:r>
          </a:p>
          <a:p>
            <a:r>
              <a:rPr kumimoji="1" lang="en-US" altLang="zh-CN" dirty="0">
                <a:sym typeface="Wingdings" pitchFamily="2" charset="2"/>
              </a:rPr>
              <a:t>PID_RP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transformation: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calculating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PID_RP=</a:t>
            </a:r>
            <a:r>
              <a:rPr kumimoji="1" lang="en-US" altLang="zh-CN" dirty="0" err="1">
                <a:sym typeface="Wingdings" pitchFamily="2" charset="2"/>
              </a:rPr>
              <a:t>nID_RP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ym typeface="Wingdings" pitchFamily="2" charset="2"/>
              </a:rPr>
              <a:t>PID_U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generation: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calculating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PID_U= ID_U·PID_RP</a:t>
            </a:r>
          </a:p>
          <a:p>
            <a:r>
              <a:rPr kumimoji="1" lang="en-US" altLang="zh-CN" dirty="0">
                <a:sym typeface="Wingdings" pitchFamily="2" charset="2"/>
              </a:rPr>
              <a:t>Account: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calculating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Account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=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n</a:t>
            </a:r>
            <a:r>
              <a:rPr kumimoji="1" lang="en-US" altLang="zh-CN" baseline="30000" dirty="0">
                <a:sym typeface="Wingdings" pitchFamily="2" charset="2"/>
              </a:rPr>
              <a:t>-1</a:t>
            </a:r>
            <a:r>
              <a:rPr kumimoji="1" lang="en-US" altLang="zh-CN" dirty="0">
                <a:sym typeface="Wingdings" pitchFamily="2" charset="2"/>
              </a:rPr>
              <a:t>PID_U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65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9F1B5-28D9-4F46-9B11-5BC7758E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Game2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433F7-F6F0-1345-805F-D2EB99D4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b’←A</a:t>
            </a:r>
            <a:r>
              <a:rPr lang="en" altLang="zh-CN" dirty="0"/>
              <a:t>(ID_RP</a:t>
            </a:r>
            <a:r>
              <a:rPr lang="en" altLang="zh-CN" baseline="-25000" dirty="0"/>
              <a:t>1</a:t>
            </a:r>
            <a:r>
              <a:rPr lang="en" altLang="zh-CN" dirty="0"/>
              <a:t>,ID_RP</a:t>
            </a:r>
            <a:r>
              <a:rPr lang="en" altLang="zh-CN" baseline="-25000" dirty="0"/>
              <a:t>2</a:t>
            </a:r>
            <a:r>
              <a:rPr lang="en" altLang="zh-CN" dirty="0"/>
              <a:t>,ID_RP</a:t>
            </a:r>
            <a:r>
              <a:rPr lang="en-US" altLang="zh-CN" baseline="-25000" dirty="0"/>
              <a:t>2</a:t>
            </a:r>
            <a:r>
              <a:rPr lang="en" altLang="zh-CN" dirty="0"/>
              <a:t>,n</a:t>
            </a:r>
            <a:r>
              <a:rPr lang="en" altLang="zh-CN" baseline="-25000" dirty="0"/>
              <a:t>1</a:t>
            </a:r>
            <a:r>
              <a:rPr lang="en" altLang="zh-CN" dirty="0"/>
              <a:t>,n</a:t>
            </a:r>
            <a:r>
              <a:rPr lang="en" altLang="zh-CN" baseline="-25000" dirty="0"/>
              <a:t>2</a:t>
            </a:r>
            <a:r>
              <a:rPr lang="en" altLang="zh-CN" dirty="0"/>
              <a:t>,n</a:t>
            </a:r>
            <a:r>
              <a:rPr lang="en" altLang="zh-CN" baseline="-25000" dirty="0"/>
              <a:t>3</a:t>
            </a:r>
            <a:r>
              <a:rPr lang="en" altLang="zh-CN" dirty="0"/>
              <a:t>,PID_U</a:t>
            </a:r>
            <a:r>
              <a:rPr lang="en" altLang="zh-CN" baseline="-25000" dirty="0"/>
              <a:t>1</a:t>
            </a:r>
            <a:r>
              <a:rPr lang="en" altLang="zh-CN" dirty="0"/>
              <a:t>,PID_U</a:t>
            </a:r>
            <a:r>
              <a:rPr lang="en" altLang="zh-CN" baseline="-25000" dirty="0"/>
              <a:t>2</a:t>
            </a:r>
            <a:r>
              <a:rPr lang="en" altLang="zh-CN" dirty="0"/>
              <a:t>,PID_U</a:t>
            </a:r>
            <a:r>
              <a:rPr lang="en" altLang="zh-CN" baseline="-25000" dirty="0"/>
              <a:t>3</a:t>
            </a:r>
            <a:r>
              <a:rPr lang="en" altLang="zh-CN" dirty="0"/>
              <a:t>)</a:t>
            </a:r>
          </a:p>
          <a:p>
            <a:r>
              <a:rPr kumimoji="1" lang="zh-CN" altLang="en-US" dirty="0"/>
              <a:t>转换为</a:t>
            </a:r>
            <a:r>
              <a:rPr kumimoji="1" lang="en-US" altLang="zh-CN" dirty="0"/>
              <a:t>A(</a:t>
            </a:r>
            <a:r>
              <a:rPr kumimoji="1" lang="en-US" altLang="zh-CN" dirty="0" err="1"/>
              <a:t>P,xP,yP,zP,uP</a:t>
            </a:r>
            <a:r>
              <a:rPr kumimoji="1" lang="en-US" altLang="zh-CN" dirty="0"/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00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F92BE-D9C1-0E45-99C9-09C366BA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D54FF-C6F6-FE47-9A26-F618EA7D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所以，若</a:t>
            </a:r>
            <a:r>
              <a:rPr kumimoji="1" lang="en-US" altLang="zh-CN" dirty="0"/>
              <a:t>p2</a:t>
            </a:r>
            <a:r>
              <a:rPr kumimoji="1" lang="zh-CN" altLang="en-US" dirty="0"/>
              <a:t>≠</a:t>
            </a:r>
            <a:r>
              <a:rPr kumimoji="1" lang="en-US" altLang="zh-CN" dirty="0"/>
              <a:t>p3</a:t>
            </a:r>
            <a:r>
              <a:rPr kumimoji="1" lang="zh-CN" altLang="en-US" dirty="0"/>
              <a:t>，则可以构造违反</a:t>
            </a:r>
            <a:r>
              <a:rPr kumimoji="1" lang="en-US" altLang="zh-CN" dirty="0"/>
              <a:t>DDH</a:t>
            </a:r>
            <a:r>
              <a:rPr kumimoji="1" lang="zh-CN" altLang="en-US" dirty="0"/>
              <a:t>假设的算法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D9C62C-D914-A041-BA8F-9B10D6CC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672" y="2580149"/>
            <a:ext cx="5347314" cy="4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3588D-EB6C-6547-8E75-FB041B13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DDH</a:t>
            </a:r>
            <a:r>
              <a:rPr kumimoji="1" lang="zh-CN" altLang="en-US" dirty="0"/>
              <a:t>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6E5D1-7ADF-4648-AA85-3F620B65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Let G be a cyclic group of prime order q written additively. </a:t>
            </a:r>
            <a:r>
              <a:rPr lang="en-US" altLang="zh-CN" dirty="0"/>
              <a:t>T</a:t>
            </a:r>
            <a:r>
              <a:rPr lang="en" altLang="zh-CN" dirty="0"/>
              <a:t>he two distributions </a:t>
            </a:r>
          </a:p>
          <a:p>
            <a:pPr lvl="1"/>
            <a:r>
              <a:rPr lang="en-US" altLang="zh-CN" dirty="0"/>
              <a:t>{P,</a:t>
            </a:r>
            <a:r>
              <a:rPr lang="zh-CN" altLang="en-US" dirty="0"/>
              <a:t> </a:t>
            </a:r>
            <a:r>
              <a:rPr lang="en-US" altLang="zh-CN" dirty="0" err="1"/>
              <a:t>aP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bP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abP</a:t>
            </a:r>
            <a:r>
              <a:rPr lang="en-US" altLang="zh-CN" dirty="0"/>
              <a:t>}</a:t>
            </a:r>
            <a:r>
              <a:rPr lang="en-US" altLang="zh-CN" baseline="-25000" dirty="0"/>
              <a:t>P∈G,</a:t>
            </a:r>
            <a:r>
              <a:rPr lang="zh-CN" altLang="en-US" baseline="-25000" dirty="0"/>
              <a:t> </a:t>
            </a:r>
            <a:r>
              <a:rPr lang="en-US" altLang="zh-CN" baseline="-25000" dirty="0"/>
              <a:t>0&lt;=</a:t>
            </a:r>
            <a:r>
              <a:rPr lang="en-US" altLang="zh-CN" baseline="-25000" dirty="0" err="1"/>
              <a:t>a,b</a:t>
            </a:r>
            <a:r>
              <a:rPr lang="en-US" altLang="zh-CN" baseline="-25000" dirty="0"/>
              <a:t>&lt;q</a:t>
            </a:r>
            <a:endParaRPr lang="en" altLang="zh-CN" baseline="-25000" dirty="0"/>
          </a:p>
          <a:p>
            <a:pPr lvl="1"/>
            <a:r>
              <a:rPr lang="en-US" altLang="zh-CN" dirty="0"/>
              <a:t>{P,</a:t>
            </a:r>
            <a:r>
              <a:rPr lang="zh-CN" altLang="en-US" dirty="0"/>
              <a:t> </a:t>
            </a:r>
            <a:r>
              <a:rPr lang="en-US" altLang="zh-CN" dirty="0" err="1"/>
              <a:t>aP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bP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}</a:t>
            </a:r>
            <a:r>
              <a:rPr lang="en-US" altLang="zh-CN" baseline="-25000" dirty="0"/>
              <a:t>P∈G,</a:t>
            </a:r>
            <a:r>
              <a:rPr lang="zh-CN" altLang="en-US" baseline="-25000" dirty="0"/>
              <a:t> </a:t>
            </a:r>
            <a:r>
              <a:rPr lang="en-US" altLang="zh-CN" baseline="-25000" dirty="0"/>
              <a:t>0&lt;=</a:t>
            </a:r>
            <a:r>
              <a:rPr lang="en-US" altLang="zh-CN" baseline="-25000" dirty="0" err="1"/>
              <a:t>a,b,c</a:t>
            </a:r>
            <a:r>
              <a:rPr lang="en-US" altLang="zh-CN" baseline="-25000" dirty="0"/>
              <a:t>&lt;q</a:t>
            </a:r>
          </a:p>
          <a:p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" altLang="zh-CN" dirty="0"/>
              <a:t>computationally indistinguishable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PPT</a:t>
            </a:r>
            <a:r>
              <a:rPr lang="zh-CN" altLang="en-US" dirty="0"/>
              <a:t> </a:t>
            </a:r>
            <a:r>
              <a:rPr lang="en" altLang="zh-CN" dirty="0"/>
              <a:t>distinguishing</a:t>
            </a:r>
            <a:r>
              <a:rPr lang="zh-CN" altLang="en-US" dirty="0"/>
              <a:t> </a:t>
            </a:r>
            <a:r>
              <a:rPr lang="en-US" altLang="zh-CN" dirty="0"/>
              <a:t>method(</a:t>
            </a:r>
            <a:r>
              <a:rPr lang="zh-CN" altLang="en-US" dirty="0"/>
              <a:t>区分算法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D,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</a:p>
          <a:p>
            <a:pPr lvl="1"/>
            <a:r>
              <a:rPr lang="en-US" altLang="zh-CN" dirty="0"/>
              <a:t>|</a:t>
            </a:r>
            <a:r>
              <a:rPr lang="en-US" altLang="zh-CN" dirty="0" err="1"/>
              <a:t>Pr</a:t>
            </a:r>
            <a:r>
              <a:rPr lang="en-US" altLang="zh-CN" dirty="0"/>
              <a:t>[0&lt;=</a:t>
            </a:r>
            <a:r>
              <a:rPr lang="en-US" altLang="zh-CN" dirty="0" err="1"/>
              <a:t>a,b</a:t>
            </a:r>
            <a:r>
              <a:rPr lang="en-US" altLang="zh-CN" dirty="0"/>
              <a:t>&lt;</a:t>
            </a:r>
            <a:r>
              <a:rPr lang="en-US" altLang="zh-CN" dirty="0" err="1"/>
              <a:t>q:D</a:t>
            </a:r>
            <a:r>
              <a:rPr lang="en-US" altLang="zh-CN" dirty="0"/>
              <a:t>(</a:t>
            </a:r>
            <a:r>
              <a:rPr lang="en-US" altLang="zh-CN" dirty="0" err="1"/>
              <a:t>P,aP,bP,abP</a:t>
            </a:r>
            <a:r>
              <a:rPr lang="en-US" altLang="zh-CN" dirty="0"/>
              <a:t>)=1]-</a:t>
            </a:r>
            <a:r>
              <a:rPr lang="en-US" altLang="zh-CN" dirty="0" err="1"/>
              <a:t>Pr</a:t>
            </a:r>
            <a:r>
              <a:rPr lang="en-US" altLang="zh-CN" dirty="0"/>
              <a:t>[0&lt;=</a:t>
            </a:r>
            <a:r>
              <a:rPr lang="en-US" altLang="zh-CN" dirty="0" err="1"/>
              <a:t>a,b,c</a:t>
            </a:r>
            <a:r>
              <a:rPr lang="en-US" altLang="zh-CN" dirty="0"/>
              <a:t>&lt;</a:t>
            </a:r>
            <a:r>
              <a:rPr lang="en-US" altLang="zh-CN" dirty="0" err="1"/>
              <a:t>q:D</a:t>
            </a:r>
            <a:r>
              <a:rPr lang="en-US" altLang="zh-CN" dirty="0"/>
              <a:t>(</a:t>
            </a:r>
            <a:r>
              <a:rPr lang="en-US" altLang="zh-CN" dirty="0" err="1"/>
              <a:t>P,aP,bP,cP</a:t>
            </a:r>
            <a:r>
              <a:rPr lang="en-US" altLang="zh-CN" dirty="0"/>
              <a:t>)=1]|&lt;</a:t>
            </a:r>
            <a:r>
              <a:rPr lang="en-US" altLang="zh-CN" dirty="0" err="1"/>
              <a:t>negl</a:t>
            </a:r>
            <a:r>
              <a:rPr lang="en-US" altLang="zh-CN" dirty="0"/>
              <a:t>(n)</a:t>
            </a:r>
            <a:endParaRPr lang="en" altLang="zh-CN" dirty="0"/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1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D917C-24CB-F643-9D31-0739DE5D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Indistinguishability</a:t>
            </a:r>
            <a:r>
              <a:rPr lang="zh-CN" altLang="en-US" dirty="0"/>
              <a:t> </a:t>
            </a:r>
            <a:r>
              <a:rPr lang="en-US" altLang="zh-CN" dirty="0"/>
              <a:t>prove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E87A1-2F22-1A41-8CEB-B7B91C9A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authentications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{ID_RP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PID_U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=n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·ID_RP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·PID_U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}</a:t>
            </a:r>
          </a:p>
          <a:p>
            <a:pPr lvl="1"/>
            <a:r>
              <a:rPr kumimoji="1" lang="en-US" altLang="zh-CN" dirty="0"/>
              <a:t>{ID_RP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PID_U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=n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·ID_RP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·PID_U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}</a:t>
            </a:r>
            <a:endParaRPr kumimoji="1" lang="zh-CN" altLang="en-US" dirty="0"/>
          </a:p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confirmed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ID_U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=ID_U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ID_RP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≠</a:t>
            </a:r>
            <a:r>
              <a:rPr kumimoji="1" lang="en-US" altLang="zh-CN" dirty="0"/>
              <a:t>ID_RP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2635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758D8-4012-8A48-A390-1724BAB6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Adversary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Game</a:t>
            </a:r>
            <a:r>
              <a:rPr kumimoji="1" lang="en-US" altLang="zh-CN" baseline="-25000" dirty="0"/>
              <a:t>0</a:t>
            </a:r>
            <a:endParaRPr kumimoji="1" lang="zh-CN" altLang="en-US" baseline="-25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6069A-22DC-7048-8B87-C5204774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Challenger: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IdP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</a:t>
            </a:r>
          </a:p>
          <a:p>
            <a:r>
              <a:rPr kumimoji="1" lang="en-US" altLang="zh-CN" dirty="0"/>
              <a:t>Adversary: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RPs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70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BE93B-36D1-3E44-8D94-ECA4C7C1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Game0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0DFFC3-D4F0-B84B-BC14-B867E9380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76" y="1291974"/>
            <a:ext cx="8537473" cy="52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7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6075F-F7C2-7849-AD7D-2115C3B6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Game1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6A32A6-CF83-1A41-B06F-81D8A2E8E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038" y="1322416"/>
            <a:ext cx="8488311" cy="52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129BA-EE25-0048-BD8E-79E22711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Game2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A07539-C74E-7B41-A7BF-0F2EBFB46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86" y="1361388"/>
            <a:ext cx="8162413" cy="52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6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F4EF1-93FC-0F48-8E58-9B7B499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E6886-2BDE-2B44-A40D-E300CDF1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证明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Game0,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Pr</a:t>
            </a:r>
            <a:r>
              <a:rPr kumimoji="1" lang="en-US" altLang="zh-CN" dirty="0"/>
              <a:t>(b=b`)=1/2</a:t>
            </a:r>
          </a:p>
          <a:p>
            <a:r>
              <a:rPr kumimoji="1" lang="zh-CN" altLang="en-US" dirty="0"/>
              <a:t>证明过程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Game2,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Pr</a:t>
            </a:r>
            <a:r>
              <a:rPr kumimoji="1" lang="en-US" altLang="zh-CN" dirty="0"/>
              <a:t>(b=b`)=1/2</a:t>
            </a:r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Game1,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=p</a:t>
            </a:r>
            <a:r>
              <a:rPr kumimoji="1" lang="en-US" altLang="zh-CN" baseline="-25000" dirty="0"/>
              <a:t>1</a:t>
            </a:r>
          </a:p>
          <a:p>
            <a:pPr lvl="1"/>
            <a:r>
              <a:rPr kumimoji="1" lang="en-US" altLang="zh-CN" dirty="0"/>
              <a:t>p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-p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negl</a:t>
            </a:r>
            <a:r>
              <a:rPr kumimoji="1" lang="en-US" altLang="zh-CN" dirty="0"/>
              <a:t>(n)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56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079F6-8529-4749-9C11-78B18467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Game1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3D569-2A21-6448-9186-5331CC7C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b’←A</a:t>
            </a:r>
            <a:r>
              <a:rPr lang="en" altLang="zh-CN" dirty="0"/>
              <a:t>(ID_RP</a:t>
            </a:r>
            <a:r>
              <a:rPr lang="en" altLang="zh-CN" baseline="-25000" dirty="0"/>
              <a:t>1</a:t>
            </a:r>
            <a:r>
              <a:rPr lang="en" altLang="zh-CN" dirty="0"/>
              <a:t>,ID_RP</a:t>
            </a:r>
            <a:r>
              <a:rPr lang="en" altLang="zh-CN" baseline="-25000" dirty="0"/>
              <a:t>2</a:t>
            </a:r>
            <a:r>
              <a:rPr lang="en" altLang="zh-CN" dirty="0"/>
              <a:t>,ID_RP</a:t>
            </a:r>
            <a:r>
              <a:rPr lang="en-US" altLang="zh-CN" baseline="-25000" dirty="0"/>
              <a:t>2</a:t>
            </a:r>
            <a:r>
              <a:rPr lang="en" altLang="zh-CN" dirty="0"/>
              <a:t>,n</a:t>
            </a:r>
            <a:r>
              <a:rPr lang="en" altLang="zh-CN" baseline="-25000" dirty="0"/>
              <a:t>1</a:t>
            </a:r>
            <a:r>
              <a:rPr lang="en" altLang="zh-CN" dirty="0"/>
              <a:t>,n</a:t>
            </a:r>
            <a:r>
              <a:rPr lang="en" altLang="zh-CN" baseline="-25000" dirty="0"/>
              <a:t>2</a:t>
            </a:r>
            <a:r>
              <a:rPr lang="en" altLang="zh-CN" dirty="0"/>
              <a:t>,n</a:t>
            </a:r>
            <a:r>
              <a:rPr lang="en" altLang="zh-CN" baseline="-25000" dirty="0"/>
              <a:t>3</a:t>
            </a:r>
            <a:r>
              <a:rPr lang="en" altLang="zh-CN" dirty="0"/>
              <a:t>,PID_U</a:t>
            </a:r>
            <a:r>
              <a:rPr lang="en" altLang="zh-CN" baseline="-25000" dirty="0"/>
              <a:t>1</a:t>
            </a:r>
            <a:r>
              <a:rPr lang="en" altLang="zh-CN" dirty="0"/>
              <a:t>,PID_U</a:t>
            </a:r>
            <a:r>
              <a:rPr lang="en" altLang="zh-CN" baseline="-25000" dirty="0"/>
              <a:t>2</a:t>
            </a:r>
            <a:r>
              <a:rPr lang="en" altLang="zh-CN" dirty="0"/>
              <a:t>,PID_U</a:t>
            </a:r>
            <a:r>
              <a:rPr lang="en" altLang="zh-CN" baseline="-25000" dirty="0"/>
              <a:t>3</a:t>
            </a:r>
            <a:r>
              <a:rPr lang="en" altLang="zh-CN" dirty="0"/>
              <a:t>)</a:t>
            </a:r>
          </a:p>
          <a:p>
            <a:pPr lvl="1"/>
            <a:r>
              <a:rPr kumimoji="1" lang="en-US" altLang="zh-CN" dirty="0"/>
              <a:t>A(P,xP,xP,n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,n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,n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,n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yP,n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xyP,n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uxP)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A(P,xP,xP,n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,n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,n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,n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yP,n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uxP,n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xyP)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因为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是随机数并且可以消去，所以转换为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A(</a:t>
            </a:r>
            <a:r>
              <a:rPr kumimoji="1" lang="en-US" altLang="zh-CN" dirty="0" err="1"/>
              <a:t>P,xP,yP,xyP,uxP</a:t>
            </a:r>
            <a:r>
              <a:rPr kumimoji="1" lang="en-US" altLang="zh-CN" dirty="0"/>
              <a:t>)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85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18451</TotalTime>
  <Words>524</Words>
  <Application>Microsoft Macintosh PowerPoint</Application>
  <PresentationFormat>宽屏</PresentationFormat>
  <Paragraphs>41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UPPRESSO方案</vt:lpstr>
      <vt:lpstr>DDH假设</vt:lpstr>
      <vt:lpstr>Indistinguishability prove</vt:lpstr>
      <vt:lpstr>Adversary Game0</vt:lpstr>
      <vt:lpstr>Game0</vt:lpstr>
      <vt:lpstr>Game1</vt:lpstr>
      <vt:lpstr>Game2</vt:lpstr>
      <vt:lpstr>PowerPoint 演示文稿</vt:lpstr>
      <vt:lpstr>Game1</vt:lpstr>
      <vt:lpstr>Game2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17</cp:revision>
  <dcterms:created xsi:type="dcterms:W3CDTF">2021-01-06T02:27:22Z</dcterms:created>
  <dcterms:modified xsi:type="dcterms:W3CDTF">2021-01-19T01:42:33Z</dcterms:modified>
</cp:coreProperties>
</file>