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6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36655-D9E9-A643-A5CB-ABDFEBE74204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3B5A-DA0A-4043-835D-7E7FBAA95B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53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3B5A-DA0A-4043-835D-7E7FBAA95BA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2706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CD425-C4D1-4E4F-9190-CDEAA0391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882B98-A128-4B46-854D-A3C49CBBA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A6B8A1-FC42-EC4B-9266-6260AF85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1DC1-0FF5-4F43-9E90-91E1B9919B4A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A87151-8FA3-3F45-A4DB-16154FF8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292F7-6E23-E246-AEC9-87126C80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2455-6B1F-6F40-B72A-C2A6D582C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65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21D56-0436-CE4F-90DA-9852229A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9DC2E4-240E-6241-AC43-FF82EE7E5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E2EB6-0028-254A-91A5-08F6EA01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1DC1-0FF5-4F43-9E90-91E1B9919B4A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21C27-BAEE-234D-8BF9-D3ED85B9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C2E21C-4304-E149-902C-547C1EB5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2455-6B1F-6F40-B72A-C2A6D582C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291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0D934E-A9ED-5349-AD7B-7FF9E52A0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A570E0-F8D4-CD48-ADC6-F4BB1F775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12A655-4AC9-B94E-8297-BD8772C7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1DC1-0FF5-4F43-9E90-91E1B9919B4A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47080E-786D-BE48-A52D-4CCFFBCF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3C01DA-59CB-3849-94AF-F29900CE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2455-6B1F-6F40-B72A-C2A6D582C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565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E53B6-6958-6645-8164-FA4C258A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38DDF-9116-5F42-96C1-D9A8A47EE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A9A0D-ED3A-3442-9562-0B20B5D60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1DC1-0FF5-4F43-9E90-91E1B9919B4A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95293F-F3BE-E240-A455-D032AAA3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BA0CE5-5401-E84D-B165-2A5331BC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2455-6B1F-6F40-B72A-C2A6D582C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172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6A993-FD2A-1F43-85BB-26DCD7968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F5AEDE-67FB-B840-8B19-2F09CD321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04C6A9-0F58-7345-A66A-749E6351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1DC1-0FF5-4F43-9E90-91E1B9919B4A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F3715B-EB18-1A40-8D0E-88ED22C1A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184DFA-5956-6B4C-AC68-B7A2AD39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2455-6B1F-6F40-B72A-C2A6D582C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39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BD1EE-D79A-D644-A1A4-1656C30A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6C0AC-29AB-564F-972F-6B0C699AA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732B5A-AB55-6848-819D-365B16F77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BB499E-F8DA-F54D-BECC-75A8D3C2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1DC1-0FF5-4F43-9E90-91E1B9919B4A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CF4202-511F-0743-BA1E-2E43EAC51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49164F-15C6-EC48-B621-CF7218CF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2455-6B1F-6F40-B72A-C2A6D582C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447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99BED-75EB-B146-9431-6DA00EDB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1AB81B-4797-8848-A23D-C9ED8C5E9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437C0B-BE42-BF42-A535-2D13360E0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0A40DC-17BB-2246-9F96-5ACBBED30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07E6D5-2ADC-A544-A37C-29DBB11DC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05B557-482F-374E-AE18-BEA40481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1DC1-0FF5-4F43-9E90-91E1B9919B4A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6643D8-3D96-FE40-8659-0F30C743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87E917-1FA7-6246-BF98-66CEFB20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2455-6B1F-6F40-B72A-C2A6D582C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566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CB71D-1444-D74F-8A1C-90086449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CD05EC-EB1B-5444-9091-0BDC26D3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1DC1-0FF5-4F43-9E90-91E1B9919B4A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8E09C6-B176-604E-9A7C-9857E94A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270DE6-C6E6-A14F-841F-5C1F805E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2455-6B1F-6F40-B72A-C2A6D582C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374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39622C-31ED-0645-B6CB-6A205A90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1DC1-0FF5-4F43-9E90-91E1B9919B4A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DA98C3-E020-E64B-A974-C15D3684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47ED84-950A-D14A-AEE6-2BB2E30B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2455-6B1F-6F40-B72A-C2A6D582C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731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6C8F5-8CF8-A94F-8B41-2173EC0C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50B2F5-3498-1745-8746-28DE00D11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DCE41D-5927-6A43-BA15-61DA5340F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721B51-3B8B-0D48-A738-54BCE0B2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1DC1-0FF5-4F43-9E90-91E1B9919B4A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D6C6CB-51A2-2340-8F29-3A5D23BD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8271CE-EB3B-7F44-91AC-A08AFCAC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2455-6B1F-6F40-B72A-C2A6D582C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231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98D93-32E1-6D40-99E7-1A198806E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5CBE8D-C3DA-AA4B-83CB-284445EF3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9651F8-017C-0045-88F6-F0EBE7603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C61F06-AD9A-1B4B-9357-D7CBC00A0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1DC1-0FF5-4F43-9E90-91E1B9919B4A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94D15A-8C29-0541-BF0B-A441D034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423826-3FF5-AE47-AC50-4157CCFB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2455-6B1F-6F40-B72A-C2A6D582C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075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76F2D0-ECE8-2E40-A518-AE053CA96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4723A9-8F4C-894C-872C-3F8063048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80A51B-D4C3-2A4B-A242-5809F3B52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D1DC1-0FF5-4F43-9E90-91E1B9919B4A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021977-9508-3A4E-A41E-B4FB0101C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A8A1E3-0D7F-1344-ABCB-E32032284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2455-6B1F-6F40-B72A-C2A6D582C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879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66448-7EB4-5E43-84B2-240C8F57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Appendix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B38E45-335D-FF4F-9819-40D6D3979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最新的结构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开篇描述如何对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进行模型化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之后介绍对</a:t>
            </a:r>
            <a:r>
              <a:rPr kumimoji="1" lang="en-US" altLang="zh-CN" dirty="0"/>
              <a:t>UPPRESSO</a:t>
            </a:r>
            <a:r>
              <a:rPr kumimoji="1" lang="zh-CN" altLang="en-US" dirty="0"/>
              <a:t>系统的模型化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最后进行安全性证明</a:t>
            </a:r>
          </a:p>
        </p:txBody>
      </p:sp>
    </p:spTree>
    <p:extLst>
      <p:ext uri="{BB962C8B-B14F-4D97-AF65-F5344CB8AC3E}">
        <p14:creationId xmlns:p14="http://schemas.microsoft.com/office/powerpoint/2010/main" val="2605159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3D89C-C0D0-D24D-8C8F-BDAFFB14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安全证明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AC952-33CB-E34B-8785-1385FF28F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定义一个安全的</a:t>
            </a:r>
            <a:r>
              <a:rPr kumimoji="1" lang="en-US" altLang="zh-CN" dirty="0"/>
              <a:t>UPPRESSO</a:t>
            </a:r>
            <a:r>
              <a:rPr kumimoji="1" lang="zh-CN" altLang="en-US" dirty="0"/>
              <a:t>系统应该满足，只有</a:t>
            </a:r>
            <a:r>
              <a:rPr kumimoji="1" lang="en-US" altLang="zh-CN" dirty="0"/>
              <a:t>honest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</a:t>
            </a:r>
            <a:r>
              <a:rPr kumimoji="1" lang="zh-CN" altLang="en-US" dirty="0"/>
              <a:t>能够以他对应的身份登录</a:t>
            </a:r>
            <a:r>
              <a:rPr kumimoji="1" lang="en-US" altLang="zh-CN" dirty="0"/>
              <a:t>honest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RP</a:t>
            </a:r>
          </a:p>
          <a:p>
            <a:pPr lvl="1"/>
            <a:r>
              <a:rPr kumimoji="1" lang="zh-CN" altLang="en-US" dirty="0"/>
              <a:t>转化为相应的</a:t>
            </a:r>
            <a:r>
              <a:rPr kumimoji="1" lang="en-US" altLang="zh-CN" dirty="0"/>
              <a:t>Lemma</a:t>
            </a:r>
          </a:p>
          <a:p>
            <a:pPr lvl="1"/>
            <a:r>
              <a:rPr kumimoji="1" lang="en-US" altLang="zh-CN" dirty="0"/>
              <a:t>Lemma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（</a:t>
            </a:r>
            <a:r>
              <a:rPr kumimoji="1" lang="en-US" altLang="zh-CN" dirty="0"/>
              <a:t>confidentiality</a:t>
            </a:r>
            <a:r>
              <a:rPr kumimoji="1" lang="zh-CN" altLang="en-US" dirty="0"/>
              <a:t>）：攻击者不能窃取一个</a:t>
            </a:r>
            <a:r>
              <a:rPr kumimoji="1" lang="en-US" altLang="zh-CN" dirty="0"/>
              <a:t>honest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</a:t>
            </a:r>
            <a:r>
              <a:rPr kumimoji="1" lang="zh-CN" altLang="en-US" dirty="0"/>
              <a:t>登录</a:t>
            </a:r>
            <a:r>
              <a:rPr kumimoji="1" lang="en-US" altLang="zh-CN" dirty="0"/>
              <a:t>honest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RP</a:t>
            </a:r>
            <a:r>
              <a:rPr kumimoji="1" lang="zh-CN" altLang="en-US" dirty="0"/>
              <a:t>的</a:t>
            </a:r>
            <a:r>
              <a:rPr kumimoji="1" lang="en-US" altLang="zh-CN" dirty="0"/>
              <a:t>token</a:t>
            </a:r>
          </a:p>
          <a:p>
            <a:pPr lvl="1"/>
            <a:r>
              <a:rPr kumimoji="1" lang="en-US" altLang="zh-CN" dirty="0"/>
              <a:t>Lemma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（</a:t>
            </a:r>
            <a:r>
              <a:rPr kumimoji="1" lang="en-US" altLang="zh-CN" dirty="0"/>
              <a:t>RP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designation</a:t>
            </a:r>
            <a:r>
              <a:rPr kumimoji="1" lang="zh-CN" altLang="en-US" dirty="0"/>
              <a:t>）：</a:t>
            </a:r>
            <a:r>
              <a:rPr kumimoji="1" lang="en-US" altLang="zh-CN" dirty="0"/>
              <a:t>honest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RP</a:t>
            </a:r>
            <a:r>
              <a:rPr kumimoji="1" lang="zh-CN" altLang="en-US" dirty="0"/>
              <a:t>不会接受一个</a:t>
            </a:r>
            <a:r>
              <a:rPr kumimoji="1" lang="en-US" altLang="zh-CN" dirty="0"/>
              <a:t>user</a:t>
            </a:r>
            <a:r>
              <a:rPr kumimoji="1" lang="zh-CN" altLang="en-US" dirty="0"/>
              <a:t>在其他</a:t>
            </a:r>
            <a:r>
              <a:rPr kumimoji="1" lang="en-US" altLang="zh-CN" dirty="0"/>
              <a:t>RP</a:t>
            </a:r>
            <a:r>
              <a:rPr kumimoji="1" lang="zh-CN" altLang="en-US" dirty="0"/>
              <a:t>登录的</a:t>
            </a:r>
            <a:r>
              <a:rPr kumimoji="1" lang="en-US" altLang="zh-CN" dirty="0"/>
              <a:t>token</a:t>
            </a:r>
          </a:p>
          <a:p>
            <a:pPr lvl="1"/>
            <a:r>
              <a:rPr kumimoji="1" lang="en-US" altLang="zh-CN" dirty="0"/>
              <a:t>Lemma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（</a:t>
            </a:r>
            <a:r>
              <a:rPr kumimoji="1" lang="en-US" altLang="zh-CN" dirty="0"/>
              <a:t>integrity</a:t>
            </a:r>
            <a:r>
              <a:rPr kumimoji="1" lang="zh-CN" altLang="en-US" dirty="0"/>
              <a:t>）：攻击者不能伪造一个</a:t>
            </a:r>
            <a:r>
              <a:rPr kumimoji="1" lang="en-US" altLang="zh-CN" dirty="0"/>
              <a:t>honest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</a:t>
            </a:r>
            <a:r>
              <a:rPr kumimoji="1" lang="zh-CN" altLang="en-US" dirty="0"/>
              <a:t>登录</a:t>
            </a:r>
            <a:r>
              <a:rPr kumimoji="1" lang="en-US" altLang="zh-CN" dirty="0"/>
              <a:t>honest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RP</a:t>
            </a:r>
            <a:r>
              <a:rPr kumimoji="1" lang="zh-CN" altLang="en-US" dirty="0"/>
              <a:t>的</a:t>
            </a:r>
            <a:r>
              <a:rPr kumimoji="1" lang="en-US" altLang="zh-CN" dirty="0"/>
              <a:t>token</a:t>
            </a:r>
          </a:p>
        </p:txBody>
      </p:sp>
    </p:spTree>
    <p:extLst>
      <p:ext uri="{BB962C8B-B14F-4D97-AF65-F5344CB8AC3E}">
        <p14:creationId xmlns:p14="http://schemas.microsoft.com/office/powerpoint/2010/main" val="184681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D1CE7-8975-994C-9B9F-B0F387F4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7B77A3-9BF6-8C48-87A1-24B2C9581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对三个</a:t>
            </a:r>
            <a:r>
              <a:rPr kumimoji="1" lang="en-US" altLang="zh-CN" dirty="0"/>
              <a:t>Lemma</a:t>
            </a:r>
            <a:r>
              <a:rPr kumimoji="1" lang="zh-CN" altLang="en-US" dirty="0"/>
              <a:t>分别进行证明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通过模型化后的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script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relation</a:t>
            </a:r>
            <a:r>
              <a:rPr kumimoji="1" lang="zh-CN" altLang="en-US" dirty="0"/>
              <a:t>，溯源每个关键数据的全生命周中期的流向，保证数据的安全性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例如：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IdP</a:t>
            </a:r>
            <a:r>
              <a:rPr kumimoji="1" lang="zh-CN" altLang="en-US" dirty="0"/>
              <a:t>签发</a:t>
            </a:r>
            <a:r>
              <a:rPr kumimoji="1" lang="en-US" altLang="zh-CN" dirty="0"/>
              <a:t>token</a:t>
            </a:r>
          </a:p>
          <a:p>
            <a:pPr lvl="2"/>
            <a:r>
              <a:rPr kumimoji="1" lang="zh-CN" altLang="en-US" dirty="0"/>
              <a:t>我们查找</a:t>
            </a:r>
            <a:r>
              <a:rPr kumimoji="1" lang="en-US" altLang="zh-CN" dirty="0"/>
              <a:t>IdP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</a:t>
            </a:r>
            <a:r>
              <a:rPr kumimoji="1" lang="zh-CN" altLang="en-US" dirty="0"/>
              <a:t>，在哪一行生成</a:t>
            </a:r>
            <a:r>
              <a:rPr kumimoji="1" lang="en-US" altLang="zh-CN" dirty="0"/>
              <a:t>token</a:t>
            </a:r>
          </a:p>
          <a:p>
            <a:pPr lvl="2"/>
            <a:r>
              <a:rPr kumimoji="1" lang="zh-CN" altLang="en-US" dirty="0"/>
              <a:t>确定生成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用了哪些数据，向上溯源这些数据的来源，是否安全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向下查找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的轨迹，发送到了哪些节点，查找对应节点如何处理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，在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最终被消费前是否有可能被</a:t>
            </a:r>
            <a:r>
              <a:rPr kumimoji="1" lang="zh-CN" altLang="en-US"/>
              <a:t>攻击者获得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769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FFBCA-6E6D-3C45-8DC5-664F631F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正文的</a:t>
            </a:r>
            <a:r>
              <a:rPr kumimoji="1" lang="en-US" altLang="zh-CN" dirty="0"/>
              <a:t>security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C897A9-317E-C54E-9871-61B3C03B4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是否还需要补充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的部分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当前的内容可以与</a:t>
            </a:r>
            <a:r>
              <a:rPr kumimoji="1" lang="en-US" altLang="zh-CN" dirty="0"/>
              <a:t>appendix</a:t>
            </a:r>
            <a:r>
              <a:rPr kumimoji="1" lang="zh-CN" altLang="en-US" dirty="0"/>
              <a:t>相对应，可以视为</a:t>
            </a:r>
            <a:r>
              <a:rPr kumimoji="1" lang="en-US" altLang="zh-CN" dirty="0"/>
              <a:t>appendix</a:t>
            </a:r>
            <a:r>
              <a:rPr kumimoji="1" lang="zh-CN" altLang="en-US" dirty="0"/>
              <a:t>证明的简化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SPRESSO</a:t>
            </a:r>
            <a:r>
              <a:rPr kumimoji="1" lang="zh-CN" altLang="en-US" dirty="0"/>
              <a:t>在正文用大量的篇幅描述了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的定义与建立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如果不补充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的内容，大约还有一页多的版面</a:t>
            </a:r>
          </a:p>
        </p:txBody>
      </p:sp>
    </p:spTree>
    <p:extLst>
      <p:ext uri="{BB962C8B-B14F-4D97-AF65-F5344CB8AC3E}">
        <p14:creationId xmlns:p14="http://schemas.microsoft.com/office/powerpoint/2010/main" val="296354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3D299-FD61-9142-B6ED-32192CB18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的模型化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21F1E0-C1CA-BE47-A6F2-098E87384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描述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可以被模型化为</a:t>
            </a:r>
            <a:r>
              <a:rPr kumimoji="1" lang="en-US" altLang="zh-CN" i="1" dirty="0"/>
              <a:t>WS=(W,S,script,E</a:t>
            </a:r>
            <a:r>
              <a:rPr kumimoji="1" lang="en-US" altLang="zh-CN" i="1" baseline="30000" dirty="0"/>
              <a:t>0</a:t>
            </a:r>
            <a:r>
              <a:rPr kumimoji="1" lang="en-US" altLang="zh-CN" i="1" dirty="0"/>
              <a:t>)</a:t>
            </a:r>
          </a:p>
          <a:p>
            <a:pPr lvl="1"/>
            <a:r>
              <a:rPr kumimoji="1" lang="zh-CN" altLang="en-US" dirty="0"/>
              <a:t>分别解释其中内容的定义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W</a:t>
            </a:r>
            <a:r>
              <a:rPr kumimoji="1" lang="zh-CN" altLang="en-US" dirty="0"/>
              <a:t>：</a:t>
            </a:r>
            <a:r>
              <a:rPr kumimoji="1" lang="en-US" altLang="zh-CN" dirty="0"/>
              <a:t>atomic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</a:t>
            </a:r>
            <a:r>
              <a:rPr kumimoji="1" lang="zh-CN" altLang="en-US" dirty="0"/>
              <a:t>的集合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S</a:t>
            </a:r>
            <a:r>
              <a:rPr kumimoji="1" lang="zh-CN" altLang="en-US" dirty="0"/>
              <a:t>：</a:t>
            </a:r>
            <a:r>
              <a:rPr kumimoji="1" lang="en-US" altLang="zh-CN" dirty="0"/>
              <a:t>scripting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</a:t>
            </a:r>
            <a:r>
              <a:rPr kumimoji="1" lang="zh-CN" altLang="en-US" dirty="0"/>
              <a:t>的集合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Script</a:t>
            </a:r>
            <a:r>
              <a:rPr kumimoji="1" lang="zh-CN" altLang="en-US" dirty="0"/>
              <a:t>：具体的</a:t>
            </a:r>
            <a:r>
              <a:rPr kumimoji="1" lang="en-US" altLang="zh-CN" dirty="0"/>
              <a:t>script</a:t>
            </a:r>
            <a:r>
              <a:rPr kumimoji="1" lang="zh-CN" altLang="en-US" dirty="0"/>
              <a:t>的集合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E</a:t>
            </a:r>
            <a:r>
              <a:rPr kumimoji="1" lang="en-US" altLang="zh-CN" baseline="30000" dirty="0"/>
              <a:t>0</a:t>
            </a:r>
            <a:r>
              <a:rPr kumimoji="1" lang="zh-CN" altLang="en-US" dirty="0"/>
              <a:t>：可被</a:t>
            </a:r>
            <a:r>
              <a:rPr kumimoji="1" lang="en-US" altLang="zh-CN" dirty="0"/>
              <a:t>W</a:t>
            </a:r>
            <a:r>
              <a:rPr kumimoji="1" lang="zh-CN" altLang="en-US" dirty="0"/>
              <a:t>中</a:t>
            </a:r>
            <a:r>
              <a:rPr kumimoji="1" lang="en-US" altLang="zh-CN" dirty="0"/>
              <a:t>atomic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</a:t>
            </a:r>
            <a:r>
              <a:rPr kumimoji="1" lang="zh-CN" altLang="en-US" dirty="0"/>
              <a:t>接受的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的集合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765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33149-997F-3049-9316-905DBC63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5766FC-7232-0B41-A0D5-4032E2C4B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解释上文引申出的内容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Atomic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</a:t>
            </a:r>
            <a:r>
              <a:rPr kumimoji="1" lang="zh-CN" altLang="en-US" dirty="0"/>
              <a:t>：模型化的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中的节点（包括服务器、浏览器等）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模型化的表述为（</a:t>
            </a:r>
            <a:r>
              <a:rPr kumimoji="1" lang="en-US" altLang="zh-CN" dirty="0"/>
              <a:t>I</a:t>
            </a:r>
            <a:r>
              <a:rPr kumimoji="1" lang="en-US" altLang="zh-CN" baseline="30000" dirty="0"/>
              <a:t>P</a:t>
            </a:r>
            <a:r>
              <a:rPr kumimoji="1" lang="zh-CN" altLang="en-US" dirty="0"/>
              <a:t>，</a:t>
            </a:r>
            <a:r>
              <a:rPr kumimoji="1" lang="en-US" altLang="zh-CN" dirty="0"/>
              <a:t>Z</a:t>
            </a:r>
            <a:r>
              <a:rPr kumimoji="1" lang="en-US" altLang="zh-CN" baseline="30000" dirty="0"/>
              <a:t>P</a:t>
            </a:r>
            <a:r>
              <a:rPr kumimoji="1" lang="zh-CN" altLang="en-US" dirty="0"/>
              <a:t>，</a:t>
            </a:r>
            <a:r>
              <a:rPr kumimoji="1" lang="en-US" altLang="zh-CN" dirty="0"/>
              <a:t>R</a:t>
            </a:r>
            <a:r>
              <a:rPr kumimoji="1" lang="en-US" altLang="zh-CN" baseline="30000" dirty="0"/>
              <a:t>P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</a:t>
            </a:r>
            <a:r>
              <a:rPr kumimoji="1" lang="en-US" altLang="zh-CN" baseline="-25000" dirty="0"/>
              <a:t>0</a:t>
            </a:r>
            <a:r>
              <a:rPr kumimoji="1" lang="en-US" altLang="zh-CN" baseline="30000" dirty="0"/>
              <a:t>P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3"/>
            <a:r>
              <a:rPr kumimoji="1" lang="en-US" altLang="zh-CN" dirty="0"/>
              <a:t>I</a:t>
            </a:r>
            <a:r>
              <a:rPr kumimoji="1" lang="zh-CN" altLang="en-US" dirty="0"/>
              <a:t>是地址的合集</a:t>
            </a:r>
            <a:endParaRPr kumimoji="1" lang="en-US" altLang="zh-CN" dirty="0"/>
          </a:p>
          <a:p>
            <a:pPr lvl="3"/>
            <a:r>
              <a:rPr kumimoji="1" lang="en-US" altLang="zh-CN" dirty="0"/>
              <a:t>Z</a:t>
            </a:r>
            <a:r>
              <a:rPr kumimoji="1" lang="zh-CN" altLang="en-US" dirty="0"/>
              <a:t>是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的合集，状态用</a:t>
            </a:r>
            <a:r>
              <a:rPr kumimoji="1" lang="en-US" altLang="zh-CN" dirty="0"/>
              <a:t>term</a:t>
            </a:r>
            <a:r>
              <a:rPr kumimoji="1" lang="zh-CN" altLang="en-US" dirty="0"/>
              <a:t>进行表示</a:t>
            </a:r>
            <a:endParaRPr kumimoji="1" lang="en-US" altLang="zh-CN" dirty="0"/>
          </a:p>
          <a:p>
            <a:pPr lvl="3"/>
            <a:r>
              <a:rPr kumimoji="1" lang="en-US" altLang="zh-CN" dirty="0"/>
              <a:t>R</a:t>
            </a:r>
            <a:r>
              <a:rPr kumimoji="1" lang="zh-CN" altLang="en-US" dirty="0"/>
              <a:t>是</a:t>
            </a:r>
            <a:r>
              <a:rPr kumimoji="1" lang="en-US" altLang="zh-CN" dirty="0"/>
              <a:t>relation</a:t>
            </a:r>
            <a:r>
              <a:rPr kumimoji="1" lang="zh-CN" altLang="en-US" dirty="0"/>
              <a:t>的合集</a:t>
            </a:r>
            <a:endParaRPr kumimoji="1" lang="en-US" altLang="zh-CN" dirty="0"/>
          </a:p>
          <a:p>
            <a:pPr lvl="3"/>
            <a:r>
              <a:rPr kumimoji="1" lang="en-US" altLang="zh-CN" dirty="0"/>
              <a:t>S</a:t>
            </a:r>
            <a:r>
              <a:rPr kumimoji="1" lang="en-US" altLang="zh-CN" baseline="-25000" dirty="0"/>
              <a:t>0</a:t>
            </a:r>
            <a:r>
              <a:rPr kumimoji="1" lang="zh-CN" altLang="en-US" dirty="0"/>
              <a:t>是初始</a:t>
            </a:r>
            <a:r>
              <a:rPr kumimoji="1" lang="en-US" altLang="zh-CN" dirty="0"/>
              <a:t>state</a:t>
            </a:r>
          </a:p>
          <a:p>
            <a:pPr lvl="2"/>
            <a:r>
              <a:rPr kumimoji="1" lang="zh-CN" altLang="en-US" dirty="0"/>
              <a:t>分别解释</a:t>
            </a:r>
            <a:r>
              <a:rPr kumimoji="1" lang="en-US" altLang="zh-CN" dirty="0"/>
              <a:t>term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relation</a:t>
            </a:r>
          </a:p>
          <a:p>
            <a:pPr lvl="3"/>
            <a:r>
              <a:rPr kumimoji="1" lang="en-US" altLang="zh-CN" dirty="0"/>
              <a:t>Term</a:t>
            </a:r>
            <a:r>
              <a:rPr kumimoji="1" lang="zh-CN" altLang="en-US" dirty="0"/>
              <a:t>：用于模型化的基础单位，其他东西由固定形式的</a:t>
            </a:r>
            <a:r>
              <a:rPr kumimoji="1" lang="en-US" altLang="zh-CN" dirty="0"/>
              <a:t>term</a:t>
            </a:r>
            <a:r>
              <a:rPr kumimoji="1" lang="zh-CN" altLang="en-US" dirty="0"/>
              <a:t>或者复杂的</a:t>
            </a:r>
            <a:r>
              <a:rPr kumimoji="1" lang="en-US" altLang="zh-CN" dirty="0"/>
              <a:t>term</a:t>
            </a:r>
            <a:r>
              <a:rPr kumimoji="1" lang="zh-CN" altLang="en-US" dirty="0"/>
              <a:t>组合而成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介绍</a:t>
            </a:r>
            <a:r>
              <a:rPr kumimoji="1" lang="en-US" altLang="zh-CN" dirty="0"/>
              <a:t>operations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terms</a:t>
            </a:r>
          </a:p>
          <a:p>
            <a:pPr lvl="5"/>
            <a:r>
              <a:rPr kumimoji="1" lang="en-US" altLang="zh-CN" dirty="0"/>
              <a:t>Equational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matching</a:t>
            </a:r>
            <a:r>
              <a:rPr kumimoji="1" lang="zh-CN" altLang="en-US" dirty="0"/>
              <a:t>，</a:t>
            </a:r>
            <a:r>
              <a:rPr kumimoji="1" lang="en-US" altLang="zh-CN" dirty="0"/>
              <a:t>retrieving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attributes</a:t>
            </a:r>
          </a:p>
          <a:p>
            <a:pPr lvl="3"/>
            <a:r>
              <a:rPr kumimoji="1" lang="en-US" altLang="zh-CN" dirty="0"/>
              <a:t>State</a:t>
            </a:r>
            <a:r>
              <a:rPr kumimoji="1" lang="zh-CN" altLang="en-US" dirty="0"/>
              <a:t>：举例用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cookieList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userList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表示一个</a:t>
            </a:r>
            <a:r>
              <a:rPr kumimoji="1" lang="en-US" altLang="zh-CN" dirty="0"/>
              <a:t>login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state</a:t>
            </a:r>
          </a:p>
          <a:p>
            <a:pPr lvl="3"/>
            <a:r>
              <a:rPr kumimoji="1" lang="en-US" altLang="zh-CN" dirty="0"/>
              <a:t>Relation</a:t>
            </a:r>
            <a:r>
              <a:rPr kumimoji="1" lang="zh-CN" altLang="en-US" dirty="0"/>
              <a:t>：代表的是服务器中各个节点处理接收到数据的过程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67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7E263-0053-B84A-BBD2-7CB3F506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37E5EE-02FF-B04B-92E9-0F01BB111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接上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Scripting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</a:t>
            </a:r>
            <a:r>
              <a:rPr kumimoji="1" lang="zh-CN" altLang="en-US" dirty="0"/>
              <a:t>：在普通的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中指代的就是脚本程序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将脚本程序模型化为一个</a:t>
            </a:r>
            <a:r>
              <a:rPr kumimoji="1" lang="en-US" altLang="zh-CN" dirty="0"/>
              <a:t>relation</a:t>
            </a:r>
          </a:p>
          <a:p>
            <a:pPr lvl="1"/>
            <a:r>
              <a:rPr kumimoji="1" lang="en-US" altLang="zh-CN" dirty="0"/>
              <a:t>Event</a:t>
            </a:r>
          </a:p>
          <a:p>
            <a:pPr lvl="2"/>
            <a:r>
              <a:rPr kumimoji="1" lang="en-US" altLang="zh-CN" dirty="0"/>
              <a:t>Event</a:t>
            </a:r>
            <a:r>
              <a:rPr kumimoji="1" lang="zh-CN" altLang="en-US" dirty="0"/>
              <a:t>是被模型化的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中的节点间的</a:t>
            </a:r>
            <a:r>
              <a:rPr kumimoji="1" lang="en-US" altLang="zh-CN" dirty="0"/>
              <a:t>communication</a:t>
            </a:r>
          </a:p>
          <a:p>
            <a:pPr lvl="2"/>
            <a:r>
              <a:rPr kumimoji="1" lang="en-US" altLang="zh-CN" dirty="0"/>
              <a:t>Event</a:t>
            </a:r>
            <a:r>
              <a:rPr kumimoji="1" lang="zh-CN" altLang="en-US" dirty="0"/>
              <a:t>用特定形式的</a:t>
            </a:r>
            <a:r>
              <a:rPr kumimoji="1" lang="en-US" altLang="zh-CN" dirty="0"/>
              <a:t>term</a:t>
            </a:r>
            <a:r>
              <a:rPr kumimoji="1" lang="zh-CN" altLang="en-US" dirty="0"/>
              <a:t>进行表示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a,f,m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，分别代表</a:t>
            </a:r>
            <a:r>
              <a:rPr kumimoji="1" lang="en-US" altLang="zh-CN" dirty="0"/>
              <a:t>sender</a:t>
            </a:r>
            <a:r>
              <a:rPr kumimoji="1" lang="zh-CN" altLang="en-US" dirty="0"/>
              <a:t>，</a:t>
            </a:r>
            <a:r>
              <a:rPr kumimoji="1" lang="en-US" altLang="zh-CN" dirty="0"/>
              <a:t>receiver</a:t>
            </a:r>
            <a:r>
              <a:rPr kumimoji="1" lang="zh-CN" altLang="en-US" dirty="0"/>
              <a:t>和</a:t>
            </a:r>
            <a:r>
              <a:rPr kumimoji="1" lang="en-US" altLang="zh-CN" dirty="0"/>
              <a:t>message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54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E7C7F-43A7-C047-A3D5-79B1F9CB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将</a:t>
            </a:r>
            <a:r>
              <a:rPr kumimoji="1" lang="en-US" altLang="zh-CN" dirty="0"/>
              <a:t>UPPRESSO</a:t>
            </a:r>
            <a:r>
              <a:rPr kumimoji="1" lang="zh-CN" altLang="en-US" dirty="0"/>
              <a:t>进行模型化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9D4D8-F374-0D4D-AF94-E1A7B045C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对常用的基础数据进行模型化</a:t>
            </a:r>
            <a:endParaRPr kumimoji="1" lang="en-US" altLang="zh-CN" dirty="0"/>
          </a:p>
          <a:p>
            <a:r>
              <a:rPr kumimoji="1" lang="zh-CN" altLang="en-US" dirty="0"/>
              <a:t>对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进行模型化</a:t>
            </a:r>
            <a:endParaRPr kumimoji="1" lang="en-US" altLang="zh-CN" dirty="0"/>
          </a:p>
          <a:p>
            <a:r>
              <a:rPr kumimoji="1" lang="zh-CN" altLang="en-US" dirty="0"/>
              <a:t>对</a:t>
            </a:r>
            <a:r>
              <a:rPr kumimoji="1" lang="en-US" altLang="zh-CN" dirty="0"/>
              <a:t>browser</a:t>
            </a:r>
            <a:r>
              <a:rPr kumimoji="1" lang="zh-CN" altLang="en-US" dirty="0"/>
              <a:t>进行模型化</a:t>
            </a:r>
            <a:endParaRPr kumimoji="1" lang="en-US" altLang="zh-CN" dirty="0"/>
          </a:p>
          <a:p>
            <a:r>
              <a:rPr kumimoji="1" lang="zh-CN" altLang="en-US" dirty="0"/>
              <a:t>对</a:t>
            </a:r>
            <a:r>
              <a:rPr kumimoji="1" lang="en-US" altLang="zh-CN" dirty="0"/>
              <a:t>script</a:t>
            </a:r>
            <a:r>
              <a:rPr kumimoji="1" lang="zh-CN" altLang="en-US" dirty="0"/>
              <a:t>进行模型化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385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F68D1-14DF-BD48-BE86-8D90E4DEB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对常用的基础数据进行模型化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1A4682-1BB9-3045-BD55-2A7B8784D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HTTP</a:t>
            </a:r>
            <a:r>
              <a:rPr kumimoji="1" lang="zh-CN" altLang="en-US" dirty="0"/>
              <a:t> </a:t>
            </a:r>
            <a:r>
              <a:rPr kumimoji="1" lang="en-US" altLang="zh-CN" dirty="0"/>
              <a:t>message</a:t>
            </a:r>
          </a:p>
          <a:p>
            <a:r>
              <a:rPr kumimoji="1" lang="en-US" altLang="zh-CN" dirty="0"/>
              <a:t>URL</a:t>
            </a:r>
          </a:p>
          <a:p>
            <a:r>
              <a:rPr kumimoji="1" lang="en-US" altLang="zh-CN" dirty="0"/>
              <a:t>Origin</a:t>
            </a:r>
          </a:p>
          <a:p>
            <a:r>
              <a:rPr kumimoji="1" lang="en-US" altLang="zh-CN" dirty="0"/>
              <a:t>POSTMESSAGE</a:t>
            </a:r>
          </a:p>
          <a:p>
            <a:r>
              <a:rPr kumimoji="1" lang="en-US" altLang="zh-CN" dirty="0" err="1"/>
              <a:t>XMLHTTPRequest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2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BB1ED-A7F7-EC45-BB62-1AF40F5A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进行模型化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3274A-EFD9-504D-86CF-DDCC80F80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定义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state</a:t>
            </a:r>
          </a:p>
          <a:p>
            <a:pPr lvl="1"/>
            <a:r>
              <a:rPr kumimoji="1" lang="zh-CN" altLang="en-US" dirty="0"/>
              <a:t>用一串</a:t>
            </a:r>
            <a:r>
              <a:rPr kumimoji="1" lang="en-US" altLang="zh-CN" dirty="0"/>
              <a:t>attributes</a:t>
            </a:r>
            <a:r>
              <a:rPr kumimoji="1" lang="zh-CN" altLang="en-US" dirty="0"/>
              <a:t>描述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在某个时间点的状态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例如</a:t>
            </a:r>
            <a:r>
              <a:rPr kumimoji="1" lang="en-US" altLang="zh-CN" dirty="0"/>
              <a:t>IdP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是</a:t>
            </a:r>
            <a:endParaRPr kumimoji="1" lang="en-US" altLang="zh-CN" dirty="0"/>
          </a:p>
          <a:p>
            <a:r>
              <a:rPr kumimoji="1" lang="zh-CN" altLang="en-US" dirty="0"/>
              <a:t>描述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的</a:t>
            </a:r>
            <a:r>
              <a:rPr kumimoji="1" lang="en-US" altLang="zh-CN" dirty="0"/>
              <a:t>relation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事实上是用一种伪代码的形式描述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的具体实现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E30E9E-C5E2-4945-95DB-A264F1CCB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540" y="2698756"/>
            <a:ext cx="44704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97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E0B47-AECE-E643-90D6-741FF056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</a:t>
            </a:r>
            <a:r>
              <a:rPr kumimoji="1" lang="en-US" altLang="zh-CN" dirty="0"/>
              <a:t>browser</a:t>
            </a:r>
            <a:r>
              <a:rPr kumimoji="1" lang="zh-CN" altLang="en-US" dirty="0"/>
              <a:t>进行模型化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8790C-C02C-BC46-935C-78C54D720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由于我们默认</a:t>
            </a:r>
            <a:r>
              <a:rPr kumimoji="1" lang="en-US" altLang="zh-CN" dirty="0"/>
              <a:t>browser</a:t>
            </a:r>
            <a:r>
              <a:rPr kumimoji="1" lang="zh-CN" altLang="en-US" dirty="0"/>
              <a:t>是安全的，所以我们忽略</a:t>
            </a:r>
            <a:r>
              <a:rPr kumimoji="1" lang="en-US" altLang="zh-CN" dirty="0"/>
              <a:t>browser</a:t>
            </a:r>
            <a:r>
              <a:rPr kumimoji="1" lang="zh-CN" altLang="en-US" dirty="0"/>
              <a:t>的底层细节，只考虑和</a:t>
            </a:r>
            <a:r>
              <a:rPr kumimoji="1" lang="en-US" altLang="zh-CN" dirty="0"/>
              <a:t>script</a:t>
            </a:r>
            <a:r>
              <a:rPr kumimoji="1" lang="zh-CN" altLang="en-US" dirty="0"/>
              <a:t>交互的部分</a:t>
            </a:r>
            <a:endParaRPr kumimoji="1" lang="en-US" altLang="zh-CN" dirty="0"/>
          </a:p>
          <a:p>
            <a:r>
              <a:rPr kumimoji="1" lang="en-US" altLang="zh-CN" dirty="0"/>
              <a:t>Browser</a:t>
            </a:r>
            <a:r>
              <a:rPr kumimoji="1" lang="zh-CN" altLang="en-US" dirty="0"/>
              <a:t>与</a:t>
            </a:r>
            <a:r>
              <a:rPr kumimoji="1" lang="en-US" altLang="zh-CN" dirty="0"/>
              <a:t>script</a:t>
            </a:r>
            <a:r>
              <a:rPr kumimoji="1" lang="zh-CN" altLang="en-US" dirty="0"/>
              <a:t>交互的基本单位</a:t>
            </a:r>
            <a:r>
              <a:rPr kumimoji="1" lang="en-US" altLang="zh-CN" dirty="0"/>
              <a:t>window</a:t>
            </a:r>
          </a:p>
          <a:p>
            <a:pPr lvl="1"/>
            <a:r>
              <a:rPr kumimoji="1" lang="zh-CN" altLang="en-US" dirty="0"/>
              <a:t>浏览器中打开的窗口</a:t>
            </a:r>
            <a:endParaRPr kumimoji="1" lang="en-US" altLang="zh-CN" dirty="0"/>
          </a:p>
          <a:p>
            <a:r>
              <a:rPr kumimoji="1" lang="en-US" altLang="zh-CN" dirty="0"/>
              <a:t>Browser</a:t>
            </a:r>
            <a:r>
              <a:rPr kumimoji="1" lang="zh-CN" altLang="en-US" dirty="0"/>
              <a:t>中具体承载</a:t>
            </a:r>
            <a:r>
              <a:rPr kumimoji="1" lang="en-US" altLang="zh-CN" dirty="0"/>
              <a:t>script</a:t>
            </a:r>
            <a:r>
              <a:rPr kumimoji="1" lang="zh-CN" altLang="en-US" dirty="0"/>
              <a:t>的单位</a:t>
            </a:r>
            <a:r>
              <a:rPr kumimoji="1" lang="en-US" altLang="zh-CN" dirty="0"/>
              <a:t>document</a:t>
            </a:r>
          </a:p>
          <a:p>
            <a:pPr lvl="1"/>
            <a:r>
              <a:rPr kumimoji="1" lang="zh-CN" altLang="en-US" dirty="0"/>
              <a:t>基本等于浏览器中的</a:t>
            </a:r>
            <a:r>
              <a:rPr kumimoji="1" lang="en-US" altLang="zh-CN" dirty="0"/>
              <a:t>document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021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F937D-84F6-1640-BC5C-30394CB66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</a:t>
            </a:r>
            <a:r>
              <a:rPr kumimoji="1" lang="en-US" altLang="zh-CN" dirty="0"/>
              <a:t>script</a:t>
            </a:r>
            <a:r>
              <a:rPr kumimoji="1" lang="zh-CN" altLang="en-US" dirty="0"/>
              <a:t>的模型化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BBA38-F2AA-1E47-A28E-75F448140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将</a:t>
            </a:r>
            <a:r>
              <a:rPr kumimoji="1" lang="en-US" altLang="zh-CN" dirty="0"/>
              <a:t>script</a:t>
            </a:r>
            <a:r>
              <a:rPr kumimoji="1" lang="zh-CN" altLang="en-US" dirty="0"/>
              <a:t>模型化为</a:t>
            </a:r>
            <a:r>
              <a:rPr kumimoji="1" lang="en-US" altLang="zh-CN" dirty="0"/>
              <a:t>relation</a:t>
            </a:r>
          </a:p>
          <a:p>
            <a:r>
              <a:rPr kumimoji="1" lang="zh-CN" altLang="en-US" dirty="0"/>
              <a:t>定义了</a:t>
            </a:r>
            <a:r>
              <a:rPr kumimoji="1" lang="en-US" altLang="zh-CN" dirty="0"/>
              <a:t>relation</a:t>
            </a:r>
            <a:r>
              <a:rPr kumimoji="1" lang="zh-CN" altLang="en-US" dirty="0"/>
              <a:t>的输入和输出格式</a:t>
            </a:r>
            <a:endParaRPr kumimoji="1" lang="en-US" altLang="zh-CN" dirty="0"/>
          </a:p>
          <a:p>
            <a:r>
              <a:rPr kumimoji="1" lang="zh-CN" altLang="en-US" dirty="0"/>
              <a:t>将</a:t>
            </a:r>
            <a:r>
              <a:rPr kumimoji="1" lang="en-US" altLang="zh-CN" dirty="0"/>
              <a:t>script</a:t>
            </a:r>
            <a:r>
              <a:rPr kumimoji="1" lang="zh-CN" altLang="en-US" dirty="0"/>
              <a:t>代码的功能模型化为伪代码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515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702</Words>
  <Application>Microsoft Macintosh PowerPoint</Application>
  <PresentationFormat>宽屏</PresentationFormat>
  <Paragraphs>76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Appendix</vt:lpstr>
      <vt:lpstr>Web system的模型化</vt:lpstr>
      <vt:lpstr>PowerPoint 演示文稿</vt:lpstr>
      <vt:lpstr>PowerPoint 演示文稿</vt:lpstr>
      <vt:lpstr>将UPPRESSO进行模型化</vt:lpstr>
      <vt:lpstr>对常用的基础数据进行模型化</vt:lpstr>
      <vt:lpstr>对server进行模型化</vt:lpstr>
      <vt:lpstr>对browser进行模型化</vt:lpstr>
      <vt:lpstr>对script的模型化</vt:lpstr>
      <vt:lpstr>安全证明</vt:lpstr>
      <vt:lpstr>PowerPoint 演示文稿</vt:lpstr>
      <vt:lpstr>正文的security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正文的security analysis</dc:title>
  <dc:creator>郭 丞乾</dc:creator>
  <cp:lastModifiedBy>郭 丞乾</cp:lastModifiedBy>
  <cp:revision>6</cp:revision>
  <dcterms:created xsi:type="dcterms:W3CDTF">2021-10-01T23:22:14Z</dcterms:created>
  <dcterms:modified xsi:type="dcterms:W3CDTF">2021-10-02T00:31:09Z</dcterms:modified>
</cp:coreProperties>
</file>