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3" r:id="rId7"/>
    <p:sldId id="259" r:id="rId8"/>
    <p:sldId id="261" r:id="rId9"/>
    <p:sldId id="262" r:id="rId10"/>
    <p:sldId id="264" r:id="rId11"/>
    <p:sldId id="265" r:id="rId12"/>
    <p:sldId id="266" r:id="rId13"/>
    <p:sldId id="267" r:id="rId15"/>
    <p:sldId id="269" r:id="rId16"/>
    <p:sldId id="270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Alexa Top 100网站 是否支持单点登录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支持</c:v>
                </c:pt>
                <c:pt idx="1">
                  <c:v>不支持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5400"/>
              <a:t>单点登录系统中的隐私问题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登录请求中的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身份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81880" y="6263005"/>
            <a:ext cx="218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client_id</a:t>
            </a:r>
            <a:r>
              <a:rPr lang="zh-CN" altLang="en-US"/>
              <a:t>发送至</a:t>
            </a:r>
            <a:r>
              <a:rPr lang="en-US" altLang="zh-CN"/>
              <a:t>IdP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4765" y="1691005"/>
            <a:ext cx="3933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认证用户身份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6385" y="5882640"/>
            <a:ext cx="3679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需要使用用户在</a:t>
            </a:r>
            <a:r>
              <a:rPr lang="en-US" altLang="zh-CN"/>
              <a:t>IdP</a:t>
            </a:r>
            <a:r>
              <a:rPr lang="zh-CN" altLang="en-US"/>
              <a:t>的账号进行认证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3485" y="1335405"/>
            <a:ext cx="3948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之间合谋获得用户登录轨迹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RP</a:t>
            </a:r>
            <a:r>
              <a:rPr lang="zh-CN" altLang="en-US"/>
              <a:t>获得用户登录轨迹的过程</a:t>
            </a:r>
            <a:endParaRPr lang="zh-CN" altLang="en-US"/>
          </a:p>
          <a:p>
            <a:pPr lvl="1"/>
            <a:r>
              <a:rPr lang="zh-CN" altLang="en-US"/>
              <a:t>用户在多个</a:t>
            </a:r>
            <a:r>
              <a:rPr lang="en-US" altLang="zh-CN"/>
              <a:t>RP</a:t>
            </a:r>
            <a:r>
              <a:rPr lang="zh-CN" altLang="en-US"/>
              <a:t>登录</a:t>
            </a:r>
            <a:endParaRPr lang="zh-CN" altLang="en-US"/>
          </a:p>
          <a:p>
            <a:pPr lvl="1"/>
            <a:r>
              <a:rPr lang="en-US" altLang="zh-CN"/>
              <a:t>RP</a:t>
            </a:r>
            <a:r>
              <a:rPr lang="zh-CN" altLang="en-US"/>
              <a:t>通过</a:t>
            </a:r>
            <a:r>
              <a:rPr lang="en-US" altLang="zh-CN"/>
              <a:t>IdP</a:t>
            </a:r>
            <a:r>
              <a:rPr lang="zh-CN" altLang="en-US"/>
              <a:t>提供的用户身份凭据关联用户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用户身份凭据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Google</a:t>
            </a:r>
            <a:r>
              <a:rPr lang="zh-CN" altLang="en-US"/>
              <a:t>为例</a:t>
            </a:r>
            <a:endParaRPr lang="zh-CN" altLang="en-US"/>
          </a:p>
          <a:p>
            <a:pPr lvl="1"/>
            <a:r>
              <a:rPr lang="zh-CN" altLang="en-US"/>
              <a:t>身份凭据：</a:t>
            </a:r>
            <a:r>
              <a:rPr lang="en-US" altLang="zh-CN"/>
              <a:t>id token</a:t>
            </a:r>
            <a:endParaRPr lang="en-US" altLang="zh-CN"/>
          </a:p>
          <a:p>
            <a:pPr lvl="2"/>
            <a:r>
              <a:rPr lang="en-US" altLang="zh-CN" sz="2000"/>
              <a:t>JWT</a:t>
            </a:r>
            <a:r>
              <a:rPr lang="zh-CN" altLang="en-US" sz="2000"/>
              <a:t>格式编码的用户信息</a:t>
            </a:r>
            <a:endParaRPr lang="zh-CN" altLang="en-US" sz="2000"/>
          </a:p>
          <a:p>
            <a:pPr lvl="1"/>
            <a:r>
              <a:rPr lang="zh-CN" altLang="en-US">
                <a:sym typeface="+mn-ea"/>
              </a:rPr>
              <a:t>不同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获得的用户信息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3411855"/>
            <a:ext cx="3973195" cy="276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3411855"/>
            <a:ext cx="4089400" cy="2788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95600" y="6177280"/>
            <a:ext cx="761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Quora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43775" y="617728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Pinterest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当前解决方案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防止</a:t>
            </a:r>
            <a:r>
              <a:rPr lang="en-US" altLang="zh-CN"/>
              <a:t>RP</a:t>
            </a:r>
            <a:r>
              <a:rPr lang="zh-CN" altLang="en-US"/>
              <a:t>合谋</a:t>
            </a:r>
            <a:endParaRPr lang="zh-CN" altLang="en-US"/>
          </a:p>
          <a:p>
            <a:pPr lvl="1"/>
            <a:r>
              <a:rPr lang="en-US" altLang="zh-CN"/>
              <a:t>IdP</a:t>
            </a:r>
            <a:r>
              <a:rPr lang="zh-CN" altLang="en-US"/>
              <a:t>为不同</a:t>
            </a:r>
            <a:r>
              <a:rPr lang="en-US" altLang="zh-CN"/>
              <a:t>RP</a:t>
            </a:r>
            <a:r>
              <a:rPr lang="zh-CN" altLang="en-US"/>
              <a:t>提供不同用户</a:t>
            </a:r>
            <a:r>
              <a:rPr lang="en-US" altLang="zh-CN"/>
              <a:t>ID</a:t>
            </a:r>
            <a:endParaRPr lang="en-US" altLang="zh-CN"/>
          </a:p>
          <a:p>
            <a:pPr lvl="2"/>
            <a:r>
              <a:rPr lang="zh-CN" altLang="en-US"/>
              <a:t>例如</a:t>
            </a:r>
            <a:endParaRPr lang="zh-CN" altLang="en-US"/>
          </a:p>
          <a:p>
            <a:pPr lvl="3"/>
            <a:r>
              <a:rPr lang="en-US" altLang="zh-CN"/>
              <a:t>OpenID Connect </a:t>
            </a:r>
            <a:r>
              <a:rPr lang="zh-CN" altLang="en-US"/>
              <a:t>的</a:t>
            </a:r>
            <a:r>
              <a:rPr lang="en-US" altLang="zh-CN"/>
              <a:t>PPID</a:t>
            </a:r>
            <a:endParaRPr lang="en-US" altLang="zh-CN"/>
          </a:p>
          <a:p>
            <a:pPr lvl="0"/>
            <a:r>
              <a:rPr lang="zh-CN" altLang="en-US"/>
              <a:t>防止</a:t>
            </a:r>
            <a:r>
              <a:rPr lang="en-US" altLang="zh-CN"/>
              <a:t>IdP</a:t>
            </a:r>
            <a:r>
              <a:rPr lang="zh-CN" altLang="en-US"/>
              <a:t>获得</a:t>
            </a:r>
            <a:r>
              <a:rPr lang="en-US" altLang="zh-CN"/>
              <a:t>RP</a:t>
            </a:r>
            <a:r>
              <a:rPr lang="zh-CN" altLang="en-US"/>
              <a:t>身份</a:t>
            </a:r>
            <a:endParaRPr lang="zh-CN" altLang="en-US"/>
          </a:p>
          <a:p>
            <a:pPr lvl="1"/>
            <a:r>
              <a:rPr lang="zh-CN" altLang="en-US"/>
              <a:t>为</a:t>
            </a:r>
            <a:r>
              <a:rPr lang="en-US" altLang="zh-CN"/>
              <a:t>IdP</a:t>
            </a:r>
            <a:r>
              <a:rPr lang="zh-CN" altLang="en-US"/>
              <a:t>提供加密后的</a:t>
            </a:r>
            <a:r>
              <a:rPr lang="en-US" altLang="zh-CN"/>
              <a:t>RPID</a:t>
            </a:r>
            <a:endParaRPr lang="en-US" altLang="zh-CN"/>
          </a:p>
          <a:p>
            <a:pPr lvl="2"/>
            <a:r>
              <a:rPr lang="zh-CN" altLang="en-US"/>
              <a:t>例如</a:t>
            </a:r>
            <a:endParaRPr lang="zh-CN" altLang="en-US"/>
          </a:p>
          <a:p>
            <a:pPr lvl="3"/>
            <a:r>
              <a:rPr lang="en-US" altLang="zh-CN"/>
              <a:t>SPRESSO</a:t>
            </a:r>
            <a:endParaRPr lang="en-US" altLang="zh-CN"/>
          </a:p>
          <a:p>
            <a:pPr lvl="1"/>
            <a:r>
              <a:rPr lang="zh-CN" altLang="en-US"/>
              <a:t>用户代替</a:t>
            </a:r>
            <a:r>
              <a:rPr lang="en-US" altLang="zh-CN"/>
              <a:t>IdP</a:t>
            </a:r>
            <a:r>
              <a:rPr lang="zh-CN" altLang="en-US"/>
              <a:t>签发用户凭据</a:t>
            </a:r>
            <a:endParaRPr lang="zh-CN" altLang="en-US"/>
          </a:p>
          <a:p>
            <a:pPr lvl="2"/>
            <a:r>
              <a:rPr lang="zh-CN" altLang="en-US"/>
              <a:t>例如</a:t>
            </a:r>
            <a:endParaRPr lang="zh-CN" altLang="en-US"/>
          </a:p>
          <a:p>
            <a:pPr lvl="3"/>
            <a:r>
              <a:rPr lang="en-US" altLang="zh-CN"/>
              <a:t>BrowserID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当前方案的缺点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为不同</a:t>
            </a:r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提供不同用户</a:t>
            </a:r>
            <a:r>
              <a:rPr lang="en-US" altLang="zh-CN">
                <a:sym typeface="+mn-ea"/>
              </a:rPr>
              <a:t>ID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例子</a:t>
            </a:r>
            <a:endParaRPr lang="zh-CN" altLang="en-US"/>
          </a:p>
          <a:p>
            <a:pPr lvl="2"/>
            <a:r>
              <a:rPr lang="en-US" altLang="zh-CN"/>
              <a:t>OpenID Connect</a:t>
            </a:r>
            <a:r>
              <a:rPr lang="zh-CN" altLang="en-US"/>
              <a:t>，</a:t>
            </a:r>
            <a:r>
              <a:rPr lang="en-US" altLang="zh-CN"/>
              <a:t>SAML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zh-CN" altLang="en-US"/>
          </a:p>
          <a:p>
            <a:pPr lvl="2"/>
            <a:r>
              <a:rPr lang="zh-CN" altLang="en-US"/>
              <a:t>必须向</a:t>
            </a:r>
            <a:r>
              <a:rPr lang="en-US" altLang="zh-CN"/>
              <a:t>IdP</a:t>
            </a:r>
            <a:r>
              <a:rPr lang="zh-CN" altLang="en-US"/>
              <a:t>提供</a:t>
            </a:r>
            <a:r>
              <a:rPr lang="en-US" altLang="zh-CN"/>
              <a:t>RPID</a:t>
            </a:r>
            <a:endParaRPr lang="en-US" altLang="zh-CN"/>
          </a:p>
          <a:p>
            <a:pPr lvl="3"/>
            <a:r>
              <a:rPr lang="en-US" altLang="zh-CN" sz="1800"/>
              <a:t>IdP</a:t>
            </a:r>
            <a:r>
              <a:rPr lang="zh-CN" altLang="en-US" sz="1800"/>
              <a:t>追踪用户</a:t>
            </a:r>
            <a:endParaRPr lang="en-US" altLang="zh-CN"/>
          </a:p>
          <a:p>
            <a:pPr lvl="0"/>
            <a:r>
              <a:rPr lang="zh-CN" altLang="en-US"/>
              <a:t>向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提供加密后的</a:t>
            </a:r>
            <a:r>
              <a:rPr lang="en-US" altLang="zh-CN">
                <a:sym typeface="+mn-ea"/>
              </a:rPr>
              <a:t>RPID/</a:t>
            </a:r>
            <a:r>
              <a:rPr lang="zh-CN" altLang="en-US">
                <a:sym typeface="+mn-ea"/>
              </a:rPr>
              <a:t>用户代替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签发用户凭据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SPRESSO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BrowserID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缺点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只能向</a:t>
            </a:r>
            <a:r>
              <a:rPr lang="en-US" altLang="zh-CN" sz="2000">
                <a:sym typeface="+mn-ea"/>
              </a:rPr>
              <a:t>RP</a:t>
            </a:r>
            <a:r>
              <a:rPr lang="zh-CN" altLang="en-US" sz="2000">
                <a:sym typeface="+mn-ea"/>
              </a:rPr>
              <a:t>提供固定的用户</a:t>
            </a:r>
            <a:r>
              <a:rPr lang="en-US" altLang="zh-CN" sz="2000">
                <a:sym typeface="+mn-ea"/>
              </a:rPr>
              <a:t>ID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email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RP</a:t>
            </a:r>
            <a:r>
              <a:rPr lang="zh-CN" altLang="en-US" sz="1800">
                <a:sym typeface="+mn-ea"/>
              </a:rPr>
              <a:t>关联用户</a:t>
            </a:r>
            <a:endParaRPr lang="zh-CN" altLang="en-US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危害性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没有一种方案同时解决用户登录轨迹的泄露</a:t>
            </a:r>
            <a:endParaRPr lang="zh-CN" altLang="en-US"/>
          </a:p>
          <a:p>
            <a:pPr lvl="1"/>
            <a:r>
              <a:rPr lang="zh-CN" altLang="en-US"/>
              <a:t>不能同时解决问题等同于不能解决问题</a:t>
            </a:r>
            <a:endParaRPr lang="zh-CN" altLang="en-US"/>
          </a:p>
          <a:p>
            <a:pPr lvl="1"/>
            <a:r>
              <a:rPr lang="zh-CN" altLang="en-US"/>
              <a:t>攻击者总有一种方法获得用户登录轨迹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使用单点登录会造成用户登录应用轨迹的泄露</a:t>
            </a:r>
            <a:endParaRPr lang="zh-CN" altLang="en-US"/>
          </a:p>
          <a:p>
            <a:pPr lvl="0"/>
            <a:r>
              <a:rPr lang="zh-CN" altLang="en-US"/>
              <a:t>目前没有已知方案解决了单点登录中的隐私问题</a:t>
            </a:r>
            <a:endParaRPr lang="zh-CN" altLang="en-US"/>
          </a:p>
          <a:p>
            <a:pPr lvl="3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单点登录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什么是单点登录</a:t>
            </a:r>
            <a:endParaRPr lang="zh-CN" altLang="en-US"/>
          </a:p>
          <a:p>
            <a:pPr lvl="1"/>
            <a:r>
              <a:rPr lang="zh-CN" altLang="en-US"/>
              <a:t>在多个应用系统中，用户只需要登录一次就可以访问所有的应用系统</a:t>
            </a:r>
            <a:endParaRPr lang="zh-CN" altLang="en-US"/>
          </a:p>
          <a:p>
            <a:pPr lvl="0"/>
            <a:r>
              <a:rPr lang="zh-CN" altLang="en-US"/>
              <a:t>优点</a:t>
            </a:r>
            <a:endParaRPr lang="zh-CN" altLang="en-US"/>
          </a:p>
          <a:p>
            <a:pPr lvl="1"/>
            <a:r>
              <a:rPr lang="zh-CN" altLang="en-US" sz="2400"/>
              <a:t>用于一次登录多次使用</a:t>
            </a:r>
            <a:endParaRPr lang="zh-CN" altLang="en-US" sz="2400"/>
          </a:p>
          <a:p>
            <a:pPr lvl="1"/>
            <a:r>
              <a:rPr lang="zh-CN" altLang="en-US" sz="2400"/>
              <a:t>减少开发者负担</a:t>
            </a:r>
            <a:endParaRPr lang="zh-CN" altLang="en-US" sz="2400"/>
          </a:p>
          <a:p>
            <a:pPr lvl="1"/>
            <a:r>
              <a:rPr lang="zh-CN" altLang="en-US"/>
              <a:t>转移了系统的风险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实际场景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知名单点登录系统</a:t>
            </a:r>
            <a:endParaRPr lang="zh-CN" altLang="en-US"/>
          </a:p>
          <a:p>
            <a:pPr lvl="1"/>
            <a:r>
              <a:rPr lang="zh-CN" altLang="en-US"/>
              <a:t>微信，微博，</a:t>
            </a:r>
            <a:r>
              <a:rPr lang="en-US" altLang="zh-CN"/>
              <a:t>Google</a:t>
            </a:r>
            <a:r>
              <a:rPr lang="zh-CN" altLang="en-US"/>
              <a:t>，</a:t>
            </a:r>
            <a:r>
              <a:rPr lang="en-US" altLang="zh-CN"/>
              <a:t>Facebook</a:t>
            </a:r>
            <a:endParaRPr lang="en-US" altLang="zh-CN"/>
          </a:p>
          <a:p>
            <a:pPr lvl="0"/>
            <a:r>
              <a:rPr lang="zh-CN" altLang="en-US"/>
              <a:t>普及程度</a:t>
            </a:r>
            <a:endParaRPr lang="zh-CN" altLang="en-US"/>
          </a:p>
          <a:p>
            <a:pPr lvl="1"/>
            <a:endParaRPr lang="en-US" altLang="zh-CN"/>
          </a:p>
        </p:txBody>
      </p:sp>
      <p:graphicFrame>
        <p:nvGraphicFramePr>
          <p:cNvPr id="4" name="图表 3"/>
          <p:cNvGraphicFramePr/>
          <p:nvPr/>
        </p:nvGraphicFramePr>
        <p:xfrm>
          <a:off x="1290320" y="3290570"/>
          <a:ext cx="4277995" cy="292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单点登录系统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 sz="2400"/>
              <a:t>用户</a:t>
            </a:r>
            <a:endParaRPr lang="zh-CN" altLang="en-US"/>
          </a:p>
          <a:p>
            <a:pPr lvl="1"/>
            <a:r>
              <a:rPr lang="en-US" altLang="zh-CN"/>
              <a:t>IdP</a:t>
            </a:r>
            <a:r>
              <a:rPr lang="zh-CN" altLang="en-US"/>
              <a:t>（身份提供方）</a:t>
            </a:r>
            <a:endParaRPr lang="zh-CN" altLang="en-US"/>
          </a:p>
          <a:p>
            <a:pPr lvl="2"/>
            <a:r>
              <a:rPr lang="zh-CN" altLang="en-US" sz="2000"/>
              <a:t>负责认证用户</a:t>
            </a:r>
            <a:endParaRPr lang="zh-CN" altLang="en-US"/>
          </a:p>
          <a:p>
            <a:pPr lvl="1"/>
            <a:r>
              <a:rPr lang="en-US" altLang="zh-CN"/>
              <a:t>RP</a:t>
            </a:r>
            <a:r>
              <a:rPr lang="zh-CN" altLang="en-US"/>
              <a:t>（身份依赖方）</a:t>
            </a:r>
            <a:endParaRPr lang="zh-CN" altLang="en-US"/>
          </a:p>
          <a:p>
            <a:pPr lvl="2"/>
            <a:r>
              <a:rPr lang="zh-CN" altLang="en-US"/>
              <a:t>用户希望访问的服务</a:t>
            </a:r>
            <a:endParaRPr lang="zh-CN" altLang="en-US"/>
          </a:p>
          <a:p>
            <a:pPr lvl="0"/>
            <a:r>
              <a:rPr lang="zh-CN" altLang="en-US"/>
              <a:t>单点登录方式</a:t>
            </a:r>
            <a:endParaRPr lang="zh-CN" altLang="en-US"/>
          </a:p>
          <a:p>
            <a:pPr lvl="1"/>
            <a:r>
              <a:rPr lang="en-US" altLang="zh-CN"/>
              <a:t>IdP</a:t>
            </a:r>
            <a:r>
              <a:rPr lang="zh-CN" altLang="en-US"/>
              <a:t>向</a:t>
            </a:r>
            <a:r>
              <a:rPr lang="en-US" altLang="zh-CN"/>
              <a:t>RP</a:t>
            </a:r>
            <a:r>
              <a:rPr lang="zh-CN" altLang="en-US"/>
              <a:t>提供用户的身份凭据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单点登录流程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208405" y="1835785"/>
          <a:ext cx="898398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385435" imgH="2526030" progId="Visio.Drawing.15">
                  <p:embed/>
                </p:oleObj>
              </mc:Choice>
              <mc:Fallback>
                <p:oleObj name="" r:id="rId1" imgW="5385435" imgH="2526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8405" y="1835785"/>
                        <a:ext cx="898398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NIST 800-63c</a:t>
            </a:r>
            <a:r>
              <a:rPr lang="zh-CN" altLang="en-US"/>
              <a:t>指出</a:t>
            </a:r>
            <a:endParaRPr lang="zh-CN" altLang="en-US"/>
          </a:p>
          <a:p>
            <a:pPr lvl="1"/>
            <a:r>
              <a:rPr lang="zh-CN" altLang="en-US"/>
              <a:t>单点登录系统引入新的隐私问题</a:t>
            </a:r>
            <a:endParaRPr lang="zh-CN" altLang="en-US"/>
          </a:p>
          <a:p>
            <a:pPr lvl="2"/>
            <a:r>
              <a:rPr lang="en-US" altLang="zh-CN"/>
              <a:t>IdP</a:t>
            </a:r>
            <a:r>
              <a:rPr lang="zh-CN" altLang="en-US"/>
              <a:t>追踪用户使用的</a:t>
            </a:r>
            <a:r>
              <a:rPr lang="en-US" altLang="zh-CN"/>
              <a:t>RP</a:t>
            </a:r>
            <a:endParaRPr lang="en-US" altLang="zh-CN"/>
          </a:p>
          <a:p>
            <a:pPr lvl="2"/>
            <a:r>
              <a:rPr lang="en-US" altLang="zh-CN"/>
              <a:t>RP</a:t>
            </a:r>
            <a:r>
              <a:rPr lang="zh-CN" altLang="en-US"/>
              <a:t>之间合谋获得用户登录轨迹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现实场景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许多公司愿意付费获得用户使用其他应用的信息</a:t>
            </a:r>
            <a:endParaRPr lang="zh-CN" altLang="en-US"/>
          </a:p>
          <a:p>
            <a:pPr lvl="1"/>
            <a:r>
              <a:rPr lang="en-US" altLang="zh-CN"/>
              <a:t>Google Screenwise Meter</a:t>
            </a:r>
            <a:endParaRPr lang="en-US" altLang="zh-CN"/>
          </a:p>
          <a:p>
            <a:pPr lvl="1"/>
            <a:r>
              <a:rPr lang="en-US" altLang="zh-CN"/>
              <a:t>Facebook Onavo</a:t>
            </a:r>
            <a:endParaRPr lang="en-US" altLang="zh-CN"/>
          </a:p>
          <a:p>
            <a:pPr lvl="0"/>
            <a:r>
              <a:rPr lang="zh-CN" altLang="en-US"/>
              <a:t>用途</a:t>
            </a:r>
            <a:endParaRPr lang="zh-CN" altLang="en-US"/>
          </a:p>
          <a:p>
            <a:pPr lvl="1"/>
            <a:r>
              <a:rPr lang="zh-CN" altLang="en-US"/>
              <a:t>构建更精确的用户模型</a:t>
            </a:r>
            <a:endParaRPr lang="zh-CN" altLang="en-US"/>
          </a:p>
          <a:p>
            <a:pPr lvl="2"/>
            <a:r>
              <a:rPr lang="en-US" altLang="zh-CN"/>
              <a:t>Google</a:t>
            </a:r>
            <a:r>
              <a:rPr lang="zh-CN" altLang="en-US"/>
              <a:t>掌握用户搜索历史</a:t>
            </a:r>
            <a:endParaRPr lang="zh-CN" altLang="en-US"/>
          </a:p>
          <a:p>
            <a:pPr lvl="2"/>
            <a:r>
              <a:rPr lang="en-US" altLang="zh-CN"/>
              <a:t>Facebook</a:t>
            </a:r>
            <a:r>
              <a:rPr lang="zh-CN" altLang="en-US"/>
              <a:t>掌握用户社交信息</a:t>
            </a:r>
            <a:endParaRPr lang="zh-CN" altLang="en-US"/>
          </a:p>
          <a:p>
            <a:pPr lvl="0"/>
            <a:r>
              <a:rPr lang="zh-CN" altLang="en-US"/>
              <a:t>实际危害</a:t>
            </a:r>
            <a:endParaRPr lang="zh-CN" altLang="en-US"/>
          </a:p>
          <a:p>
            <a:pPr lvl="1"/>
            <a:r>
              <a:rPr lang="en-US" altLang="zh-CN"/>
              <a:t>Facebook</a:t>
            </a:r>
            <a:r>
              <a:rPr lang="zh-CN" altLang="en-US"/>
              <a:t>的用户数据被用于美国大选</a:t>
            </a:r>
            <a:endParaRPr lang="zh-CN" altLang="en-US"/>
          </a:p>
          <a:p>
            <a:pPr lvl="2"/>
            <a:r>
              <a:rPr lang="en-US" altLang="zh-CN"/>
              <a:t>CA</a:t>
            </a:r>
            <a:r>
              <a:rPr lang="zh-CN" altLang="en-US"/>
              <a:t>公司</a:t>
            </a:r>
            <a:r>
              <a:rPr lang="zh-CN" altLang="en-US"/>
              <a:t>通过</a:t>
            </a:r>
            <a:r>
              <a:rPr lang="en-US" altLang="zh-CN"/>
              <a:t>Facebook</a:t>
            </a:r>
            <a:r>
              <a:rPr lang="zh-CN" altLang="en-US"/>
              <a:t>上的用户信息，构建用户模型，实现精准投放政治广告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IdP</a:t>
            </a:r>
            <a:r>
              <a:rPr lang="zh-CN" altLang="en-US"/>
              <a:t>获得用户登录轨迹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IdP</a:t>
            </a:r>
            <a:r>
              <a:rPr lang="zh-CN" altLang="en-US"/>
              <a:t>获得用户登录轨迹的过程</a:t>
            </a:r>
            <a:endParaRPr lang="zh-CN" altLang="en-US"/>
          </a:p>
          <a:p>
            <a:pPr lvl="1"/>
            <a:r>
              <a:rPr lang="en-US" altLang="zh-CN"/>
              <a:t>RP</a:t>
            </a:r>
            <a:r>
              <a:rPr lang="zh-CN" altLang="en-US"/>
              <a:t>在</a:t>
            </a:r>
            <a:r>
              <a:rPr lang="en-US" altLang="zh-CN"/>
              <a:t>IdP</a:t>
            </a:r>
            <a:r>
              <a:rPr lang="zh-CN" altLang="en-US"/>
              <a:t>注册</a:t>
            </a:r>
            <a:endParaRPr lang="zh-CN" altLang="en-US"/>
          </a:p>
          <a:p>
            <a:pPr lvl="1"/>
            <a:r>
              <a:rPr lang="zh-CN" altLang="en-US"/>
              <a:t>在登录请求中获得</a:t>
            </a:r>
            <a:r>
              <a:rPr lang="en-US" altLang="zh-CN"/>
              <a:t>RP</a:t>
            </a:r>
            <a:r>
              <a:rPr lang="zh-CN" altLang="en-US"/>
              <a:t>身份</a:t>
            </a:r>
            <a:endParaRPr lang="zh-CN" altLang="en-US"/>
          </a:p>
          <a:p>
            <a:pPr lvl="1"/>
            <a:r>
              <a:rPr lang="zh-CN" altLang="en-US"/>
              <a:t>认证用户身份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RP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IdP</a:t>
            </a:r>
            <a:r>
              <a:rPr lang="zh-CN" altLang="en-US">
                <a:sym typeface="+mn-ea"/>
              </a:rPr>
              <a:t>注册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9180" y="6256655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</a:t>
            </a:r>
            <a:r>
              <a:rPr lang="zh-CN" altLang="en-US"/>
              <a:t>应用绑定</a:t>
            </a:r>
            <a:r>
              <a:rPr lang="en-US" altLang="zh-CN"/>
              <a:t>CLIENT_ID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1913890"/>
            <a:ext cx="5571490" cy="2517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0" y="2038350"/>
            <a:ext cx="4217670" cy="23933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85" y="4915535"/>
            <a:ext cx="3162300" cy="11811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899150" y="2849245"/>
            <a:ext cx="741680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669020" y="4502150"/>
            <a:ext cx="545465" cy="349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133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guocqian</dc:creator>
  <cp:lastModifiedBy>guocqian</cp:lastModifiedBy>
  <cp:revision>5</cp:revision>
  <dcterms:created xsi:type="dcterms:W3CDTF">2019-09-08T09:38:00Z</dcterms:created>
  <dcterms:modified xsi:type="dcterms:W3CDTF">2019-09-08T15:58:52Z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