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301" r:id="rId9"/>
    <p:sldId id="302" r:id="rId10"/>
    <p:sldId id="303" r:id="rId11"/>
    <p:sldId id="258" r:id="rId12"/>
    <p:sldId id="261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00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79708E-1204-49E6-BF86-577487265D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08E-1204-49E6-BF86-577487265D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79708E-1204-49E6-BF86-577487265DD6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894F4D-2B81-469A-941D-251B46E501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5560" y="1855470"/>
            <a:ext cx="8517890" cy="2387600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 err="1" smtClean="0"/>
              <a:t>PriOIDC</a:t>
            </a:r>
            <a:r>
              <a:rPr lang="en-US" altLang="zh-CN" sz="4000" dirty="0" smtClean="0"/>
              <a:t>: A Client-Access-Hidden  Extension for </a:t>
            </a:r>
            <a:r>
              <a:rPr lang="en-US" altLang="zh-CN" sz="4000" dirty="0" err="1" smtClean="0"/>
              <a:t>OpenID</a:t>
            </a:r>
            <a:r>
              <a:rPr lang="en-US" altLang="zh-CN" sz="4000" dirty="0" smtClean="0"/>
              <a:t>-Connect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Back-Channel Logout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25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RP registers a logout URI in the IdP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Allowing dynamic registration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IdP keeps track of the set of logged-in RPs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IdPs</a:t>
            </a:r>
            <a:r>
              <a:rPr lang="en-US" altLang="zh-CN" dirty="0" smtClean="0"/>
              <a:t> use </a:t>
            </a:r>
            <a:r>
              <a:rPr lang="en-US" altLang="zh-CN" dirty="0"/>
              <a:t>a JWT similar to an ID Token </a:t>
            </a:r>
            <a:r>
              <a:rPr lang="en-US" altLang="zh-CN" dirty="0" smtClean="0"/>
              <a:t>as a </a:t>
            </a:r>
            <a:r>
              <a:rPr lang="en-US" altLang="zh-CN" dirty="0"/>
              <a:t>Logout </a:t>
            </a:r>
            <a:r>
              <a:rPr lang="en-US" altLang="zh-CN" dirty="0" smtClean="0"/>
              <a:t>Token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{</a:t>
            </a:r>
          </a:p>
          <a:p>
            <a:pPr marL="201295" lvl="1" indent="0">
              <a:buNone/>
            </a:pPr>
            <a:r>
              <a:rPr lang="en-US" altLang="zh-CN" dirty="0"/>
              <a:t>   "</a:t>
            </a:r>
            <a:r>
              <a:rPr lang="en-US" altLang="zh-CN" dirty="0" err="1"/>
              <a:t>iss</a:t>
            </a:r>
            <a:r>
              <a:rPr lang="en-US" altLang="zh-CN" dirty="0"/>
              <a:t>": "https://server.example.com",</a:t>
            </a:r>
          </a:p>
          <a:p>
            <a:pPr marL="201295" lvl="1" indent="0">
              <a:buNone/>
            </a:pPr>
            <a:r>
              <a:rPr lang="en-US" altLang="zh-CN" dirty="0"/>
              <a:t>   "sub": "248289761001",</a:t>
            </a:r>
          </a:p>
          <a:p>
            <a:pPr marL="201295" lvl="1" indent="0">
              <a:buNone/>
            </a:pPr>
            <a:r>
              <a:rPr lang="en-US" altLang="zh-CN" dirty="0"/>
              <a:t>   "</a:t>
            </a:r>
            <a:r>
              <a:rPr lang="en-US" altLang="zh-CN" dirty="0" err="1"/>
              <a:t>aud</a:t>
            </a:r>
            <a:r>
              <a:rPr lang="en-US" altLang="zh-CN" dirty="0"/>
              <a:t>": "s6BhdRkqt3",</a:t>
            </a:r>
          </a:p>
          <a:p>
            <a:pPr marL="201295" lvl="1" indent="0">
              <a:buNone/>
            </a:pPr>
            <a:r>
              <a:rPr lang="en-US" altLang="zh-CN" dirty="0"/>
              <a:t>   "</a:t>
            </a:r>
            <a:r>
              <a:rPr lang="en-US" altLang="zh-CN" dirty="0" err="1"/>
              <a:t>iat</a:t>
            </a:r>
            <a:r>
              <a:rPr lang="en-US" altLang="zh-CN" dirty="0"/>
              <a:t>": 1471566154,</a:t>
            </a:r>
          </a:p>
          <a:p>
            <a:pPr marL="201295" lvl="1" indent="0">
              <a:buNone/>
            </a:pPr>
            <a:r>
              <a:rPr lang="en-US" altLang="zh-CN" dirty="0"/>
              <a:t>   "</a:t>
            </a:r>
            <a:r>
              <a:rPr lang="en-US" altLang="zh-CN" dirty="0" err="1"/>
              <a:t>jti</a:t>
            </a:r>
            <a:r>
              <a:rPr lang="en-US" altLang="zh-CN" dirty="0"/>
              <a:t>": "</a:t>
            </a:r>
            <a:r>
              <a:rPr lang="en-US" altLang="zh-CN" dirty="0" err="1"/>
              <a:t>bWJq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FF0000"/>
                </a:solidFill>
              </a:rPr>
              <a:t>JWT ID</a:t>
            </a:r>
          </a:p>
          <a:p>
            <a:pPr marL="201295" lvl="1" indent="0">
              <a:buNone/>
            </a:pPr>
            <a:r>
              <a:rPr lang="en-US" altLang="zh-CN" dirty="0"/>
              <a:t>   "</a:t>
            </a:r>
            <a:r>
              <a:rPr lang="en-US" altLang="zh-CN" dirty="0" err="1"/>
              <a:t>sid</a:t>
            </a:r>
            <a:r>
              <a:rPr lang="en-US" altLang="zh-CN" dirty="0"/>
              <a:t>": "08a5019c-17e1-4977-8f42-65a12843ea02",</a:t>
            </a:r>
          </a:p>
          <a:p>
            <a:pPr marL="201295" lvl="1" indent="0">
              <a:buNone/>
            </a:pPr>
            <a:r>
              <a:rPr lang="en-US" altLang="zh-CN" dirty="0"/>
              <a:t>   "events": {</a:t>
            </a:r>
          </a:p>
          <a:p>
            <a:pPr marL="201295" lvl="1" indent="0">
              <a:buNone/>
            </a:pPr>
            <a:r>
              <a:rPr lang="en-US" altLang="zh-CN" dirty="0"/>
              <a:t>     "http://schemas.openid.net/event/backchannel-logout": {}</a:t>
            </a:r>
          </a:p>
          <a:p>
            <a:pPr marL="201295" lvl="1" indent="0">
              <a:buNone/>
            </a:pPr>
            <a:r>
              <a:rPr lang="en-US" altLang="zh-CN" dirty="0"/>
              <a:t>     } </a:t>
            </a:r>
            <a:r>
              <a:rPr lang="en-US" altLang="zh-CN" dirty="0">
                <a:solidFill>
                  <a:srgbClr val="FF0000"/>
                </a:solidFill>
              </a:rPr>
              <a:t>This declares that the JWT is a Logout Token</a:t>
            </a:r>
          </a:p>
          <a:p>
            <a:pPr marL="201295" lvl="1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}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altLang="zh-CN" sz="2100" dirty="0"/>
              <a:t>The IdP uses an HTTP POST to the registered back-channel logout URI to trigger the logout actions by the RP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80416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991100"/>
          </a:xfrm>
        </p:spPr>
        <p:txBody>
          <a:bodyPr>
            <a:normAutofit fontScale="87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P</a:t>
            </a:r>
            <a:r>
              <a:rPr lang="en-US" altLang="zh-CN" dirty="0" smtClean="0"/>
              <a:t>rivacy considerations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NIST SP800-63C suggests the following features in SSO system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Minimizing Tracking and Profiling</a:t>
            </a:r>
            <a:endParaRPr lang="zh-CN" altLang="en-US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Preventing IdP from tracking the user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U</a:t>
            </a:r>
            <a:r>
              <a:rPr lang="zh-CN" altLang="en-US" dirty="0"/>
              <a:t>nachievable</a:t>
            </a:r>
          </a:p>
          <a:p>
            <a:pPr lvl="5">
              <a:buFont typeface="Arial" panose="020B0604020202090204" pitchFamily="34" charset="0"/>
              <a:buChar char="•"/>
            </a:pPr>
            <a:r>
              <a:rPr lang="en-US" altLang="zh-CN" dirty="0"/>
              <a:t>IdP gets RP's identity</a:t>
            </a:r>
          </a:p>
          <a:p>
            <a:pPr lvl="6">
              <a:buFont typeface="Arial" panose="020B0604020202090204" pitchFamily="34" charset="0"/>
              <a:buChar char="•"/>
            </a:pPr>
            <a:r>
              <a:rPr lang="en-US" altLang="zh-CN" dirty="0"/>
              <a:t>In authentication request</a:t>
            </a:r>
          </a:p>
          <a:p>
            <a:pPr lvl="6">
              <a:buFont typeface="Arial" panose="020B0604020202090204" pitchFamily="34" charset="0"/>
              <a:buChar char="•"/>
            </a:pPr>
            <a:r>
              <a:rPr lang="en-US" altLang="zh-CN" dirty="0"/>
              <a:t>In server to server transmission</a:t>
            </a:r>
          </a:p>
          <a:p>
            <a:pPr lvl="5">
              <a:buFont typeface="Arial" panose="020B0604020202090204" pitchFamily="34" charset="0"/>
              <a:buChar char="•"/>
            </a:pPr>
            <a:r>
              <a:rPr lang="en-US" altLang="zh-CN" dirty="0"/>
              <a:t>IdP gets user's identity in user authentication</a:t>
            </a:r>
            <a:endParaRPr lang="zh-CN" altLang="en-US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Preventing </a:t>
            </a:r>
            <a:r>
              <a:rPr lang="en-US" altLang="zh-CN" dirty="0" smtClean="0"/>
              <a:t>RP from </a:t>
            </a:r>
            <a:r>
              <a:rPr lang="en-US" altLang="zh-CN" dirty="0"/>
              <a:t>tracking the user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Achieved</a:t>
            </a:r>
          </a:p>
          <a:p>
            <a:pPr lvl="5">
              <a:buFont typeface="Arial" panose="020B0604020202090204" pitchFamily="34" charset="0"/>
              <a:buChar char="•"/>
            </a:pPr>
            <a:r>
              <a:rPr lang="en-US" altLang="zh-CN" dirty="0"/>
              <a:t>Using Pairwise Pseudonymous Identifier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Notice </a:t>
            </a:r>
            <a:r>
              <a:rPr lang="en-US" altLang="zh-CN" dirty="0"/>
              <a:t>and Consent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P</a:t>
            </a:r>
            <a:r>
              <a:rPr lang="en-US" altLang="zh-CN" dirty="0" smtClean="0"/>
              <a:t>ositive </a:t>
            </a:r>
            <a:r>
              <a:rPr lang="en-US" altLang="zh-CN" dirty="0"/>
              <a:t>confirmation </a:t>
            </a:r>
            <a:r>
              <a:rPr lang="en-US" altLang="zh-CN" dirty="0" smtClean="0"/>
              <a:t>is required before any attributes about the subscriber being transmitted to </a:t>
            </a:r>
            <a:r>
              <a:rPr lang="en-US" altLang="zh-CN" dirty="0"/>
              <a:t>any RP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Confirmation is required by most systems</a:t>
            </a:r>
            <a:endParaRPr lang="zh-CN" altLang="en-US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Data </a:t>
            </a:r>
            <a:r>
              <a:rPr lang="en-US" altLang="zh-CN" dirty="0" smtClean="0"/>
              <a:t>Minimization</a:t>
            </a:r>
            <a:endParaRPr lang="zh-CN" altLang="en-US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>
                <a:sym typeface="+mn-ea"/>
              </a:rPr>
              <a:t>Only the data </a:t>
            </a:r>
            <a:r>
              <a:rPr lang="en-US" altLang="zh-CN" dirty="0">
                <a:sym typeface="+mn-ea"/>
              </a:rPr>
              <a:t>explicitly requested </a:t>
            </a:r>
            <a:r>
              <a:rPr lang="en-US" altLang="zh-CN" dirty="0" smtClean="0">
                <a:sym typeface="+mn-ea"/>
              </a:rPr>
              <a:t>is to be transmitted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 smtClean="0">
                <a:sym typeface="+mn-ea"/>
              </a:rPr>
              <a:t>Notice and consent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Data </a:t>
            </a:r>
            <a:r>
              <a:rPr lang="en-US" altLang="zh-CN" dirty="0"/>
              <a:t>exposed to an RP </a:t>
            </a:r>
            <a:r>
              <a:rPr lang="en-US" altLang="zh-CN" dirty="0" smtClean="0"/>
              <a:t>should </a:t>
            </a:r>
            <a:r>
              <a:rPr lang="en-US" altLang="zh-CN" dirty="0"/>
              <a:t>be </a:t>
            </a:r>
            <a:r>
              <a:rPr lang="en-US" altLang="zh-CN" dirty="0" smtClean="0"/>
              <a:t>minimized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 smtClean="0"/>
              <a:t>Only data required is transmitted</a:t>
            </a:r>
          </a:p>
          <a:p>
            <a:pPr lvl="2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Privacy-respecting Protocols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SPRSSO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Key points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 smtClean="0"/>
              <a:t>Using encrypted RP </a:t>
            </a:r>
            <a:r>
              <a:rPr lang="en-US" altLang="zh-CN" dirty="0" smtClean="0"/>
              <a:t>id</a:t>
            </a:r>
            <a:endParaRPr lang="en-US" altLang="zh-CN" sz="14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 smtClean="0"/>
              <a:t>FWD 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IA's </a:t>
            </a:r>
            <a:r>
              <a:rPr lang="en-US" altLang="zh-CN" dirty="0" smtClean="0">
                <a:sym typeface="+mn-ea"/>
              </a:rPr>
              <a:t>(Identiy Assertion) a</a:t>
            </a:r>
            <a:r>
              <a:rPr lang="en-US" altLang="zh-CN" sz="1400" dirty="0" smtClean="0"/>
              <a:t>nonymous transmission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The </a:t>
            </a:r>
            <a:r>
              <a:rPr lang="en-US" altLang="zh-CN" sz="1400" i="1" dirty="0" smtClean="0">
                <a:latin typeface="+mj-ea"/>
              </a:rPr>
              <a:t>redirect_uri checking</a:t>
            </a:r>
            <a:endParaRPr lang="en-US" altLang="zh-CN" sz="1400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Weakness</a:t>
            </a:r>
            <a:endParaRPr lang="en-US" altLang="zh-CN" sz="18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 smtClean="0"/>
              <a:t>Using same user id for multiple RPs</a:t>
            </a:r>
          </a:p>
          <a:p>
            <a:pPr lvl="3">
              <a:buFont typeface="Wingdings" panose="05000000000000000000" pitchFamily="2" charset="2"/>
              <a:buChar char="ü"/>
            </a:pPr>
            <a:endParaRPr lang="en-US" altLang="zh-CN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60" y="1692910"/>
            <a:ext cx="3884930" cy="519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Privacy-respecting Protocols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/>
              <a:t>BrowserID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Key points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generates a key pair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IdP creates UC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The signature of user's email and public key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generates IA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The signature of RP's origin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Weakness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 smtClean="0">
                <a:sym typeface="+mn-ea"/>
              </a:rPr>
              <a:t>Using same user id for multiple RPs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75" y="2202815"/>
            <a:ext cx="5783580" cy="4655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Privacy-respecting Protocols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Anonymous Single-Sign-on scheme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Key points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Using zero-knowledge proofs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Users use pseudonyms whenever they interact with the issuer or a verifier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Weakness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Verifiers only verifies the validation of ticket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Privacy Consideration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No user's data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Unable to protect users from being tracked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Unable to avoid RPs' collusion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Protect User's Privacy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Way </a:t>
            </a:r>
            <a:r>
              <a:rPr lang="en-US" altLang="zh-CN" dirty="0"/>
              <a:t>to prevent IdP from tracking a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Keep user anonymous in IdP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 err="1"/>
              <a:t>IdP</a:t>
            </a:r>
            <a:r>
              <a:rPr lang="en-US" altLang="zh-CN" sz="1400" dirty="0"/>
              <a:t> authenticates the user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Infeasible without introducing other parties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Keep RP anonymous in </a:t>
            </a:r>
            <a:r>
              <a:rPr lang="en-US" altLang="zh-CN" dirty="0" err="1"/>
              <a:t>IdP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Infeasible in </a:t>
            </a:r>
            <a:r>
              <a:rPr lang="en-US" altLang="zh-CN" dirty="0" err="1">
                <a:sym typeface="+mn-ea"/>
              </a:rPr>
              <a:t>OAuth</a:t>
            </a:r>
            <a:r>
              <a:rPr lang="en-US" altLang="zh-CN" dirty="0">
                <a:sym typeface="+mn-ea"/>
              </a:rPr>
              <a:t> 2.0 and CAS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Server-to-server transmission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In other protocols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Using changing RP identity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Protocol Selection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Why </a:t>
            </a:r>
            <a:r>
              <a:rPr lang="en-US" altLang="zh-CN" dirty="0" err="1"/>
              <a:t>OpenID</a:t>
            </a:r>
            <a:r>
              <a:rPr lang="en-US" altLang="zh-CN" dirty="0"/>
              <a:t> Connect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Providing dynamic registration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Allowing RP's temporary </a:t>
            </a:r>
            <a:r>
              <a:rPr lang="en-US" altLang="zh-CN" sz="1400" dirty="0" smtClean="0"/>
              <a:t>registration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FF0000"/>
                </a:solidFill>
              </a:rPr>
              <a:t>Didn’t find dynamic registration in SAML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No server-to-server transmission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Dynamic registration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OpenID</a:t>
            </a:r>
            <a:r>
              <a:rPr lang="en-US" altLang="zh-CN" dirty="0"/>
              <a:t> Connect defines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RP is able to re-register in IdP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Re-registration requires the registration token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7280" y="3398808"/>
            <a:ext cx="3552358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Request</a:t>
            </a:r>
          </a:p>
          <a:p>
            <a:r>
              <a:rPr lang="en-US" altLang="zh-CN" sz="1200" dirty="0" smtClean="0"/>
              <a:t>POST /connect/register HTTP/1.1</a:t>
            </a:r>
          </a:p>
          <a:p>
            <a:r>
              <a:rPr lang="en-US" altLang="zh-CN" sz="1200" dirty="0" smtClean="0"/>
              <a:t>  Content-Type: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Accept: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Host: server.example.com</a:t>
            </a:r>
          </a:p>
          <a:p>
            <a:r>
              <a:rPr lang="en-US" altLang="zh-CN" sz="1200" dirty="0" smtClean="0"/>
              <a:t>  Authorization: Bearer eyJhbGciOiJSUzI1NiJ9.eyJ ...</a:t>
            </a:r>
          </a:p>
          <a:p>
            <a:r>
              <a:rPr lang="en-US" altLang="zh-CN" sz="1200" dirty="0" smtClean="0"/>
              <a:t>{</a:t>
            </a:r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redirect_uris</a:t>
            </a:r>
            <a:r>
              <a:rPr lang="en-US" altLang="zh-CN" sz="1200" dirty="0" smtClean="0"/>
              <a:t>":</a:t>
            </a:r>
          </a:p>
          <a:p>
            <a:r>
              <a:rPr lang="en-US" altLang="zh-CN" sz="1200" dirty="0" smtClean="0"/>
              <a:t>     ["https://client.example.org/callback",</a:t>
            </a:r>
          </a:p>
          <a:p>
            <a:r>
              <a:rPr lang="en-US" altLang="zh-CN" sz="1200" dirty="0" smtClean="0"/>
              <a:t>      "https://client.example.org/callback2"],</a:t>
            </a:r>
            <a:endParaRPr lang="en-US" altLang="zh-CN" sz="1200" dirty="0"/>
          </a:p>
          <a:p>
            <a:r>
              <a:rPr lang="en-US" altLang="zh-CN" sz="1200" dirty="0" smtClean="0"/>
              <a:t>" </a:t>
            </a:r>
            <a:r>
              <a:rPr lang="en-US" altLang="zh-CN" sz="1200" dirty="0" err="1" smtClean="0"/>
              <a:t>response_type</a:t>
            </a:r>
            <a:r>
              <a:rPr lang="en-US" altLang="zh-CN" sz="1200" dirty="0" smtClean="0"/>
              <a:t>“: [" </a:t>
            </a:r>
            <a:r>
              <a:rPr lang="en-US" altLang="zh-CN" sz="1200" dirty="0" err="1" smtClean="0"/>
              <a:t>id_token</a:t>
            </a:r>
            <a:r>
              <a:rPr lang="en-US" altLang="zh-CN" sz="1200" dirty="0" smtClean="0"/>
              <a:t>",  “token "],</a:t>
            </a:r>
          </a:p>
          <a:p>
            <a:r>
              <a:rPr lang="en-US" altLang="zh-CN" sz="1200" dirty="0" smtClean="0"/>
              <a:t>" </a:t>
            </a:r>
            <a:r>
              <a:rPr lang="en-US" altLang="zh-CN" sz="1200" dirty="0" err="1" smtClean="0"/>
              <a:t>grant_type</a:t>
            </a:r>
            <a:r>
              <a:rPr lang="en-US" altLang="zh-CN" sz="1200" dirty="0" smtClean="0"/>
              <a:t>“: implicit</a:t>
            </a:r>
          </a:p>
          <a:p>
            <a:r>
              <a:rPr lang="en-US" altLang="zh-CN" sz="1200" dirty="0" smtClean="0"/>
              <a:t>…</a:t>
            </a:r>
            <a:endParaRPr lang="en-US" altLang="zh-CN" sz="1200" dirty="0"/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6710202" y="3455424"/>
            <a:ext cx="355235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Response</a:t>
            </a:r>
          </a:p>
          <a:p>
            <a:r>
              <a:rPr lang="en-US" altLang="zh-CN" sz="1200" dirty="0" smtClean="0"/>
              <a:t>HTTP/1.1 201 Created</a:t>
            </a:r>
          </a:p>
          <a:p>
            <a:r>
              <a:rPr lang="en-US" altLang="zh-CN" sz="1200" dirty="0" smtClean="0"/>
              <a:t>  Content-Type: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Cache-Control: no-store</a:t>
            </a:r>
          </a:p>
          <a:p>
            <a:r>
              <a:rPr lang="en-US" altLang="zh-CN" sz="1200" dirty="0" smtClean="0"/>
              <a:t>  Pragma: no-cache</a:t>
            </a:r>
          </a:p>
          <a:p>
            <a:r>
              <a:rPr lang="en-US" altLang="zh-CN" sz="1200" dirty="0" smtClean="0"/>
              <a:t>{</a:t>
            </a:r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client_id</a:t>
            </a:r>
            <a:r>
              <a:rPr lang="en-US" altLang="zh-CN" sz="1200" dirty="0" smtClean="0"/>
              <a:t>": "s6BhdRkqt3",</a:t>
            </a:r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redirect_uris</a:t>
            </a:r>
            <a:r>
              <a:rPr lang="en-US" altLang="zh-CN" sz="1200" dirty="0" smtClean="0"/>
              <a:t>":</a:t>
            </a:r>
          </a:p>
          <a:p>
            <a:r>
              <a:rPr lang="en-US" altLang="zh-CN" sz="1200" dirty="0" smtClean="0"/>
              <a:t>     ["https://client.example.org/callback",</a:t>
            </a:r>
          </a:p>
          <a:p>
            <a:r>
              <a:rPr lang="en-US" altLang="zh-CN" sz="1200" dirty="0" smtClean="0"/>
              <a:t>      "https://client.example.org/callback2"],</a:t>
            </a:r>
          </a:p>
          <a:p>
            <a:r>
              <a:rPr lang="en-US" altLang="zh-CN" sz="1200" dirty="0" smtClean="0"/>
              <a:t>…</a:t>
            </a:r>
            <a:endParaRPr lang="en-US" altLang="zh-CN" sz="1200" dirty="0"/>
          </a:p>
          <a:p>
            <a:r>
              <a:rPr lang="en-US" altLang="zh-CN" sz="1200" dirty="0" smtClean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OpenID Connect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RP's identity in IdP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 smtClean="0"/>
              <a:t>Client id</a:t>
            </a:r>
            <a:endParaRPr lang="en-US" altLang="zh-CN" dirty="0"/>
          </a:p>
          <a:p>
            <a:pPr lvl="2">
              <a:buFont typeface="Wingdings" panose="05000000000000000000" charset="0"/>
              <a:buChar char=""/>
            </a:pPr>
            <a:r>
              <a:rPr lang="en-US" altLang="zh-CN" dirty="0"/>
              <a:t>Avoiding the misuse of id token</a:t>
            </a:r>
          </a:p>
          <a:p>
            <a:pPr lvl="3">
              <a:buFont typeface="Wingdings" panose="05000000000000000000" charset="0"/>
              <a:buChar char=""/>
            </a:pPr>
            <a:r>
              <a:rPr lang="en-US" altLang="zh-CN" dirty="0"/>
              <a:t>Id token contains the RP's identity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 smtClean="0"/>
              <a:t>Redirect </a:t>
            </a:r>
            <a:r>
              <a:rPr lang="en-US" altLang="zh-CN" dirty="0" err="1" smtClean="0"/>
              <a:t>uri</a:t>
            </a:r>
            <a:endParaRPr lang="en-US" altLang="zh-CN" dirty="0"/>
          </a:p>
          <a:p>
            <a:pPr lvl="2">
              <a:buFont typeface="Wingdings" panose="05000000000000000000" charset="0"/>
              <a:buChar char=""/>
            </a:pPr>
            <a:r>
              <a:rPr lang="en-US" altLang="zh-CN" dirty="0"/>
              <a:t>Keeping id token confidential</a:t>
            </a:r>
          </a:p>
          <a:p>
            <a:pPr lvl="3">
              <a:buFont typeface="Wingdings" panose="05000000000000000000" charset="0"/>
              <a:buChar char=""/>
            </a:pPr>
            <a:r>
              <a:rPr lang="en-US" altLang="zh-CN" dirty="0"/>
              <a:t>IdP only sends id token to the redirect </a:t>
            </a:r>
            <a:r>
              <a:rPr lang="en-US" altLang="zh-CN" dirty="0" err="1"/>
              <a:t>uri</a:t>
            </a:r>
            <a:r>
              <a:rPr lang="en-US" altLang="zh-CN" dirty="0"/>
              <a:t> registered by RP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055" y="1845735"/>
            <a:ext cx="2886063" cy="1941262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9050414" y="3927832"/>
            <a:ext cx="569343" cy="309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055" y="4377812"/>
            <a:ext cx="2886063" cy="19412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SSO solutions  </a:t>
            </a:r>
            <a:r>
              <a:rPr lang="en-US" altLang="zh-CN" dirty="0"/>
              <a:t>are  widely  deployed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The  leading  </a:t>
            </a:r>
            <a:r>
              <a:rPr lang="en-US" altLang="zh-CN" dirty="0" smtClean="0"/>
              <a:t>internet companies provide SSO </a:t>
            </a:r>
            <a:r>
              <a:rPr lang="en-US" altLang="zh-CN" dirty="0"/>
              <a:t>services</a:t>
            </a:r>
            <a:r>
              <a:rPr lang="en-US" altLang="zh-CN" dirty="0" smtClean="0"/>
              <a:t>.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Such </a:t>
            </a:r>
            <a:r>
              <a:rPr lang="en-US" altLang="zh-CN" dirty="0"/>
              <a:t>as Google, Facebook and Twitter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The  survey  on  the  top  </a:t>
            </a:r>
            <a:r>
              <a:rPr lang="en-US" altLang="zh-CN" dirty="0" smtClean="0"/>
              <a:t>100 websites 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24 </a:t>
            </a:r>
            <a:r>
              <a:rPr lang="en-US" altLang="zh-CN" dirty="0"/>
              <a:t>websites serve as the </a:t>
            </a:r>
            <a:r>
              <a:rPr lang="en-US" altLang="zh-CN" dirty="0" smtClean="0"/>
              <a:t>IdP 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63  </a:t>
            </a:r>
            <a:r>
              <a:rPr lang="en-US" altLang="zh-CN" dirty="0"/>
              <a:t>websites  integrate  the  SSO  service.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The </a:t>
            </a:r>
            <a:r>
              <a:rPr lang="en-US" altLang="zh-CN" dirty="0" smtClean="0"/>
              <a:t>advantage of SSO system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Avoid repeatedly authentication on multiple web applications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Users only need remember one password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Web application developers don’t need maintain their own authentication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Challenges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Changing RP's identity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Changing client id and redirect </a:t>
            </a:r>
            <a:r>
              <a:rPr lang="en-US" altLang="zh-CN" dirty="0" err="1"/>
              <a:t>uri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Security challenges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Misuse of id token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Leaking of id token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Process challenges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Unregistered </a:t>
            </a:r>
            <a:r>
              <a:rPr lang="en-US" altLang="zh-CN" dirty="0" smtClean="0"/>
              <a:t>client id </a:t>
            </a:r>
            <a:r>
              <a:rPr lang="en-US" altLang="zh-CN" dirty="0"/>
              <a:t>and </a:t>
            </a:r>
            <a:r>
              <a:rPr lang="en-US" altLang="zh-CN" dirty="0" smtClean="0"/>
              <a:t>redirect </a:t>
            </a:r>
            <a:r>
              <a:rPr lang="en-US" altLang="zh-CN" dirty="0" err="1" smtClean="0"/>
              <a:t>uri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Unable to identify a user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User id is bound to client id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To avoid RPs' collusion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Resulting in changing user id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RP is unable to identify the user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Sollutions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Prevent token's misuse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Client id is generated by user and RP's </a:t>
            </a:r>
            <a:r>
              <a:rPr lang="en-US" altLang="zh-CN" dirty="0" smtClean="0"/>
              <a:t>negotiation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No one is able to decide the client id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Token's </a:t>
            </a:r>
            <a:r>
              <a:rPr lang="en-US" altLang="zh-CN" dirty="0">
                <a:sym typeface="+mn-ea"/>
              </a:rPr>
              <a:t>confidentiality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claims RP's redirect </a:t>
            </a:r>
            <a:r>
              <a:rPr lang="en-US" altLang="zh-CN" dirty="0" err="1"/>
              <a:t>uri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User agent v</a:t>
            </a:r>
            <a:r>
              <a:rPr lang="en-US" altLang="zh-CN" dirty="0">
                <a:sym typeface="+mn-ea"/>
              </a:rPr>
              <a:t>erifies redirect </a:t>
            </a:r>
            <a:r>
              <a:rPr lang="en-US" altLang="zh-CN" dirty="0" err="1">
                <a:sym typeface="+mn-ea"/>
              </a:rPr>
              <a:t>uri</a:t>
            </a:r>
            <a:endParaRPr lang="en-US" altLang="zh-CN" dirty="0">
              <a:sym typeface="+mn-ea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 smtClean="0"/>
              <a:t>Validation of client </a:t>
            </a:r>
            <a:r>
              <a:rPr lang="en-US" altLang="zh-CN" dirty="0"/>
              <a:t>id and redirect </a:t>
            </a:r>
            <a:r>
              <a:rPr lang="en-US" altLang="zh-CN" dirty="0" err="1" smtClean="0"/>
              <a:t>uri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Dynamic registration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RP identifies the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Providing client id and user id generating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Able to transfer changing user id to constant value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Design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Base of </a:t>
            </a:r>
            <a:r>
              <a:rPr lang="en-US" altLang="zh-CN" dirty="0" err="1"/>
              <a:t>OpenID</a:t>
            </a:r>
            <a:r>
              <a:rPr lang="en-US" altLang="zh-CN" dirty="0"/>
              <a:t> Connect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Without construction changing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Modifying process and parameters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Design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Goals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Providing the novel </a:t>
            </a:r>
            <a:r>
              <a:rPr lang="en-US" altLang="zh-CN" dirty="0">
                <a:sym typeface="+mn-ea"/>
              </a:rPr>
              <a:t>client id and user id generating algorithm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IdP is unable to 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Get RP's identity by client id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Get the relevancy of the client id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RP is 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Able to get the user identity by user id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Unable to track the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Modifying the process to satisfy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The generation of client id and user id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agent makes sure the confidentiality of id token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Dynamic registration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 generating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9663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Preparation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chooses a prime P and its generator 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gets P's another generator </a:t>
            </a:r>
            <a:r>
              <a:rPr lang="en-US" altLang="zh-CN" dirty="0" err="1"/>
              <a:t>basic_RP_id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IdP</a:t>
            </a:r>
            <a:r>
              <a:rPr lang="en-US" altLang="zh-CN" dirty="0"/>
              <a:t> generates a unique </a:t>
            </a:r>
            <a:r>
              <a:rPr lang="en-US" altLang="zh-CN" dirty="0" err="1"/>
              <a:t>basic_user_id</a:t>
            </a:r>
            <a:r>
              <a:rPr lang="en-US" altLang="zh-CN" dirty="0"/>
              <a:t> for user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C</a:t>
            </a:r>
            <a:r>
              <a:rPr lang="en-US" altLang="zh-CN" dirty="0" smtClean="0"/>
              <a:t>lient </a:t>
            </a:r>
            <a:r>
              <a:rPr lang="en-US" altLang="zh-CN" dirty="0"/>
              <a:t>id generating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Generating the random number r 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By user and RP's negotiation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There is r</a:t>
            </a:r>
            <a:r>
              <a:rPr lang="en-US" altLang="zh-CN" baseline="30000" dirty="0"/>
              <a:t>-1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r*r</a:t>
            </a:r>
            <a:r>
              <a:rPr lang="en-US" altLang="zh-CN" baseline="30000" dirty="0"/>
              <a:t>-1</a:t>
            </a:r>
            <a:r>
              <a:rPr lang="en-US" altLang="zh-CN" dirty="0"/>
              <a:t>=1 mod φ(p-1)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Generating client id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err="1">
                <a:sym typeface="+mn-ea"/>
              </a:rPr>
              <a:t>client_id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basic_RP_id^r</a:t>
            </a:r>
            <a:r>
              <a:rPr lang="en-US" altLang="zh-CN" dirty="0">
                <a:sym typeface="+mn-ea"/>
              </a:rPr>
              <a:t> mod P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User id generating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ym typeface="+mn-ea"/>
              </a:rPr>
              <a:t>user_id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client_id^basic_user_id</a:t>
            </a:r>
            <a:r>
              <a:rPr lang="en-US" altLang="zh-CN" dirty="0">
                <a:sym typeface="+mn-ea"/>
              </a:rPr>
              <a:t> mod P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User ID Verifying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200" dirty="0">
                <a:sym typeface="+mn-ea"/>
              </a:rPr>
              <a:t>Calculating </a:t>
            </a:r>
            <a:r>
              <a:rPr lang="en-US" altLang="zh-CN" sz="2200" dirty="0" err="1">
                <a:sym typeface="+mn-ea"/>
              </a:rPr>
              <a:t>user_RP_id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ym typeface="+mn-ea"/>
              </a:rPr>
              <a:t>user_RP_id</a:t>
            </a:r>
            <a:r>
              <a:rPr lang="en-US" altLang="zh-CN" sz="2400" dirty="0">
                <a:sym typeface="+mn-ea"/>
              </a:rPr>
              <a:t> 	= user_id^r</a:t>
            </a:r>
            <a:r>
              <a:rPr lang="en-US" altLang="zh-CN" sz="2400" baseline="30000" dirty="0">
                <a:sym typeface="+mn-ea"/>
              </a:rPr>
              <a:t>-1</a:t>
            </a:r>
            <a:r>
              <a:rPr lang="en-US" altLang="zh-CN" sz="2400" dirty="0">
                <a:sym typeface="+mn-ea"/>
              </a:rPr>
              <a:t> mod P</a:t>
            </a:r>
            <a:endParaRPr lang="en-US" altLang="zh-CN" sz="2400" dirty="0"/>
          </a:p>
          <a:p>
            <a:pPr marL="201295" lvl="1" indent="0">
              <a:buNone/>
            </a:pPr>
            <a:r>
              <a:rPr lang="en-US" altLang="zh-CN" sz="2400" dirty="0">
                <a:sym typeface="+mn-ea"/>
              </a:rPr>
              <a:t>	             </a:t>
            </a:r>
            <a:r>
              <a:rPr lang="en-US" altLang="zh-CN" sz="2400" dirty="0" smtClean="0">
                <a:sym typeface="+mn-ea"/>
              </a:rPr>
              <a:t>	</a:t>
            </a:r>
            <a:r>
              <a:rPr lang="en-US" altLang="zh-CN" sz="2400" dirty="0">
                <a:sym typeface="+mn-ea"/>
              </a:rPr>
              <a:t>= </a:t>
            </a:r>
            <a:r>
              <a:rPr lang="en-US" altLang="zh-CN" sz="2400" dirty="0" err="1">
                <a:sym typeface="+mn-ea"/>
              </a:rPr>
              <a:t>client_id</a:t>
            </a:r>
            <a:r>
              <a:rPr lang="en-US" altLang="zh-CN" sz="2400" dirty="0">
                <a:sym typeface="+mn-ea"/>
              </a:rPr>
              <a:t>^(r</a:t>
            </a:r>
            <a:r>
              <a:rPr lang="en-US" altLang="zh-CN" sz="2400" baseline="30000" dirty="0">
                <a:sym typeface="+mn-ea"/>
              </a:rPr>
              <a:t>-1</a:t>
            </a:r>
            <a:r>
              <a:rPr lang="en-US" altLang="zh-CN" sz="2400" dirty="0">
                <a:sym typeface="+mn-ea"/>
              </a:rPr>
              <a:t>*</a:t>
            </a:r>
            <a:r>
              <a:rPr lang="en-US" altLang="zh-CN" sz="2400" dirty="0" err="1">
                <a:sym typeface="+mn-ea"/>
              </a:rPr>
              <a:t>basic_user_id</a:t>
            </a:r>
            <a:r>
              <a:rPr lang="en-US" altLang="zh-CN" sz="2400" dirty="0">
                <a:sym typeface="+mn-ea"/>
              </a:rPr>
              <a:t>) mod P</a:t>
            </a:r>
            <a:endParaRPr lang="en-US" altLang="zh-CN" sz="2400" dirty="0"/>
          </a:p>
          <a:p>
            <a:pPr marL="201295" lvl="1" indent="0">
              <a:buNone/>
            </a:pPr>
            <a:r>
              <a:rPr lang="en-US" altLang="zh-CN" sz="2400" dirty="0">
                <a:sym typeface="+mn-ea"/>
              </a:rPr>
              <a:t>			= </a:t>
            </a:r>
            <a:r>
              <a:rPr lang="en-US" altLang="zh-CN" sz="2400" dirty="0" err="1">
                <a:sym typeface="+mn-ea"/>
              </a:rPr>
              <a:t>basic_RP_id</a:t>
            </a:r>
            <a:r>
              <a:rPr lang="en-US" altLang="zh-CN" sz="2400" dirty="0">
                <a:sym typeface="+mn-ea"/>
              </a:rPr>
              <a:t>^(r*r</a:t>
            </a:r>
            <a:r>
              <a:rPr lang="en-US" altLang="zh-CN" sz="2400" baseline="30000" dirty="0">
                <a:sym typeface="+mn-ea"/>
              </a:rPr>
              <a:t>-1</a:t>
            </a:r>
            <a:r>
              <a:rPr lang="en-US" altLang="zh-CN" sz="2400" dirty="0">
                <a:sym typeface="+mn-ea"/>
              </a:rPr>
              <a:t>*</a:t>
            </a:r>
            <a:r>
              <a:rPr lang="en-US" altLang="zh-CN" sz="2400" dirty="0" err="1">
                <a:sym typeface="+mn-ea"/>
              </a:rPr>
              <a:t>basic_user_id</a:t>
            </a:r>
            <a:r>
              <a:rPr lang="en-US" altLang="zh-CN" sz="2400" dirty="0">
                <a:sym typeface="+mn-ea"/>
              </a:rPr>
              <a:t>) mod P</a:t>
            </a:r>
            <a:endParaRPr lang="en-US" altLang="zh-CN" sz="2400" dirty="0"/>
          </a:p>
          <a:p>
            <a:pPr marL="201295" lvl="1" indent="0">
              <a:buNone/>
            </a:pPr>
            <a:r>
              <a:rPr lang="en-US" altLang="zh-CN" sz="2400" dirty="0">
                <a:sym typeface="+mn-ea"/>
              </a:rPr>
              <a:t>			= </a:t>
            </a:r>
            <a:r>
              <a:rPr lang="en-US" altLang="zh-CN" sz="2400" dirty="0" err="1">
                <a:sym typeface="+mn-ea"/>
              </a:rPr>
              <a:t>basic_RP_id^basic_user_id</a:t>
            </a:r>
            <a:r>
              <a:rPr lang="en-US" altLang="zh-CN" sz="2400" dirty="0">
                <a:sym typeface="+mn-ea"/>
              </a:rPr>
              <a:t> mod P</a:t>
            </a:r>
            <a:endParaRPr lang="en-US" altLang="zh-CN" sz="2400" dirty="0"/>
          </a:p>
          <a:p>
            <a:pPr lvl="1" algn="l">
              <a:buFont typeface="Wingdings" panose="05000000000000000000" charset="0"/>
              <a:buChar char=""/>
            </a:pPr>
            <a:r>
              <a:rPr lang="en-US" altLang="zh-CN" sz="2000" dirty="0" err="1">
                <a:sym typeface="+mn-ea"/>
              </a:rPr>
              <a:t>user_RP_id</a:t>
            </a:r>
            <a:r>
              <a:rPr lang="en-US" altLang="zh-CN" sz="2000" dirty="0">
                <a:sym typeface="+mn-ea"/>
              </a:rPr>
              <a:t> is constant</a:t>
            </a:r>
            <a:endParaRPr lang="zh-CN" altLang="en-US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I</a:t>
            </a:r>
            <a:r>
              <a:rPr lang="zh-CN" altLang="en-US" dirty="0"/>
              <a:t>nitialization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Client id negotiation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Dynamic registration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Token issuing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User </a:t>
            </a:r>
            <a:r>
              <a:rPr lang="en-US" altLang="zh-CN" dirty="0" smtClean="0"/>
              <a:t>identifying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9790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nitialization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IdP 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nitialization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Choosing prime P and its generator g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Generating a key pair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RP 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nitialization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Registering in IdP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>
                <a:sym typeface="+mn-ea"/>
              </a:rPr>
              <a:t>IdP providing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P's another generator </a:t>
            </a:r>
            <a:r>
              <a:rPr lang="en-US" altLang="zh-CN" dirty="0" err="1">
                <a:sym typeface="+mn-ea"/>
              </a:rPr>
              <a:t>basic_RP_id</a:t>
            </a:r>
            <a:endParaRPr lang="en-US" altLang="zh-CN" dirty="0">
              <a:sym typeface="+mn-ea"/>
            </a:endParaRP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RP certification</a:t>
            </a:r>
          </a:p>
          <a:p>
            <a:pPr lvl="5"/>
            <a:r>
              <a:rPr lang="en-US" altLang="zh-CN" dirty="0">
                <a:sym typeface="+mn-ea"/>
              </a:rPr>
              <a:t>RP's name, </a:t>
            </a:r>
            <a:r>
              <a:rPr lang="en-US" altLang="zh-CN" dirty="0" err="1">
                <a:sym typeface="+mn-ea"/>
              </a:rPr>
              <a:t>basic_RP_id</a:t>
            </a:r>
            <a:r>
              <a:rPr lang="en-US" altLang="zh-CN" dirty="0">
                <a:sym typeface="+mn-ea"/>
              </a:rPr>
              <a:t>, redirect </a:t>
            </a:r>
            <a:r>
              <a:rPr lang="en-US" altLang="zh-CN" dirty="0" err="1">
                <a:sym typeface="+mn-ea"/>
              </a:rPr>
              <a:t>uri</a:t>
            </a:r>
            <a:r>
              <a:rPr lang="en-US" altLang="zh-CN" dirty="0">
                <a:sym typeface="+mn-ea"/>
              </a:rPr>
              <a:t> and </a:t>
            </a:r>
            <a:r>
              <a:rPr lang="en-US" altLang="zh-CN" dirty="0" err="1">
                <a:sym typeface="+mn-ea"/>
              </a:rPr>
              <a:t>IdP's</a:t>
            </a:r>
            <a:r>
              <a:rPr lang="en-US" altLang="zh-CN" dirty="0">
                <a:sym typeface="+mn-ea"/>
              </a:rPr>
              <a:t> origin </a:t>
            </a:r>
          </a:p>
          <a:p>
            <a:pPr lvl="5"/>
            <a:r>
              <a:rPr lang="en-US" altLang="zh-CN" dirty="0">
                <a:sym typeface="+mn-ea"/>
              </a:rPr>
              <a:t>Encoded in JWT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User 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nitialization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User register in IdP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>
                <a:sym typeface="+mn-ea"/>
              </a:rPr>
              <a:t>IdP generates </a:t>
            </a:r>
            <a:r>
              <a:rPr lang="en-US" altLang="zh-CN" dirty="0" err="1">
                <a:sym typeface="+mn-ea"/>
              </a:rPr>
              <a:t>basic_user_id</a:t>
            </a:r>
            <a:endParaRPr lang="en-US" altLang="zh-CN" dirty="0">
              <a:sym typeface="+mn-ea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>
                <a:sym typeface="+mn-ea"/>
              </a:rPr>
              <a:t>User agent 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nitialization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>
                <a:sym typeface="+mn-ea"/>
              </a:rPr>
              <a:t>IdP's</a:t>
            </a:r>
            <a:r>
              <a:rPr lang="en-US" altLang="zh-CN" dirty="0">
                <a:sym typeface="+mn-ea"/>
              </a:rPr>
              <a:t> public key, 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Client id negotiation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User starts the negotiation with RP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sends user its RP certification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The random number generating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DH exchange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Generating r and r</a:t>
            </a:r>
            <a:r>
              <a:rPr lang="en-US" altLang="zh-CN" baseline="30000" dirty="0"/>
              <a:t>-1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Generating client id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Dynamic registration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User agent does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Verifying the parameters' validation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RP certification, client id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Generating fake redirect </a:t>
            </a:r>
            <a:r>
              <a:rPr lang="en-US" altLang="zh-CN" dirty="0" err="1"/>
              <a:t>uri</a:t>
            </a:r>
            <a:endParaRPr lang="en-US" altLang="zh-CN" dirty="0"/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Storing the mapping of redirect </a:t>
            </a:r>
            <a:r>
              <a:rPr lang="en-US" altLang="zh-CN" dirty="0" err="1"/>
              <a:t>uri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Dynamic registration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Returning result to RP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does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Verifying the validation of result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Expiry time, client 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makes sure the unique of client id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398411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General model of SSO protocols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Roles in SSO system</a:t>
            </a:r>
            <a:endParaRPr lang="zh-CN" altLang="en-US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IdP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Providing authentication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RP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Providing service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User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/>
              <a:t>To be authenticated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dirty="0" smtClean="0"/>
              <a:t>Process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 lvl="2" hangingPunct="0">
              <a:buFont typeface="Wingdings" panose="05000000000000000000" pitchFamily="2" charset="2"/>
              <a:buChar char="u"/>
            </a:pP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Firstly user starts a request to RP server</a:t>
            </a:r>
            <a:r>
              <a:rPr lang="zh-CN" altLang="en-US" dirty="0" smtClean="0"/>
              <a:t>；</a:t>
            </a:r>
            <a:endParaRPr lang="zh-CN" altLang="en-US" sz="1200" dirty="0"/>
          </a:p>
          <a:p>
            <a:pPr lvl="2" hangingPunct="0">
              <a:buFont typeface="Wingdings" panose="05000000000000000000" pitchFamily="2" charset="2"/>
              <a:buChar char="u"/>
            </a:pP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RP builds the authentication request and redirects user to IdP</a:t>
            </a:r>
            <a:r>
              <a:rPr lang="zh-CN" altLang="en-US" dirty="0" smtClean="0"/>
              <a:t>；</a:t>
            </a:r>
            <a:endParaRPr lang="zh-CN" altLang="en-US" sz="1200" dirty="0"/>
          </a:p>
          <a:p>
            <a:pPr lvl="2" hangingPunct="0">
              <a:buFont typeface="Wingdings" panose="05000000000000000000" pitchFamily="2" charset="2"/>
              <a:buChar char="u"/>
            </a:pP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IdP authenticates the user</a:t>
            </a:r>
            <a:r>
              <a:rPr lang="zh-CN" altLang="en-US" dirty="0" smtClean="0"/>
              <a:t>；</a:t>
            </a:r>
            <a:endParaRPr lang="zh-CN" altLang="en-US" sz="1200" dirty="0"/>
          </a:p>
          <a:p>
            <a:pPr lvl="2" hangingPunct="0">
              <a:buFont typeface="Wingdings" panose="05000000000000000000" pitchFamily="2" charset="2"/>
              <a:buChar char="u"/>
            </a:pP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IdP issues an authenticator and redirects user to RP</a:t>
            </a:r>
            <a:r>
              <a:rPr lang="zh-CN" altLang="en-US" dirty="0" smtClean="0"/>
              <a:t>；</a:t>
            </a:r>
            <a:endParaRPr lang="zh-CN" altLang="en-US" sz="1200" dirty="0"/>
          </a:p>
          <a:p>
            <a:pPr lvl="2" hangingPunct="0">
              <a:buFont typeface="Wingdings" panose="05000000000000000000" pitchFamily="2" charset="2"/>
              <a:buChar char="u"/>
            </a:pPr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RP</a:t>
            </a:r>
            <a:r>
              <a:rPr lang="zh-CN" altLang="en-US" dirty="0"/>
              <a:t> </a:t>
            </a:r>
            <a:r>
              <a:rPr lang="en-US" altLang="zh-CN" dirty="0" smtClean="0"/>
              <a:t>identifies the user by the authenticator</a:t>
            </a:r>
            <a:r>
              <a:rPr lang="en-US" altLang="zh-CN" dirty="0"/>
              <a:t>.</a:t>
            </a:r>
            <a:endParaRPr lang="zh-CN" altLang="en-US" sz="1200" dirty="0"/>
          </a:p>
          <a:p>
            <a:pPr lvl="1">
              <a:buFont typeface="Wingdings" panose="05000000000000000000" pitchFamily="2" charset="2"/>
              <a:buChar char="Ø"/>
            </a:pPr>
            <a:endParaRPr kumimoji="1"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892800" y="1520825"/>
          <a:ext cx="6619875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Visio" r:id="rId3" imgW="4105910" imgH="2913380" progId="Visio.Drawing.15">
                  <p:embed/>
                </p:oleObj>
              </mc:Choice>
              <mc:Fallback>
                <p:oleObj name="Visio" r:id="rId3" imgW="4105910" imgH="2913380" progId="Visio.Drawing.15">
                  <p:embed/>
                  <p:pic>
                    <p:nvPicPr>
                      <p:cNvPr id="0" name="图片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1520825"/>
                        <a:ext cx="6619875" cy="469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Token issuing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does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Receiving the authentication request from RP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Issuing a token after user authentication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Redirecting user to RP with token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User agent does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Intercepting redirection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Sending token to RP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The redirect </a:t>
            </a:r>
            <a:r>
              <a:rPr lang="en-US" altLang="zh-CN" dirty="0" err="1"/>
              <a:t>uri</a:t>
            </a:r>
            <a:r>
              <a:rPr lang="en-US" altLang="zh-CN" dirty="0"/>
              <a:t> in RP certification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User identifying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receives the token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Verifying the validation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Calculating </a:t>
            </a:r>
            <a:r>
              <a:rPr lang="en-US" altLang="zh-CN" dirty="0" err="1"/>
              <a:t>user_RP_id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Retrieving user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exists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Login as the user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doesn't exist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Registering the user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Modifying dynamic registration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Registering the RP with certain client id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97280" y="2984740"/>
            <a:ext cx="3552358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Request</a:t>
            </a:r>
          </a:p>
          <a:p>
            <a:r>
              <a:rPr lang="en-US" altLang="zh-CN" sz="1200" dirty="0" smtClean="0"/>
              <a:t>POST /connect/register HTTP/1.1</a:t>
            </a:r>
          </a:p>
          <a:p>
            <a:r>
              <a:rPr lang="en-US" altLang="zh-CN" sz="1200" dirty="0" smtClean="0"/>
              <a:t>  Content-Type: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Accept: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Host: server.example.com</a:t>
            </a:r>
          </a:p>
          <a:p>
            <a:r>
              <a:rPr lang="en-US" altLang="zh-CN" sz="1200" dirty="0" smtClean="0"/>
              <a:t>  Authorization: Bearer eyJhbGciOiJSUzI1NiJ9.eyJ ...</a:t>
            </a:r>
          </a:p>
          <a:p>
            <a:r>
              <a:rPr lang="en-US" altLang="zh-CN" sz="1200" dirty="0" smtClean="0"/>
              <a:t>{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"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client_id</a:t>
            </a:r>
            <a:r>
              <a:rPr lang="en-US" altLang="zh-CN" sz="1200" dirty="0" smtClean="0">
                <a:solidFill>
                  <a:srgbClr val="FF0000"/>
                </a:solidFill>
              </a:rPr>
              <a:t>": "s6BhdRkqt3",</a:t>
            </a:r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redirect_uris</a:t>
            </a:r>
            <a:r>
              <a:rPr lang="en-US" altLang="zh-CN" sz="1200" dirty="0" smtClean="0"/>
              <a:t>":</a:t>
            </a:r>
          </a:p>
          <a:p>
            <a:r>
              <a:rPr lang="en-US" altLang="zh-CN" sz="1200" dirty="0" smtClean="0"/>
              <a:t>     ["https://client.example.org/callback",</a:t>
            </a:r>
          </a:p>
          <a:p>
            <a:r>
              <a:rPr lang="en-US" altLang="zh-CN" sz="1200" dirty="0" smtClean="0"/>
              <a:t>      "https://client.example.org/callback2"],</a:t>
            </a:r>
            <a:endParaRPr lang="en-US" altLang="zh-CN" sz="1200" dirty="0"/>
          </a:p>
          <a:p>
            <a:r>
              <a:rPr lang="en-US" altLang="zh-CN" sz="1200" dirty="0" smtClean="0"/>
              <a:t>" </a:t>
            </a:r>
            <a:r>
              <a:rPr lang="en-US" altLang="zh-CN" sz="1200" dirty="0" err="1" smtClean="0"/>
              <a:t>response_type</a:t>
            </a:r>
            <a:r>
              <a:rPr lang="en-US" altLang="zh-CN" sz="1200" dirty="0" smtClean="0"/>
              <a:t>“: [" </a:t>
            </a:r>
            <a:r>
              <a:rPr lang="en-US" altLang="zh-CN" sz="1200" dirty="0" err="1" smtClean="0"/>
              <a:t>id_token</a:t>
            </a:r>
            <a:r>
              <a:rPr lang="en-US" altLang="zh-CN" sz="1200" dirty="0" smtClean="0"/>
              <a:t>",  “token "],</a:t>
            </a:r>
          </a:p>
          <a:p>
            <a:r>
              <a:rPr lang="en-US" altLang="zh-CN" sz="1200" dirty="0" smtClean="0"/>
              <a:t>" </a:t>
            </a:r>
            <a:r>
              <a:rPr lang="en-US" altLang="zh-CN" sz="1200" dirty="0" err="1" smtClean="0"/>
              <a:t>grant_type</a:t>
            </a:r>
            <a:r>
              <a:rPr lang="en-US" altLang="zh-CN" sz="1200" dirty="0" smtClean="0"/>
              <a:t>“: implicit</a:t>
            </a:r>
          </a:p>
          <a:p>
            <a:r>
              <a:rPr lang="en-US" altLang="zh-CN" sz="1200" dirty="0" smtClean="0"/>
              <a:t>…</a:t>
            </a:r>
            <a:endParaRPr lang="en-US" altLang="zh-CN" sz="1200" dirty="0"/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6727455" y="2984740"/>
            <a:ext cx="3552358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Response</a:t>
            </a:r>
          </a:p>
          <a:p>
            <a:r>
              <a:rPr lang="en-US" altLang="zh-CN" sz="1200" dirty="0" smtClean="0"/>
              <a:t>HTTP/1.1 201 Created</a:t>
            </a:r>
          </a:p>
          <a:p>
            <a:r>
              <a:rPr lang="en-US" altLang="zh-CN" sz="1200" dirty="0" smtClean="0"/>
              <a:t>  Content-Type: application/</a:t>
            </a:r>
            <a:r>
              <a:rPr lang="en-US" altLang="zh-CN" sz="1200" dirty="0" err="1" smtClean="0"/>
              <a:t>json</a:t>
            </a:r>
            <a:endParaRPr lang="en-US" altLang="zh-CN" sz="1200" dirty="0" smtClean="0"/>
          </a:p>
          <a:p>
            <a:r>
              <a:rPr lang="en-US" altLang="zh-CN" sz="1200" dirty="0" smtClean="0"/>
              <a:t>  Cache-Control: no-store</a:t>
            </a:r>
          </a:p>
          <a:p>
            <a:r>
              <a:rPr lang="en-US" altLang="zh-CN" sz="1200" dirty="0" smtClean="0"/>
              <a:t>  Pragma: no-cache</a:t>
            </a:r>
          </a:p>
          <a:p>
            <a:r>
              <a:rPr lang="en-US" altLang="zh-CN" sz="1200" dirty="0" smtClean="0"/>
              <a:t>{</a:t>
            </a:r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client_id</a:t>
            </a:r>
            <a:r>
              <a:rPr lang="en-US" altLang="zh-CN" sz="1200" dirty="0" smtClean="0"/>
              <a:t>": "s6BhdRkqt3",</a:t>
            </a:r>
          </a:p>
          <a:p>
            <a:r>
              <a:rPr lang="en-US" altLang="zh-CN" sz="1200" dirty="0" smtClean="0"/>
              <a:t>"</a:t>
            </a:r>
            <a:r>
              <a:rPr lang="en-US" altLang="zh-CN" sz="1200" dirty="0" err="1" smtClean="0"/>
              <a:t>redirect_uris</a:t>
            </a:r>
            <a:r>
              <a:rPr lang="en-US" altLang="zh-CN" sz="1200" dirty="0" smtClean="0"/>
              <a:t>":</a:t>
            </a:r>
          </a:p>
          <a:p>
            <a:r>
              <a:rPr lang="en-US" altLang="zh-CN" sz="1200" dirty="0" smtClean="0"/>
              <a:t>     ["https://client.example.org/callback",</a:t>
            </a:r>
          </a:p>
          <a:p>
            <a:r>
              <a:rPr lang="en-US" altLang="zh-CN" sz="1200" dirty="0" smtClean="0"/>
              <a:t>      "https://client.example.org/callback2"],</a:t>
            </a:r>
          </a:p>
          <a:p>
            <a:r>
              <a:rPr lang="en-US" altLang="zh-CN" sz="1200" dirty="0" smtClean="0"/>
              <a:t>…</a:t>
            </a:r>
            <a:endParaRPr lang="en-US" altLang="zh-CN" sz="1200" dirty="0"/>
          </a:p>
          <a:p>
            <a:r>
              <a:rPr lang="en-US" altLang="zh-CN" sz="1200" dirty="0" smtClean="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Protocol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Dynamic registration authorization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provides RP the registration token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Able to identify the RP by registration token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Solution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All RPs use the same registration token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20" y="0"/>
            <a:ext cx="560241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文本框 3"/>
          <p:cNvSpPr txBox="1"/>
          <p:nvPr/>
        </p:nvSpPr>
        <p:spPr>
          <a:xfrm>
            <a:off x="6882656" y="2767965"/>
            <a:ext cx="3028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Threat 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Malicious </a:t>
            </a:r>
            <a:r>
              <a:rPr lang="en-US" altLang="zh-CN" dirty="0"/>
              <a:t>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Goals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Impersonation attack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Owning a victim's id token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Sharing the client id with an RP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Same client id in token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Abilities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Full control of user agent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Retrieving, tampering the data transmitted by user agent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Same abilities as honest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Threat 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IdP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Curious but honest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Goals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Tracking the user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Threat 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Malicious RP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Goals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Impersonal attack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Sharing a client id with another RP as user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Getting the token from user with the same client id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Tracking the user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Inducing user to visit forged IdP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By building malicious authentication request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Abilities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Same as honest RP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User's privacy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is unable to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Get </a:t>
            </a:r>
            <a:r>
              <a:rPr lang="en-US" altLang="zh-CN" sz="1400" dirty="0" err="1"/>
              <a:t>basic_RP_id</a:t>
            </a:r>
            <a:r>
              <a:rPr lang="en-US" altLang="zh-CN" sz="1400" dirty="0"/>
              <a:t> from </a:t>
            </a:r>
            <a:r>
              <a:rPr lang="en-US" altLang="zh-CN" sz="1400" dirty="0" err="1"/>
              <a:t>client_id</a:t>
            </a:r>
            <a:endParaRPr lang="en-US" altLang="zh-CN" sz="14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Relate random </a:t>
            </a:r>
            <a:r>
              <a:rPr lang="en-US" altLang="zh-CN" dirty="0" err="1"/>
              <a:t>client_ids</a:t>
            </a:r>
            <a:r>
              <a:rPr lang="en-US" altLang="zh-CN" dirty="0"/>
              <a:t> to an RP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RP is unable to 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Get </a:t>
            </a:r>
            <a:r>
              <a:rPr lang="en-US" altLang="zh-CN" sz="1400" dirty="0" err="1"/>
              <a:t>basic_user_id</a:t>
            </a:r>
            <a:r>
              <a:rPr lang="en-US" altLang="zh-CN" sz="1400" dirty="0"/>
              <a:t> from </a:t>
            </a:r>
            <a:r>
              <a:rPr lang="en-US" altLang="zh-CN" sz="1400" dirty="0" err="1"/>
              <a:t>user_id</a:t>
            </a:r>
            <a:endParaRPr lang="en-US" altLang="zh-CN" sz="14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400" dirty="0"/>
              <a:t>Track the user by RP's collusion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Neither IdP nor RP is able to track the user 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User's security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Impersonal attack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Avoiding the misuse of token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Neither RP nor user is able to decide the client id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Token confidentiality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Token is never sent to an attacker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dirty="0"/>
              <a:t>User agent gets redirect </a:t>
            </a:r>
            <a:r>
              <a:rPr lang="en-US" altLang="zh-CN" dirty="0" err="1"/>
              <a:t>uri</a:t>
            </a:r>
            <a:r>
              <a:rPr lang="en-US" altLang="zh-CN" dirty="0"/>
              <a:t> from RP certification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Avoiding to visit to forged IdP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User agent only visit the </a:t>
            </a:r>
            <a:r>
              <a:rPr lang="en-US" altLang="zh-CN" dirty="0" err="1"/>
              <a:t>url</a:t>
            </a:r>
            <a:r>
              <a:rPr lang="en-US" altLang="zh-CN" dirty="0"/>
              <a:t> provided in RP certification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 SSO Systems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Popular SSO systems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OAuth</a:t>
            </a:r>
            <a:r>
              <a:rPr lang="en-US" altLang="zh-CN" dirty="0"/>
              <a:t> 2.0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OpenID</a:t>
            </a:r>
            <a:r>
              <a:rPr lang="en-US" altLang="zh-CN" dirty="0"/>
              <a:t> Connect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SAML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CAS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SSO systems respecting user's privacy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SPRESSO:  A  secure privacy-respecting single sign-on system for the web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CCS</a:t>
            </a:r>
            <a:r>
              <a:rPr lang="zh-CN" altLang="en-US" dirty="0">
                <a:sym typeface="+mn-ea"/>
              </a:rPr>
              <a:t> 2015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Anonymous Single-Sign-On for n designated services with traceability</a:t>
            </a:r>
            <a:r>
              <a:rPr lang="en-US" altLang="zh-CN" dirty="0">
                <a:sym typeface="+mn-ea"/>
              </a:rPr>
              <a:t>. ESORICS 2018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 err="1">
                <a:sym typeface="+mn-ea"/>
              </a:rPr>
              <a:t>BrowserID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Mozilla persona -&gt; Firefox Accounts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User agent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Based on chrome extension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IdP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Based on </a:t>
            </a:r>
            <a:r>
              <a:rPr lang="en-US" altLang="zh-CN" dirty="0" err="1"/>
              <a:t>MITREid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RP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Based on Spring boot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ThinkCentre</a:t>
            </a:r>
            <a:r>
              <a:rPr lang="en-US" altLang="zh-CN" dirty="0" smtClean="0"/>
              <a:t> </a:t>
            </a:r>
            <a:r>
              <a:rPr lang="en-US" altLang="zh-CN" dirty="0"/>
              <a:t>M8600t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Intel Core i7-6700 CPU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500G SSD </a:t>
            </a:r>
            <a:r>
              <a:rPr lang="en-US" altLang="zh-CN" dirty="0" smtClean="0"/>
              <a:t>storage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8GB RAM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Windows 10 Pro</a:t>
            </a:r>
          </a:p>
          <a:p>
            <a:pPr lvl="0"/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945"/>
            <a:ext cx="10058400" cy="47815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Storage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As P is 2048 bits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Parameters are less than 256 Bytes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e.g., </a:t>
            </a:r>
            <a:r>
              <a:rPr lang="en-US" altLang="zh-CN" dirty="0" err="1"/>
              <a:t>basic_user_id</a:t>
            </a:r>
            <a:r>
              <a:rPr lang="en-US" altLang="zh-CN" dirty="0"/>
              <a:t>, </a:t>
            </a:r>
            <a:r>
              <a:rPr lang="en-US" altLang="zh-CN" dirty="0" err="1"/>
              <a:t>user_id</a:t>
            </a:r>
            <a:r>
              <a:rPr lang="en-US" altLang="zh-CN" dirty="0"/>
              <a:t>, </a:t>
            </a:r>
            <a:r>
              <a:rPr lang="en-US" altLang="zh-CN" dirty="0" err="1"/>
              <a:t>basic_RP_id</a:t>
            </a:r>
            <a:r>
              <a:rPr lang="en-US" altLang="zh-CN" dirty="0"/>
              <a:t> and </a:t>
            </a:r>
            <a:r>
              <a:rPr lang="en-US" altLang="zh-CN" dirty="0" err="1"/>
              <a:t>client_id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storage cost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Assume there are 1billion users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err="1"/>
              <a:t>User_basic_id</a:t>
            </a:r>
            <a:r>
              <a:rPr lang="en-US" altLang="zh-CN" dirty="0"/>
              <a:t> additionally costs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Less than 256 billion </a:t>
            </a:r>
            <a:r>
              <a:rPr lang="en-US" altLang="zh-CN" dirty="0" err="1"/>
              <a:t>btis</a:t>
            </a:r>
            <a:r>
              <a:rPr lang="en-US" altLang="zh-CN" dirty="0"/>
              <a:t> (256GB)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Dynamic registration costs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/>
              <a:t>Client_id</a:t>
            </a:r>
            <a:r>
              <a:rPr lang="en-US" altLang="zh-CN" dirty="0"/>
              <a:t>, </a:t>
            </a:r>
            <a:r>
              <a:rPr lang="en-US" altLang="zh-CN" dirty="0" err="1"/>
              <a:t>redirect_uri</a:t>
            </a:r>
            <a:r>
              <a:rPr lang="en-US" altLang="zh-CN" dirty="0"/>
              <a:t> and other parameters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Assume less than 1KB per registration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Assume expire time is 2 minutes, 100 million requests in 2 minutes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Less than 100GB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storage cost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>
                <a:sym typeface="+mn-ea"/>
              </a:rPr>
              <a:t>Assume there are 100 million users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user_RP_id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+mn-ea"/>
              </a:rPr>
              <a:t>additionally costs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smtClean="0">
                <a:sym typeface="+mn-ea"/>
              </a:rPr>
              <a:t>Less than 25GB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Time</a:t>
            </a:r>
          </a:p>
          <a:p>
            <a:pPr lvl="1"/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2264"/>
              </p:ext>
            </p:extLst>
          </p:nvPr>
        </p:nvGraphicFramePr>
        <p:xfrm>
          <a:off x="1264248" y="2436322"/>
          <a:ext cx="8128000" cy="256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123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r>
                        <a:rPr lang="en-US" altLang="zh-CN" baseline="0" dirty="0" smtClean="0"/>
                        <a:t> (</a:t>
                      </a:r>
                      <a:r>
                        <a:rPr lang="en-US" altLang="zh-CN" baseline="0" dirty="0" err="1" smtClean="0"/>
                        <a:t>ms</a:t>
                      </a:r>
                      <a:r>
                        <a:rPr lang="en-US" altLang="zh-CN" baseline="0" dirty="0" smtClean="0"/>
                        <a:t>) (1000 times average)</a:t>
                      </a:r>
                      <a:endParaRPr lang="zh-CN" altLang="en-US" dirty="0"/>
                    </a:p>
                  </a:txBody>
                  <a:tcPr/>
                </a:tc>
              </a:tr>
              <a:tr h="5123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Negotiation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309 </a:t>
                      </a:r>
                      <a:endParaRPr lang="zh-CN" altLang="en-US" dirty="0"/>
                    </a:p>
                  </a:txBody>
                  <a:tcPr/>
                </a:tc>
              </a:tr>
              <a:tr h="5123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Registration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</a:tr>
              <a:tr h="51235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TokenObtaining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107</a:t>
                      </a:r>
                    </a:p>
                  </a:txBody>
                  <a:tcPr/>
                </a:tc>
              </a:tr>
              <a:tr h="5123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Cost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077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 smtClean="0"/>
              <a:t>Time cost in each phases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Network delay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200" dirty="0"/>
              <a:t>Several </a:t>
            </a:r>
            <a:r>
              <a:rPr lang="en-US" altLang="zh-CN" sz="1200" dirty="0" smtClean="0"/>
              <a:t>milliseconds in </a:t>
            </a:r>
            <a:r>
              <a:rPr lang="en-US" altLang="zh-CN" sz="1200" dirty="0"/>
              <a:t>each </a:t>
            </a:r>
            <a:r>
              <a:rPr lang="en-US" altLang="zh-CN" sz="1200" dirty="0" smtClean="0"/>
              <a:t>transmission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Computing </a:t>
            </a:r>
            <a:r>
              <a:rPr lang="en-US" altLang="zh-CN" sz="1600" dirty="0" smtClean="0"/>
              <a:t>time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200" dirty="0"/>
              <a:t>RP’s modular </a:t>
            </a:r>
            <a:r>
              <a:rPr lang="en-US" altLang="zh-CN" sz="1200" dirty="0" smtClean="0"/>
              <a:t>exponentiation, 31 </a:t>
            </a:r>
            <a:r>
              <a:rPr lang="en-US" altLang="zh-CN" sz="1200" dirty="0" err="1" smtClean="0"/>
              <a:t>ms</a:t>
            </a:r>
            <a:endParaRPr lang="en-US" altLang="zh-CN" sz="1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200" dirty="0"/>
              <a:t>RP’s </a:t>
            </a:r>
            <a:r>
              <a:rPr lang="en-US" altLang="zh-CN" sz="1200" dirty="0" smtClean="0"/>
              <a:t>extend </a:t>
            </a:r>
            <a:r>
              <a:rPr lang="en-US" altLang="zh-CN" sz="1200" dirty="0" err="1" smtClean="0"/>
              <a:t>eculid</a:t>
            </a:r>
            <a:r>
              <a:rPr lang="en-US" altLang="zh-CN" sz="1200" dirty="0" smtClean="0"/>
              <a:t>, 32 </a:t>
            </a:r>
            <a:r>
              <a:rPr lang="en-US" altLang="zh-CN" sz="1200" dirty="0" err="1" smtClean="0"/>
              <a:t>ms</a:t>
            </a:r>
            <a:endParaRPr lang="en-US" altLang="zh-CN" sz="1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200" dirty="0" smtClean="0"/>
              <a:t>Extension’s </a:t>
            </a:r>
            <a:r>
              <a:rPr lang="en-US" altLang="zh-CN" sz="1200" dirty="0"/>
              <a:t>modular </a:t>
            </a:r>
            <a:r>
              <a:rPr lang="en-US" altLang="zh-CN" sz="1200" dirty="0" smtClean="0"/>
              <a:t>exponentiation, 114 </a:t>
            </a:r>
            <a:r>
              <a:rPr lang="en-US" altLang="zh-CN" sz="1200" dirty="0" err="1" smtClean="0"/>
              <a:t>ms</a:t>
            </a:r>
            <a:endParaRPr lang="en-US" altLang="zh-CN" sz="1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200" dirty="0" err="1" smtClean="0"/>
              <a:t>IdP’s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modular </a:t>
            </a:r>
            <a:r>
              <a:rPr lang="en-US" altLang="zh-CN" sz="1200" dirty="0" smtClean="0"/>
              <a:t>exponentiation, 5 </a:t>
            </a:r>
            <a:r>
              <a:rPr lang="en-US" altLang="zh-CN" sz="1200" dirty="0" err="1" smtClean="0"/>
              <a:t>ms</a:t>
            </a:r>
            <a:endParaRPr lang="en-US" altLang="zh-CN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Negotiation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200" dirty="0" smtClean="0"/>
              <a:t>3 RP’s </a:t>
            </a:r>
            <a:r>
              <a:rPr lang="en-US" altLang="zh-CN" sz="1200" dirty="0"/>
              <a:t>modular </a:t>
            </a:r>
            <a:r>
              <a:rPr lang="en-US" altLang="zh-CN" sz="1200" dirty="0" smtClean="0"/>
              <a:t>exponentiation, 2 extension’s </a:t>
            </a:r>
            <a:r>
              <a:rPr lang="en-US" altLang="zh-CN" sz="1200" dirty="0"/>
              <a:t>modular exponentiation</a:t>
            </a:r>
            <a:endParaRPr lang="en-US" altLang="zh-CN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Registration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200" dirty="0"/>
              <a:t>1 extension’s modular exponentiation</a:t>
            </a:r>
            <a:endParaRPr lang="en-US" altLang="zh-CN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TokenObtaining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1200" dirty="0"/>
              <a:t>1 </a:t>
            </a:r>
            <a:r>
              <a:rPr lang="en-US" altLang="zh-CN" sz="1200" dirty="0" smtClean="0"/>
              <a:t>RP’s </a:t>
            </a:r>
            <a:r>
              <a:rPr lang="en-US" altLang="zh-CN" sz="1200" dirty="0"/>
              <a:t>modular </a:t>
            </a:r>
            <a:r>
              <a:rPr lang="en-US" altLang="zh-CN" sz="1200" dirty="0" smtClean="0"/>
              <a:t>exponentiation, 1RP’s </a:t>
            </a:r>
            <a:r>
              <a:rPr lang="en-US" altLang="zh-CN" sz="1200" dirty="0"/>
              <a:t>extend </a:t>
            </a:r>
            <a:r>
              <a:rPr lang="en-US" altLang="zh-CN" sz="1200" dirty="0" err="1" smtClean="0"/>
              <a:t>eculid</a:t>
            </a:r>
            <a:r>
              <a:rPr lang="en-US" altLang="zh-CN" sz="1200" dirty="0" smtClean="0"/>
              <a:t>, 1 </a:t>
            </a:r>
            <a:r>
              <a:rPr lang="en-US" altLang="zh-CN" sz="1200" dirty="0" err="1" smtClean="0"/>
              <a:t>IdP’s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modular </a:t>
            </a:r>
            <a:r>
              <a:rPr lang="en-US" altLang="zh-CN" sz="1200" dirty="0" smtClean="0"/>
              <a:t>exponentiation, 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Unmodified system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138 </a:t>
            </a:r>
            <a:r>
              <a:rPr lang="en-US" altLang="zh-CN" dirty="0" err="1" smtClean="0"/>
              <a:t>ms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OAuth 2.0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Authorization code </a:t>
            </a:r>
            <a:r>
              <a:rPr lang="en-US" altLang="zh-CN" dirty="0"/>
              <a:t>mode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User starts the request to RP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redirects user to IdP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authenticates the 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IdP redirects user to RP with </a:t>
            </a:r>
            <a:r>
              <a:rPr lang="en-US" altLang="zh-CN" dirty="0" err="1"/>
              <a:t>auth</a:t>
            </a:r>
            <a:r>
              <a:rPr lang="en-US" altLang="zh-CN" dirty="0"/>
              <a:t>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exchanges for access token  with code and secret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 gets user's protected </a:t>
            </a:r>
            <a:r>
              <a:rPr lang="en-US" altLang="zh-CN" dirty="0" smtClean="0"/>
              <a:t>resources </a:t>
            </a:r>
            <a:r>
              <a:rPr lang="en-US" altLang="zh-CN" dirty="0"/>
              <a:t>with token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implicit </a:t>
            </a:r>
            <a:r>
              <a:rPr lang="en-US" altLang="zh-CN" sz="2000" dirty="0"/>
              <a:t>mode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RP receives access token in step 4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10" y="1845945"/>
            <a:ext cx="5287010" cy="3696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OpenID Connect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Extension of </a:t>
            </a:r>
            <a:r>
              <a:rPr lang="en-US" altLang="zh-CN" dirty="0" err="1"/>
              <a:t>OAuth</a:t>
            </a:r>
            <a:r>
              <a:rPr lang="en-US" altLang="zh-CN" dirty="0"/>
              <a:t> 2.0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Similar with </a:t>
            </a:r>
            <a:r>
              <a:rPr lang="en-US" altLang="zh-CN" sz="1800" dirty="0" err="1"/>
              <a:t>OAuth</a:t>
            </a:r>
            <a:r>
              <a:rPr lang="en-US" altLang="zh-CN" sz="1800" dirty="0"/>
              <a:t> 2.0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Additionally providing id token</a:t>
            </a:r>
          </a:p>
          <a:p>
            <a:pPr lvl="2"/>
            <a:r>
              <a:rPr lang="en-US" altLang="zh-CN" sz="1400" dirty="0"/>
              <a:t>The data id token carries</a:t>
            </a:r>
          </a:p>
          <a:p>
            <a:pPr lvl="3" hangingPunct="0"/>
            <a:r>
              <a:rPr lang="en-US" altLang="zh-CN" dirty="0">
                <a:sym typeface="+mn-ea"/>
              </a:rPr>
              <a:t>{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</a:t>
            </a:r>
            <a:r>
              <a:rPr lang="en-US" altLang="zh-CN" dirty="0" err="1">
                <a:sym typeface="+mn-ea"/>
              </a:rPr>
              <a:t>iss</a:t>
            </a:r>
            <a:r>
              <a:rPr lang="en-US" altLang="zh-CN" dirty="0">
                <a:sym typeface="+mn-ea"/>
              </a:rPr>
              <a:t>": "https://idp.example.com", The token issuer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"sub": "24400320", The User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</a:t>
            </a:r>
            <a:r>
              <a:rPr lang="en-US" altLang="zh-CN" dirty="0" err="1">
                <a:sym typeface="+mn-ea"/>
              </a:rPr>
              <a:t>aud</a:t>
            </a:r>
            <a:r>
              <a:rPr lang="en-US" altLang="zh-CN" dirty="0">
                <a:sym typeface="+mn-ea"/>
              </a:rPr>
              <a:t>": "s6BhdRkqt3", The token requester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"nonce": "n-0S6_WzA2Mj",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</a:t>
            </a:r>
            <a:r>
              <a:rPr lang="en-US" altLang="zh-CN" dirty="0" err="1">
                <a:sym typeface="+mn-ea"/>
              </a:rPr>
              <a:t>exp</a:t>
            </a:r>
            <a:r>
              <a:rPr lang="en-US" altLang="zh-CN" dirty="0">
                <a:sym typeface="+mn-ea"/>
              </a:rPr>
              <a:t>": 1311281970, Expire time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   "</a:t>
            </a:r>
            <a:r>
              <a:rPr lang="en-US" altLang="zh-CN" dirty="0" err="1">
                <a:sym typeface="+mn-ea"/>
              </a:rPr>
              <a:t>iat</a:t>
            </a:r>
            <a:r>
              <a:rPr lang="en-US" altLang="zh-CN" dirty="0">
                <a:sym typeface="+mn-ea"/>
              </a:rPr>
              <a:t>": 1311280970, Token issuing time</a:t>
            </a:r>
            <a:endParaRPr lang="zh-CN" altLang="zh-CN" dirty="0"/>
          </a:p>
          <a:p>
            <a:pPr lvl="3" hangingPunct="0"/>
            <a:r>
              <a:rPr lang="en-US" altLang="zh-CN" dirty="0">
                <a:sym typeface="+mn-ea"/>
              </a:rPr>
              <a:t>}</a:t>
            </a:r>
          </a:p>
          <a:p>
            <a:pPr lvl="3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Other protocols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SAML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Similar with </a:t>
            </a:r>
            <a:r>
              <a:rPr lang="en-US" altLang="zh-CN" dirty="0" err="1"/>
              <a:t>OAuth</a:t>
            </a:r>
            <a:r>
              <a:rPr lang="en-US" altLang="zh-CN" dirty="0"/>
              <a:t> 2.0 and </a:t>
            </a:r>
            <a:r>
              <a:rPr lang="en-US" altLang="zh-CN" dirty="0" err="1"/>
              <a:t>OpenID</a:t>
            </a:r>
            <a:r>
              <a:rPr lang="en-US" altLang="zh-CN" dirty="0"/>
              <a:t> Connect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Using XML assertion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altLang="zh-CN" dirty="0"/>
              <a:t>CAS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Similar with other protocols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OpenID</a:t>
            </a:r>
            <a:r>
              <a:rPr lang="en-US" altLang="zh-CN" dirty="0" smtClean="0"/>
              <a:t> Connect Logout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Front-Channel </a:t>
            </a:r>
            <a:r>
              <a:rPr lang="en-US" altLang="zh-CN" dirty="0" smtClean="0"/>
              <a:t>Logout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Back-Channel </a:t>
            </a:r>
            <a:r>
              <a:rPr lang="en-US" altLang="zh-CN" dirty="0"/>
              <a:t>Logout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5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Front-Channel </a:t>
            </a:r>
            <a:r>
              <a:rPr lang="en-US" altLang="zh-CN" dirty="0" smtClean="0"/>
              <a:t>Logout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RP registers </a:t>
            </a:r>
            <a:r>
              <a:rPr lang="en-US" altLang="zh-CN" dirty="0"/>
              <a:t>a logout URI </a:t>
            </a:r>
            <a:r>
              <a:rPr lang="en-US" altLang="zh-CN" dirty="0" smtClean="0"/>
              <a:t>in </a:t>
            </a:r>
            <a:r>
              <a:rPr lang="en-US" altLang="zh-CN" dirty="0"/>
              <a:t>the </a:t>
            </a:r>
            <a:r>
              <a:rPr lang="en-US" altLang="zh-CN" dirty="0" smtClean="0"/>
              <a:t>IdP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Allowing dynamic registration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IdP </a:t>
            </a:r>
            <a:r>
              <a:rPr lang="en-US" altLang="zh-CN" dirty="0" smtClean="0"/>
              <a:t>keeps </a:t>
            </a:r>
            <a:r>
              <a:rPr lang="en-US" altLang="zh-CN" dirty="0"/>
              <a:t>track of the set of logged-in RPs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When logout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The IdP</a:t>
            </a:r>
            <a:r>
              <a:rPr lang="en-US" altLang="zh-CN" dirty="0"/>
              <a:t> renders &lt;</a:t>
            </a:r>
            <a:r>
              <a:rPr lang="en-US" altLang="zh-CN" dirty="0" err="1"/>
              <a:t>iframe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en-US" altLang="zh-CN" dirty="0" err="1"/>
              <a:t>frontchannel_logout_uri</a:t>
            </a:r>
            <a:r>
              <a:rPr lang="en-US" altLang="zh-CN" dirty="0"/>
              <a:t>"&gt; in a page with the registered logout URI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 smtClean="0"/>
              <a:t>Parameters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 err="1" smtClean="0"/>
              <a:t>Iss</a:t>
            </a:r>
            <a:r>
              <a:rPr lang="en-US" altLang="zh-CN" dirty="0" smtClean="0"/>
              <a:t>: Issuer </a:t>
            </a:r>
            <a:r>
              <a:rPr lang="en-US" altLang="zh-CN" dirty="0"/>
              <a:t>Identifier for the </a:t>
            </a:r>
            <a:r>
              <a:rPr lang="en-US" altLang="zh-CN" dirty="0" smtClean="0"/>
              <a:t>IdP </a:t>
            </a:r>
            <a:r>
              <a:rPr lang="en-US" altLang="zh-CN" dirty="0"/>
              <a:t>issuing </a:t>
            </a:r>
            <a:r>
              <a:rPr lang="en-US" altLang="zh-CN" dirty="0" smtClean="0"/>
              <a:t>the </a:t>
            </a:r>
            <a:r>
              <a:rPr lang="en-US" altLang="zh-CN" dirty="0"/>
              <a:t>front-channel logout </a:t>
            </a:r>
            <a:r>
              <a:rPr lang="en-US" altLang="zh-CN" dirty="0" smtClean="0"/>
              <a:t>request</a:t>
            </a:r>
          </a:p>
          <a:p>
            <a:pPr lvl="3">
              <a:buFont typeface="Wingdings" panose="05000000000000000000" pitchFamily="2" charset="2"/>
              <a:buChar char="p"/>
            </a:pPr>
            <a:r>
              <a:rPr lang="en-US" altLang="zh-CN" dirty="0"/>
              <a:t>Sid: Identifier for the </a:t>
            </a:r>
            <a:r>
              <a:rPr lang="en-US" altLang="zh-CN" dirty="0" smtClean="0"/>
              <a:t>Session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Example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zh-CN" dirty="0"/>
              <a:t>https://rp.example.org/frontchannel_logout</a:t>
            </a:r>
          </a:p>
          <a:p>
            <a:pPr marL="201295" lvl="1" indent="0">
              <a:buNone/>
            </a:pPr>
            <a:r>
              <a:rPr lang="pt-BR" altLang="zh-CN" dirty="0"/>
              <a:t>    ?iss=https://server.example.com</a:t>
            </a:r>
          </a:p>
          <a:p>
            <a:pPr marL="201295" lvl="1" indent="0">
              <a:buNone/>
            </a:pPr>
            <a:r>
              <a:rPr lang="pt-BR" altLang="zh-CN" dirty="0"/>
              <a:t>    &amp;sid=08a5019c-17e1-4977-8f42-65a12843ea02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66620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2045</Words>
  <Application>Microsoft Office PowerPoint</Application>
  <PresentationFormat>宽屏</PresentationFormat>
  <Paragraphs>478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宋体</vt:lpstr>
      <vt:lpstr>Arial</vt:lpstr>
      <vt:lpstr>Calibri</vt:lpstr>
      <vt:lpstr>Calibri Light</vt:lpstr>
      <vt:lpstr>Wingdings</vt:lpstr>
      <vt:lpstr>回顾</vt:lpstr>
      <vt:lpstr>Visio</vt:lpstr>
      <vt:lpstr>PriOIDC: A Client-Access-Hidden  Extension for OpenID-Connect</vt:lpstr>
      <vt:lpstr>Introduction</vt:lpstr>
      <vt:lpstr>Introduction</vt:lpstr>
      <vt:lpstr>Main SSO Systems</vt:lpstr>
      <vt:lpstr>OAuth 2.0</vt:lpstr>
      <vt:lpstr>OpenID Connect</vt:lpstr>
      <vt:lpstr>Other protocols</vt:lpstr>
      <vt:lpstr>OpenID Connect Logout</vt:lpstr>
      <vt:lpstr>Front-Channel Logout</vt:lpstr>
      <vt:lpstr>Back-Channel Logout</vt:lpstr>
      <vt:lpstr>Introduction</vt:lpstr>
      <vt:lpstr>Privacy-respecting Protocols</vt:lpstr>
      <vt:lpstr>Privacy-respecting Protocols</vt:lpstr>
      <vt:lpstr>Privacy-respecting Protocols</vt:lpstr>
      <vt:lpstr>Privacy Consideration</vt:lpstr>
      <vt:lpstr>Protect User's Privacy</vt:lpstr>
      <vt:lpstr>Basic Protocol Selection</vt:lpstr>
      <vt:lpstr>Background</vt:lpstr>
      <vt:lpstr>OpenID Connect</vt:lpstr>
      <vt:lpstr>Challenges</vt:lpstr>
      <vt:lpstr>Sollutions</vt:lpstr>
      <vt:lpstr>Protocol Design</vt:lpstr>
      <vt:lpstr>Protocol Design</vt:lpstr>
      <vt:lpstr>ID generating</vt:lpstr>
      <vt:lpstr>User ID Verifying</vt:lpstr>
      <vt:lpstr>Protocol Process</vt:lpstr>
      <vt:lpstr>Protocol Process</vt:lpstr>
      <vt:lpstr>Protocol Process</vt:lpstr>
      <vt:lpstr>Protocol Process</vt:lpstr>
      <vt:lpstr>Protocol Process</vt:lpstr>
      <vt:lpstr>Protocol Process</vt:lpstr>
      <vt:lpstr>Protocol Process</vt:lpstr>
      <vt:lpstr>Protocol Process</vt:lpstr>
      <vt:lpstr>Protocol Process</vt:lpstr>
      <vt:lpstr>Threat Model</vt:lpstr>
      <vt:lpstr>Threat Model</vt:lpstr>
      <vt:lpstr>Threat Model</vt:lpstr>
      <vt:lpstr>Analysis</vt:lpstr>
      <vt:lpstr>Analysis</vt:lpstr>
      <vt:lpstr>Implementation</vt:lpstr>
      <vt:lpstr>Evaluation</vt:lpstr>
      <vt:lpstr>Evaluation</vt:lpstr>
      <vt:lpstr>Evaluation</vt:lpstr>
      <vt:lpstr>Time Cost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PriOIDC: A Client-Access-Hidden  Extension for OpenID-Connect</dc:title>
  <dc:creator>Windows 用户</dc:creator>
  <cp:lastModifiedBy>郭 丞乾</cp:lastModifiedBy>
  <cp:revision>77</cp:revision>
  <dcterms:created xsi:type="dcterms:W3CDTF">2019-06-27T02:45:08Z</dcterms:created>
  <dcterms:modified xsi:type="dcterms:W3CDTF">2019-07-12T08:15:58Z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