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usicdistribution.guru/" TargetMode="External"/><Relationship Id="rId3" Type="http://schemas.openxmlformats.org/officeDocument/2006/relationships/hyperlink" Target="https://www.smoney.com.au/wp-content/uploads/2021/04/The-Most-Valuable-Song-From-Every-Country-World-Map.jpg" TargetMode="External"/><Relationship Id="rId4" Type="http://schemas.openxmlformats.org/officeDocument/2006/relationships/hyperlink" Target="https://songdata.io/track/16s4mYXrCB5CuirNHFjbFd/Adan-y-Eva-by-Paulo-Londra"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oud.google.com/products/calculator/#id=9d6071c3-2069-43be-8d4b-eba3902c12bd"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bf7f9d2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bf7f9d2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https://musicdistribution.guru/</a:t>
            </a:r>
            <a:endParaRPr/>
          </a:p>
          <a:p>
            <a:pPr indent="0" lvl="0" marL="0" rtl="0" algn="l">
              <a:lnSpc>
                <a:spcPct val="115000"/>
              </a:lnSpc>
              <a:spcBef>
                <a:spcPts val="0"/>
              </a:spcBef>
              <a:spcAft>
                <a:spcPts val="0"/>
              </a:spcAft>
              <a:buNone/>
            </a:pPr>
            <a:r>
              <a:rPr lang="en" u="sng">
                <a:solidFill>
                  <a:schemeClr val="hlink"/>
                </a:solidFill>
                <a:hlinkClick r:id="rId3"/>
              </a:rPr>
              <a:t>https://www.smoney.com.au/wp-content/uploads/2021/04/The-Most-Valuable-Song-From-Every-Country-World-Map.jpg</a:t>
            </a:r>
            <a:endParaRPr/>
          </a:p>
          <a:p>
            <a:pPr indent="0" lvl="0" marL="0" rtl="0" algn="l">
              <a:lnSpc>
                <a:spcPct val="115000"/>
              </a:lnSpc>
              <a:spcBef>
                <a:spcPts val="0"/>
              </a:spcBef>
              <a:spcAft>
                <a:spcPts val="0"/>
              </a:spcAft>
              <a:buNone/>
            </a:pPr>
            <a:r>
              <a:rPr lang="en" u="sng">
                <a:solidFill>
                  <a:schemeClr val="hlink"/>
                </a:solidFill>
                <a:hlinkClick r:id="rId4"/>
              </a:rPr>
              <a:t>https://songdata.io/track/16s4mYXrCB5CuirNHFjbFd/Adan-y-Eva-by-Paulo-Londra</a:t>
            </a:r>
            <a:r>
              <a:rPr lang="en"/>
              <a:t>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bf7f9d2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bf7f9d2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https://cloud.google.com/products/calculator/#id=9d6071c3-2069-43be-8d4b-eba3902c12bd</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c83cd87b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c83cd87b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c83cd87b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c83cd87b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c83cd87b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c83cd87b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c83cd87b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c83cd87b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c83cd87b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c83cd87b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3a5149ae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3a5149a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c83cd87b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c83cd87b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c83cd87b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c83cd87b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c83cd87b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c83cd87b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8.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8.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25925" y="53597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800"/>
              <a:t>TP - Juan Manuel Moviglia</a:t>
            </a:r>
            <a:endParaRPr b="1" sz="4800"/>
          </a:p>
        </p:txBody>
      </p:sp>
      <p:sp>
        <p:nvSpPr>
          <p:cNvPr id="86" name="Google Shape;86;p13"/>
          <p:cNvSpPr txBox="1"/>
          <p:nvPr>
            <p:ph idx="1" type="subTitle"/>
          </p:nvPr>
        </p:nvSpPr>
        <p:spPr>
          <a:xfrm>
            <a:off x="598100" y="2103728"/>
            <a:ext cx="8222100" cy="2466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rgbClr val="000000"/>
              </a:buClr>
              <a:buSzPts val="275"/>
              <a:buFont typeface="Arial"/>
              <a:buNone/>
            </a:pPr>
            <a:r>
              <a:t/>
            </a:r>
            <a:endParaRPr b="1" sz="1700"/>
          </a:p>
          <a:p>
            <a:pPr indent="0" lvl="0" marL="0" rtl="0" algn="l">
              <a:spcBef>
                <a:spcPts val="0"/>
              </a:spcBef>
              <a:spcAft>
                <a:spcPts val="0"/>
              </a:spcAft>
              <a:buNone/>
            </a:pPr>
            <a:r>
              <a:t/>
            </a:r>
            <a:endParaRPr/>
          </a:p>
        </p:txBody>
      </p:sp>
      <p:pic>
        <p:nvPicPr>
          <p:cNvPr id="87" name="Google Shape;87;p13"/>
          <p:cNvPicPr preferRelativeResize="0"/>
          <p:nvPr/>
        </p:nvPicPr>
        <p:blipFill>
          <a:blip r:embed="rId3">
            <a:alphaModFix/>
          </a:blip>
          <a:stretch>
            <a:fillRect/>
          </a:stretch>
        </p:blipFill>
        <p:spPr>
          <a:xfrm>
            <a:off x="2721975" y="2103723"/>
            <a:ext cx="3700051" cy="1673699"/>
          </a:xfrm>
          <a:prstGeom prst="rect">
            <a:avLst/>
          </a:prstGeom>
          <a:noFill/>
          <a:ln>
            <a:noFill/>
          </a:ln>
        </p:spPr>
      </p:pic>
      <p:pic>
        <p:nvPicPr>
          <p:cNvPr id="88" name="Google Shape;88;p13"/>
          <p:cNvPicPr preferRelativeResize="0"/>
          <p:nvPr/>
        </p:nvPicPr>
        <p:blipFill>
          <a:blip r:embed="rId4">
            <a:alphaModFix/>
          </a:blip>
          <a:stretch>
            <a:fillRect/>
          </a:stretch>
        </p:blipFill>
        <p:spPr>
          <a:xfrm>
            <a:off x="8028200" y="208875"/>
            <a:ext cx="933600" cy="93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190850" y="232275"/>
            <a:ext cx="8185200" cy="93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Distribuidores musicales</a:t>
            </a:r>
            <a:endParaRPr/>
          </a:p>
        </p:txBody>
      </p:sp>
      <p:pic>
        <p:nvPicPr>
          <p:cNvPr id="166" name="Google Shape;166;p22"/>
          <p:cNvPicPr preferRelativeResize="0"/>
          <p:nvPr/>
        </p:nvPicPr>
        <p:blipFill>
          <a:blip r:embed="rId3">
            <a:alphaModFix/>
          </a:blip>
          <a:stretch>
            <a:fillRect/>
          </a:stretch>
        </p:blipFill>
        <p:spPr>
          <a:xfrm>
            <a:off x="7898700" y="84200"/>
            <a:ext cx="933600" cy="933600"/>
          </a:xfrm>
          <a:prstGeom prst="rect">
            <a:avLst/>
          </a:prstGeom>
          <a:noFill/>
          <a:ln>
            <a:noFill/>
          </a:ln>
        </p:spPr>
      </p:pic>
      <p:pic>
        <p:nvPicPr>
          <p:cNvPr id="167" name="Google Shape;167;p22"/>
          <p:cNvPicPr preferRelativeResize="0"/>
          <p:nvPr/>
        </p:nvPicPr>
        <p:blipFill>
          <a:blip r:embed="rId4">
            <a:alphaModFix/>
          </a:blip>
          <a:stretch>
            <a:fillRect/>
          </a:stretch>
        </p:blipFill>
        <p:spPr>
          <a:xfrm>
            <a:off x="137025" y="1104450"/>
            <a:ext cx="1930650" cy="1278000"/>
          </a:xfrm>
          <a:prstGeom prst="rect">
            <a:avLst/>
          </a:prstGeom>
          <a:noFill/>
          <a:ln>
            <a:noFill/>
          </a:ln>
        </p:spPr>
      </p:pic>
      <p:pic>
        <p:nvPicPr>
          <p:cNvPr id="168" name="Google Shape;168;p22"/>
          <p:cNvPicPr preferRelativeResize="0"/>
          <p:nvPr/>
        </p:nvPicPr>
        <p:blipFill>
          <a:blip r:embed="rId5">
            <a:alphaModFix/>
          </a:blip>
          <a:stretch>
            <a:fillRect/>
          </a:stretch>
        </p:blipFill>
        <p:spPr>
          <a:xfrm>
            <a:off x="343250" y="2231375"/>
            <a:ext cx="1445113" cy="1150200"/>
          </a:xfrm>
          <a:prstGeom prst="rect">
            <a:avLst/>
          </a:prstGeom>
          <a:noFill/>
          <a:ln>
            <a:noFill/>
          </a:ln>
        </p:spPr>
      </p:pic>
      <p:pic>
        <p:nvPicPr>
          <p:cNvPr id="169" name="Google Shape;169;p22"/>
          <p:cNvPicPr preferRelativeResize="0"/>
          <p:nvPr/>
        </p:nvPicPr>
        <p:blipFill>
          <a:blip r:embed="rId6">
            <a:alphaModFix/>
          </a:blip>
          <a:stretch>
            <a:fillRect/>
          </a:stretch>
        </p:blipFill>
        <p:spPr>
          <a:xfrm>
            <a:off x="617200" y="3429450"/>
            <a:ext cx="2706105" cy="933600"/>
          </a:xfrm>
          <a:prstGeom prst="rect">
            <a:avLst/>
          </a:prstGeom>
          <a:noFill/>
          <a:ln>
            <a:noFill/>
          </a:ln>
        </p:spPr>
      </p:pic>
      <p:pic>
        <p:nvPicPr>
          <p:cNvPr id="170" name="Google Shape;170;p22"/>
          <p:cNvPicPr preferRelativeResize="0"/>
          <p:nvPr/>
        </p:nvPicPr>
        <p:blipFill>
          <a:blip r:embed="rId7">
            <a:alphaModFix/>
          </a:blip>
          <a:stretch>
            <a:fillRect/>
          </a:stretch>
        </p:blipFill>
        <p:spPr>
          <a:xfrm>
            <a:off x="2111891" y="1349350"/>
            <a:ext cx="2095608" cy="933600"/>
          </a:xfrm>
          <a:prstGeom prst="rect">
            <a:avLst/>
          </a:prstGeom>
          <a:noFill/>
          <a:ln>
            <a:noFill/>
          </a:ln>
        </p:spPr>
      </p:pic>
      <p:pic>
        <p:nvPicPr>
          <p:cNvPr id="171" name="Google Shape;171;p22"/>
          <p:cNvPicPr preferRelativeResize="0"/>
          <p:nvPr/>
        </p:nvPicPr>
        <p:blipFill>
          <a:blip r:embed="rId8">
            <a:alphaModFix/>
          </a:blip>
          <a:stretch>
            <a:fillRect/>
          </a:stretch>
        </p:blipFill>
        <p:spPr>
          <a:xfrm>
            <a:off x="2111900" y="2282954"/>
            <a:ext cx="1930651" cy="1072578"/>
          </a:xfrm>
          <a:prstGeom prst="rect">
            <a:avLst/>
          </a:prstGeom>
          <a:noFill/>
          <a:ln>
            <a:noFill/>
          </a:ln>
        </p:spPr>
      </p:pic>
      <p:sp>
        <p:nvSpPr>
          <p:cNvPr id="172" name="Google Shape;172;p22"/>
          <p:cNvSpPr txBox="1"/>
          <p:nvPr/>
        </p:nvSpPr>
        <p:spPr>
          <a:xfrm>
            <a:off x="4267200" y="1028250"/>
            <a:ext cx="4869900" cy="27822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0"/>
              </a:spcBef>
              <a:spcAft>
                <a:spcPts val="0"/>
              </a:spcAft>
              <a:buClr>
                <a:schemeClr val="dk1"/>
              </a:buClr>
              <a:buSzPts val="1350"/>
              <a:buAutoNum type="arabicPeriod"/>
            </a:pPr>
            <a:r>
              <a:rPr lang="en" sz="1350">
                <a:solidFill>
                  <a:schemeClr val="dk1"/>
                </a:solidFill>
              </a:rPr>
              <a:t>Shape of You, de Ed Sheeran, con 13.347.665 dólares.</a:t>
            </a:r>
            <a:endParaRPr sz="1350">
              <a:solidFill>
                <a:schemeClr val="dk1"/>
              </a:solidFill>
            </a:endParaRPr>
          </a:p>
          <a:p>
            <a:pPr indent="-314325" lvl="0" marL="457200" rtl="0" algn="l">
              <a:lnSpc>
                <a:spcPct val="115000"/>
              </a:lnSpc>
              <a:spcBef>
                <a:spcPts val="0"/>
              </a:spcBef>
              <a:spcAft>
                <a:spcPts val="0"/>
              </a:spcAft>
              <a:buClr>
                <a:schemeClr val="dk1"/>
              </a:buClr>
              <a:buSzPts val="1350"/>
              <a:buAutoNum type="arabicPeriod"/>
            </a:pPr>
            <a:r>
              <a:rPr i="1" lang="en" sz="1350">
                <a:solidFill>
                  <a:schemeClr val="dk1"/>
                </a:solidFill>
              </a:rPr>
              <a:t>Rockstar</a:t>
            </a:r>
            <a:r>
              <a:rPr lang="en" sz="1350">
                <a:solidFill>
                  <a:schemeClr val="dk1"/>
                </a:solidFill>
              </a:rPr>
              <a:t>, de Post Malone, con 10.409.424 dólares</a:t>
            </a:r>
            <a:endParaRPr sz="1350">
              <a:solidFill>
                <a:schemeClr val="dk1"/>
              </a:solidFill>
            </a:endParaRPr>
          </a:p>
          <a:p>
            <a:pPr indent="-314325" lvl="0" marL="457200" rtl="0" algn="l">
              <a:lnSpc>
                <a:spcPct val="115000"/>
              </a:lnSpc>
              <a:spcBef>
                <a:spcPts val="0"/>
              </a:spcBef>
              <a:spcAft>
                <a:spcPts val="0"/>
              </a:spcAft>
              <a:buClr>
                <a:schemeClr val="dk1"/>
              </a:buClr>
              <a:buSzPts val="1350"/>
              <a:buAutoNum type="arabicPeriod"/>
            </a:pPr>
            <a:r>
              <a:rPr i="1" lang="en" sz="1350">
                <a:solidFill>
                  <a:schemeClr val="dk1"/>
                </a:solidFill>
              </a:rPr>
              <a:t>Dance Monkey</a:t>
            </a:r>
            <a:r>
              <a:rPr lang="en" sz="1350">
                <a:solidFill>
                  <a:schemeClr val="dk1"/>
                </a:solidFill>
              </a:rPr>
              <a:t>, de Tones and I, con 10.298.960 dólares</a:t>
            </a:r>
            <a:endParaRPr sz="1350">
              <a:solidFill>
                <a:schemeClr val="dk1"/>
              </a:solidFill>
            </a:endParaRPr>
          </a:p>
          <a:p>
            <a:pPr indent="-314325" lvl="0" marL="457200" rtl="0" algn="l">
              <a:lnSpc>
                <a:spcPct val="115000"/>
              </a:lnSpc>
              <a:spcBef>
                <a:spcPts val="0"/>
              </a:spcBef>
              <a:spcAft>
                <a:spcPts val="0"/>
              </a:spcAft>
              <a:buClr>
                <a:schemeClr val="dk1"/>
              </a:buClr>
              <a:buSzPts val="1350"/>
              <a:buAutoNum type="arabicPeriod"/>
            </a:pPr>
            <a:r>
              <a:rPr i="1" lang="en" sz="1350">
                <a:solidFill>
                  <a:schemeClr val="dk1"/>
                </a:solidFill>
              </a:rPr>
              <a:t>God's Plan</a:t>
            </a:r>
            <a:r>
              <a:rPr lang="en" sz="1350">
                <a:solidFill>
                  <a:schemeClr val="dk1"/>
                </a:solidFill>
              </a:rPr>
              <a:t>, de Drake, con 8.310.198 dólares</a:t>
            </a:r>
            <a:endParaRPr sz="1350">
              <a:solidFill>
                <a:schemeClr val="dk1"/>
              </a:solidFill>
            </a:endParaRPr>
          </a:p>
          <a:p>
            <a:pPr indent="-314325" lvl="0" marL="457200" rtl="0" algn="l">
              <a:lnSpc>
                <a:spcPct val="115000"/>
              </a:lnSpc>
              <a:spcBef>
                <a:spcPts val="0"/>
              </a:spcBef>
              <a:spcAft>
                <a:spcPts val="0"/>
              </a:spcAft>
              <a:buClr>
                <a:schemeClr val="dk1"/>
              </a:buClr>
              <a:buSzPts val="1350"/>
              <a:buAutoNum type="arabicPeriod"/>
            </a:pPr>
            <a:r>
              <a:rPr i="1" lang="en" sz="1350">
                <a:solidFill>
                  <a:schemeClr val="dk1"/>
                </a:solidFill>
              </a:rPr>
              <a:t>Faded</a:t>
            </a:r>
            <a:r>
              <a:rPr lang="en" sz="1350">
                <a:solidFill>
                  <a:schemeClr val="dk1"/>
                </a:solidFill>
              </a:rPr>
              <a:t>, de Alan Walker, con 6.617.745 dólares</a:t>
            </a:r>
            <a:endParaRPr sz="1350">
              <a:solidFill>
                <a:schemeClr val="dk1"/>
              </a:solidFill>
            </a:endParaRPr>
          </a:p>
          <a:p>
            <a:pPr indent="-314325" lvl="0" marL="457200" rtl="0" algn="l">
              <a:lnSpc>
                <a:spcPct val="115000"/>
              </a:lnSpc>
              <a:spcBef>
                <a:spcPts val="0"/>
              </a:spcBef>
              <a:spcAft>
                <a:spcPts val="0"/>
              </a:spcAft>
              <a:buClr>
                <a:schemeClr val="dk1"/>
              </a:buClr>
              <a:buSzPts val="1350"/>
              <a:buAutoNum type="arabicPeriod"/>
            </a:pPr>
            <a:r>
              <a:rPr i="1" lang="en" sz="1350">
                <a:solidFill>
                  <a:schemeClr val="dk1"/>
                </a:solidFill>
              </a:rPr>
              <a:t>Wake Me Up</a:t>
            </a:r>
            <a:r>
              <a:rPr lang="en" sz="1350">
                <a:solidFill>
                  <a:schemeClr val="dk1"/>
                </a:solidFill>
              </a:rPr>
              <a:t>, de Avicci, con 6.017.155 dólares</a:t>
            </a:r>
            <a:endParaRPr sz="1350">
              <a:solidFill>
                <a:schemeClr val="dk1"/>
              </a:solidFill>
            </a:endParaRPr>
          </a:p>
          <a:p>
            <a:pPr indent="-314325" lvl="0" marL="457200" rtl="0" algn="l">
              <a:lnSpc>
                <a:spcPct val="115000"/>
              </a:lnSpc>
              <a:spcBef>
                <a:spcPts val="0"/>
              </a:spcBef>
              <a:spcAft>
                <a:spcPts val="0"/>
              </a:spcAft>
              <a:buClr>
                <a:schemeClr val="dk1"/>
              </a:buClr>
              <a:buSzPts val="1350"/>
              <a:buAutoNum type="arabicPeriod"/>
            </a:pPr>
            <a:r>
              <a:rPr i="1" lang="en" sz="1350">
                <a:solidFill>
                  <a:schemeClr val="dk1"/>
                </a:solidFill>
              </a:rPr>
              <a:t>7 Years</a:t>
            </a:r>
            <a:r>
              <a:rPr lang="en" sz="1350">
                <a:solidFill>
                  <a:schemeClr val="dk1"/>
                </a:solidFill>
              </a:rPr>
              <a:t>, de Lukas Graham, con 5.888.759 dólares</a:t>
            </a:r>
            <a:endParaRPr sz="1350">
              <a:solidFill>
                <a:schemeClr val="dk1"/>
              </a:solidFill>
            </a:endParaRPr>
          </a:p>
          <a:p>
            <a:pPr indent="-314325" lvl="0" marL="457200" rtl="0" algn="l">
              <a:lnSpc>
                <a:spcPct val="115000"/>
              </a:lnSpc>
              <a:spcBef>
                <a:spcPts val="0"/>
              </a:spcBef>
              <a:spcAft>
                <a:spcPts val="0"/>
              </a:spcAft>
              <a:buClr>
                <a:schemeClr val="dk1"/>
              </a:buClr>
              <a:buSzPts val="1350"/>
              <a:buAutoNum type="arabicPeriod"/>
            </a:pPr>
            <a:r>
              <a:rPr i="1" lang="en" sz="1350">
                <a:solidFill>
                  <a:schemeClr val="dk1"/>
                </a:solidFill>
              </a:rPr>
              <a:t>In my mind</a:t>
            </a:r>
            <a:r>
              <a:rPr lang="en" sz="1350">
                <a:solidFill>
                  <a:schemeClr val="dk1"/>
                </a:solidFill>
              </a:rPr>
              <a:t>, de Dynoro, con 4.717.119 dólares</a:t>
            </a:r>
            <a:endParaRPr sz="1350">
              <a:solidFill>
                <a:schemeClr val="dk1"/>
              </a:solidFill>
            </a:endParaRPr>
          </a:p>
          <a:p>
            <a:pPr indent="-314325" lvl="0" marL="457200" rtl="0" algn="l">
              <a:lnSpc>
                <a:spcPct val="115000"/>
              </a:lnSpc>
              <a:spcBef>
                <a:spcPts val="0"/>
              </a:spcBef>
              <a:spcAft>
                <a:spcPts val="0"/>
              </a:spcAft>
              <a:buClr>
                <a:schemeClr val="dk1"/>
              </a:buClr>
              <a:buSzPts val="1350"/>
              <a:buAutoNum type="arabicPeriod"/>
            </a:pPr>
            <a:r>
              <a:rPr i="1" lang="en" sz="1350">
                <a:solidFill>
                  <a:schemeClr val="dk1"/>
                </a:solidFill>
              </a:rPr>
              <a:t>Criminal</a:t>
            </a:r>
            <a:r>
              <a:rPr lang="en" sz="1350">
                <a:solidFill>
                  <a:schemeClr val="dk1"/>
                </a:solidFill>
              </a:rPr>
              <a:t>, de Natti Natasha, con 3.199.527 dólares</a:t>
            </a:r>
            <a:endParaRPr sz="1350">
              <a:solidFill>
                <a:schemeClr val="dk1"/>
              </a:solidFill>
            </a:endParaRPr>
          </a:p>
          <a:p>
            <a:pPr indent="-314325" lvl="0" marL="457200" rtl="0" algn="l">
              <a:lnSpc>
                <a:spcPct val="115000"/>
              </a:lnSpc>
              <a:spcBef>
                <a:spcPts val="0"/>
              </a:spcBef>
              <a:spcAft>
                <a:spcPts val="0"/>
              </a:spcAft>
              <a:buClr>
                <a:schemeClr val="dk1"/>
              </a:buClr>
              <a:buSzPts val="1350"/>
              <a:buAutoNum type="arabicPeriod"/>
            </a:pPr>
            <a:r>
              <a:rPr lang="en" sz="1350">
                <a:solidFill>
                  <a:schemeClr val="dk1"/>
                </a:solidFill>
              </a:rPr>
              <a:t>Adan y Eva de Paulo Londra, con 3.074.837 dólares</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267050" y="232275"/>
            <a:ext cx="7057200" cy="93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Costos de implementación</a:t>
            </a:r>
            <a:endParaRPr/>
          </a:p>
        </p:txBody>
      </p:sp>
      <p:pic>
        <p:nvPicPr>
          <p:cNvPr id="178" name="Google Shape;178;p23"/>
          <p:cNvPicPr preferRelativeResize="0"/>
          <p:nvPr/>
        </p:nvPicPr>
        <p:blipFill>
          <a:blip r:embed="rId3">
            <a:alphaModFix/>
          </a:blip>
          <a:stretch>
            <a:fillRect/>
          </a:stretch>
        </p:blipFill>
        <p:spPr>
          <a:xfrm>
            <a:off x="7898700" y="84200"/>
            <a:ext cx="933600" cy="933600"/>
          </a:xfrm>
          <a:prstGeom prst="rect">
            <a:avLst/>
          </a:prstGeom>
          <a:noFill/>
          <a:ln>
            <a:noFill/>
          </a:ln>
        </p:spPr>
      </p:pic>
      <p:pic>
        <p:nvPicPr>
          <p:cNvPr id="179" name="Google Shape;179;p23"/>
          <p:cNvPicPr preferRelativeResize="0"/>
          <p:nvPr/>
        </p:nvPicPr>
        <p:blipFill>
          <a:blip r:embed="rId4">
            <a:alphaModFix/>
          </a:blip>
          <a:stretch>
            <a:fillRect/>
          </a:stretch>
        </p:blipFill>
        <p:spPr>
          <a:xfrm>
            <a:off x="3206600" y="816074"/>
            <a:ext cx="2190549" cy="3096702"/>
          </a:xfrm>
          <a:prstGeom prst="rect">
            <a:avLst/>
          </a:prstGeom>
          <a:noFill/>
          <a:ln>
            <a:noFill/>
          </a:ln>
        </p:spPr>
      </p:pic>
      <p:sp>
        <p:nvSpPr>
          <p:cNvPr id="180" name="Google Shape;180;p23"/>
          <p:cNvSpPr txBox="1"/>
          <p:nvPr/>
        </p:nvSpPr>
        <p:spPr>
          <a:xfrm>
            <a:off x="509000" y="3511400"/>
            <a:ext cx="329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USD$400 ~ mensual</a:t>
            </a:r>
            <a:endParaRPr>
              <a:latin typeface="Roboto"/>
              <a:ea typeface="Roboto"/>
              <a:cs typeface="Roboto"/>
              <a:sym typeface="Roboto"/>
            </a:endParaRPr>
          </a:p>
        </p:txBody>
      </p:sp>
      <p:pic>
        <p:nvPicPr>
          <p:cNvPr id="181" name="Google Shape;181;p23"/>
          <p:cNvPicPr preferRelativeResize="0"/>
          <p:nvPr/>
        </p:nvPicPr>
        <p:blipFill>
          <a:blip r:embed="rId5">
            <a:alphaModFix/>
          </a:blip>
          <a:stretch>
            <a:fillRect/>
          </a:stretch>
        </p:blipFill>
        <p:spPr>
          <a:xfrm>
            <a:off x="750950" y="1089675"/>
            <a:ext cx="2269327" cy="2269327"/>
          </a:xfrm>
          <a:prstGeom prst="rect">
            <a:avLst/>
          </a:prstGeom>
          <a:noFill/>
          <a:ln>
            <a:noFill/>
          </a:ln>
        </p:spPr>
      </p:pic>
      <p:pic>
        <p:nvPicPr>
          <p:cNvPr id="182" name="Google Shape;182;p23"/>
          <p:cNvPicPr preferRelativeResize="0"/>
          <p:nvPr/>
        </p:nvPicPr>
        <p:blipFill>
          <a:blip r:embed="rId6">
            <a:alphaModFix/>
          </a:blip>
          <a:stretch>
            <a:fillRect/>
          </a:stretch>
        </p:blipFill>
        <p:spPr>
          <a:xfrm>
            <a:off x="5778149" y="1318275"/>
            <a:ext cx="3061051" cy="2040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2919225" y="1508425"/>
            <a:ext cx="4149600" cy="116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t>¿Preguntas?</a:t>
            </a:r>
            <a:endParaRPr sz="3900"/>
          </a:p>
        </p:txBody>
      </p:sp>
      <p:pic>
        <p:nvPicPr>
          <p:cNvPr id="188" name="Google Shape;188;p24"/>
          <p:cNvPicPr preferRelativeResize="0"/>
          <p:nvPr/>
        </p:nvPicPr>
        <p:blipFill>
          <a:blip r:embed="rId3">
            <a:alphaModFix/>
          </a:blip>
          <a:stretch>
            <a:fillRect/>
          </a:stretch>
        </p:blipFill>
        <p:spPr>
          <a:xfrm>
            <a:off x="7994650" y="217500"/>
            <a:ext cx="933600" cy="933600"/>
          </a:xfrm>
          <a:prstGeom prst="rect">
            <a:avLst/>
          </a:prstGeom>
          <a:noFill/>
          <a:ln>
            <a:noFill/>
          </a:ln>
        </p:spPr>
      </p:pic>
      <p:sp>
        <p:nvSpPr>
          <p:cNvPr id="189" name="Google Shape;189;p24"/>
          <p:cNvSpPr txBox="1"/>
          <p:nvPr>
            <p:ph type="title"/>
          </p:nvPr>
        </p:nvSpPr>
        <p:spPr>
          <a:xfrm>
            <a:off x="3451825" y="3023300"/>
            <a:ext cx="4149600" cy="116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t>¡Gracias!</a:t>
            </a:r>
            <a:endParaRPr sz="3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265500" y="432900"/>
            <a:ext cx="4045200" cy="6759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600"/>
              </a:spcAft>
              <a:buNone/>
            </a:pPr>
            <a:r>
              <a:rPr b="1" lang="en" sz="2300">
                <a:solidFill>
                  <a:srgbClr val="000000"/>
                </a:solidFill>
                <a:latin typeface="Arial"/>
                <a:ea typeface="Arial"/>
                <a:cs typeface="Arial"/>
                <a:sym typeface="Arial"/>
              </a:rPr>
              <a:t>Situación a </a:t>
            </a:r>
            <a:r>
              <a:rPr b="1" lang="en" sz="2300">
                <a:solidFill>
                  <a:srgbClr val="000000"/>
                </a:solidFill>
                <a:latin typeface="Arial"/>
                <a:ea typeface="Arial"/>
                <a:cs typeface="Arial"/>
                <a:sym typeface="Arial"/>
              </a:rPr>
              <a:t>resolver:</a:t>
            </a:r>
            <a:endParaRPr/>
          </a:p>
        </p:txBody>
      </p:sp>
      <p:pic>
        <p:nvPicPr>
          <p:cNvPr id="94" name="Google Shape;94;p14"/>
          <p:cNvPicPr preferRelativeResize="0"/>
          <p:nvPr/>
        </p:nvPicPr>
        <p:blipFill>
          <a:blip r:embed="rId3">
            <a:alphaModFix/>
          </a:blip>
          <a:stretch>
            <a:fillRect/>
          </a:stretch>
        </p:blipFill>
        <p:spPr>
          <a:xfrm>
            <a:off x="7994650" y="217500"/>
            <a:ext cx="933600" cy="933600"/>
          </a:xfrm>
          <a:prstGeom prst="rect">
            <a:avLst/>
          </a:prstGeom>
          <a:noFill/>
          <a:ln>
            <a:noFill/>
          </a:ln>
        </p:spPr>
      </p:pic>
      <p:sp>
        <p:nvSpPr>
          <p:cNvPr id="95" name="Google Shape;95;p14"/>
          <p:cNvSpPr txBox="1"/>
          <p:nvPr/>
        </p:nvSpPr>
        <p:spPr>
          <a:xfrm>
            <a:off x="624600" y="2008400"/>
            <a:ext cx="33270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latin typeface="Roboto"/>
                <a:ea typeface="Roboto"/>
                <a:cs typeface="Roboto"/>
                <a:sym typeface="Roboto"/>
              </a:rPr>
              <a:t>“Determinar </a:t>
            </a:r>
            <a:r>
              <a:rPr b="1" lang="en" sz="2700">
                <a:latin typeface="Roboto"/>
                <a:ea typeface="Roboto"/>
                <a:cs typeface="Roboto"/>
                <a:sym typeface="Roboto"/>
              </a:rPr>
              <a:t>cuándo</a:t>
            </a:r>
            <a:r>
              <a:rPr b="1" lang="en" sz="2700">
                <a:latin typeface="Roboto"/>
                <a:ea typeface="Roboto"/>
                <a:cs typeface="Roboto"/>
                <a:sym typeface="Roboto"/>
              </a:rPr>
              <a:t> una canción va a ser un hit.”</a:t>
            </a:r>
            <a:endParaRPr b="1" sz="2700">
              <a:latin typeface="Roboto"/>
              <a:ea typeface="Roboto"/>
              <a:cs typeface="Roboto"/>
              <a:sym typeface="Roboto"/>
            </a:endParaRPr>
          </a:p>
        </p:txBody>
      </p:sp>
      <p:pic>
        <p:nvPicPr>
          <p:cNvPr id="96" name="Google Shape;96;p14"/>
          <p:cNvPicPr preferRelativeResize="0"/>
          <p:nvPr/>
        </p:nvPicPr>
        <p:blipFill>
          <a:blip r:embed="rId4">
            <a:alphaModFix/>
          </a:blip>
          <a:stretch>
            <a:fillRect/>
          </a:stretch>
        </p:blipFill>
        <p:spPr>
          <a:xfrm>
            <a:off x="4784625" y="1864125"/>
            <a:ext cx="4143625" cy="23296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267050" y="537075"/>
            <a:ext cx="8185200" cy="93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 qué comprar un modelo de </a:t>
            </a:r>
            <a:br>
              <a:rPr lang="en"/>
            </a:br>
            <a:r>
              <a:rPr lang="en"/>
              <a:t>Machine Learning?</a:t>
            </a:r>
            <a:endParaRPr/>
          </a:p>
        </p:txBody>
      </p:sp>
      <p:sp>
        <p:nvSpPr>
          <p:cNvPr id="102" name="Google Shape;102;p15"/>
          <p:cNvSpPr txBox="1"/>
          <p:nvPr>
            <p:ph idx="1" type="body"/>
          </p:nvPr>
        </p:nvSpPr>
        <p:spPr>
          <a:xfrm>
            <a:off x="311700" y="1920625"/>
            <a:ext cx="8520600" cy="264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El enfoque de nuestro modelo entrega el soporte necesario para maximizar la rentabilidad a la hora de definir un proyecto musical.</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Con el modelo se ofrece obtener el mayor porcentaje de acierto para que un tema musical sea un hit.</a:t>
            </a:r>
            <a:endParaRPr/>
          </a:p>
        </p:txBody>
      </p:sp>
      <p:pic>
        <p:nvPicPr>
          <p:cNvPr id="103" name="Google Shape;103;p15"/>
          <p:cNvPicPr preferRelativeResize="0"/>
          <p:nvPr/>
        </p:nvPicPr>
        <p:blipFill>
          <a:blip r:embed="rId3">
            <a:alphaModFix/>
          </a:blip>
          <a:stretch>
            <a:fillRect/>
          </a:stretch>
        </p:blipFill>
        <p:spPr>
          <a:xfrm>
            <a:off x="7898700" y="84200"/>
            <a:ext cx="933600" cy="93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600"/>
              </a:spcAft>
              <a:buNone/>
            </a:pPr>
            <a:r>
              <a:rPr b="1" lang="en" sz="2300">
                <a:solidFill>
                  <a:srgbClr val="000000"/>
                </a:solidFill>
                <a:highlight>
                  <a:schemeClr val="lt1"/>
                </a:highlight>
                <a:latin typeface="Arial"/>
                <a:ea typeface="Arial"/>
                <a:cs typeface="Arial"/>
                <a:sym typeface="Arial"/>
              </a:rPr>
              <a:t>Baseline</a:t>
            </a:r>
            <a:endParaRPr>
              <a:solidFill>
                <a:srgbClr val="000000"/>
              </a:solidFill>
              <a:highlight>
                <a:schemeClr val="lt1"/>
              </a:highlight>
            </a:endParaRPr>
          </a:p>
        </p:txBody>
      </p:sp>
      <p:sp>
        <p:nvSpPr>
          <p:cNvPr id="109" name="Google Shape;109;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Danceability, Energy, Valance:</a:t>
            </a:r>
            <a:r>
              <a:rPr lang="en" sz="1300">
                <a:solidFill>
                  <a:srgbClr val="000000"/>
                </a:solidFill>
                <a:latin typeface="Arial"/>
                <a:ea typeface="Arial"/>
                <a:cs typeface="Arial"/>
                <a:sym typeface="Arial"/>
              </a:rPr>
              <a:t> Debe tener un valor alto la mediana es mayor a 60%.</a:t>
            </a:r>
            <a:endParaRPr sz="1300">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Loudness:</a:t>
            </a:r>
            <a:r>
              <a:rPr lang="en" sz="1300">
                <a:solidFill>
                  <a:srgbClr val="000000"/>
                </a:solidFill>
                <a:latin typeface="Arial"/>
                <a:ea typeface="Arial"/>
                <a:cs typeface="Arial"/>
                <a:sym typeface="Arial"/>
              </a:rPr>
              <a:t> Debe tener un valor bajo, el valor de esta feature fue cambiando con el pasar de los años pero siempre las canciones Hit tenían un valor de loudness más cercano al 0.</a:t>
            </a:r>
            <a:endParaRPr sz="1300">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Instrumentalness:</a:t>
            </a:r>
            <a:r>
              <a:rPr lang="en" sz="1300">
                <a:solidFill>
                  <a:srgbClr val="000000"/>
                </a:solidFill>
                <a:latin typeface="Arial"/>
                <a:ea typeface="Arial"/>
                <a:cs typeface="Arial"/>
                <a:sym typeface="Arial"/>
              </a:rPr>
              <a:t> Debe tener un valor muy bajo. La mediana de las canciones Hit debe tender a 0</a:t>
            </a:r>
            <a:endParaRPr sz="1300">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Acousticness:</a:t>
            </a:r>
            <a:r>
              <a:rPr lang="en" sz="1300">
                <a:solidFill>
                  <a:srgbClr val="000000"/>
                </a:solidFill>
                <a:latin typeface="Arial"/>
                <a:ea typeface="Arial"/>
                <a:cs typeface="Arial"/>
                <a:sym typeface="Arial"/>
              </a:rPr>
              <a:t> Debe tener un valor bajo la mediana de las canciones Hit es menor al 20%</a:t>
            </a:r>
            <a:endParaRPr b="1"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10" name="Google Shape;110;p16"/>
          <p:cNvPicPr preferRelativeResize="0"/>
          <p:nvPr/>
        </p:nvPicPr>
        <p:blipFill>
          <a:blip r:embed="rId3">
            <a:alphaModFix/>
          </a:blip>
          <a:stretch>
            <a:fillRect/>
          </a:stretch>
        </p:blipFill>
        <p:spPr>
          <a:xfrm>
            <a:off x="7994650" y="217500"/>
            <a:ext cx="933600" cy="933600"/>
          </a:xfrm>
          <a:prstGeom prst="rect">
            <a:avLst/>
          </a:prstGeom>
          <a:noFill/>
          <a:ln>
            <a:noFill/>
          </a:ln>
        </p:spPr>
      </p:pic>
      <p:pic>
        <p:nvPicPr>
          <p:cNvPr id="111" name="Google Shape;111;p16"/>
          <p:cNvPicPr preferRelativeResize="0"/>
          <p:nvPr/>
        </p:nvPicPr>
        <p:blipFill>
          <a:blip r:embed="rId4">
            <a:alphaModFix/>
          </a:blip>
          <a:stretch>
            <a:fillRect/>
          </a:stretch>
        </p:blipFill>
        <p:spPr>
          <a:xfrm>
            <a:off x="477400" y="3197350"/>
            <a:ext cx="1828701" cy="1371525"/>
          </a:xfrm>
          <a:prstGeom prst="rect">
            <a:avLst/>
          </a:prstGeom>
          <a:noFill/>
          <a:ln>
            <a:noFill/>
          </a:ln>
        </p:spPr>
      </p:pic>
      <p:pic>
        <p:nvPicPr>
          <p:cNvPr id="112" name="Google Shape;112;p16"/>
          <p:cNvPicPr preferRelativeResize="0"/>
          <p:nvPr/>
        </p:nvPicPr>
        <p:blipFill>
          <a:blip r:embed="rId5">
            <a:alphaModFix/>
          </a:blip>
          <a:stretch>
            <a:fillRect/>
          </a:stretch>
        </p:blipFill>
        <p:spPr>
          <a:xfrm>
            <a:off x="2443575" y="3327400"/>
            <a:ext cx="933600" cy="1111422"/>
          </a:xfrm>
          <a:prstGeom prst="rect">
            <a:avLst/>
          </a:prstGeom>
          <a:noFill/>
          <a:ln>
            <a:noFill/>
          </a:ln>
        </p:spPr>
      </p:pic>
      <p:pic>
        <p:nvPicPr>
          <p:cNvPr id="113" name="Google Shape;113;p16"/>
          <p:cNvPicPr preferRelativeResize="0"/>
          <p:nvPr/>
        </p:nvPicPr>
        <p:blipFill>
          <a:blip r:embed="rId6">
            <a:alphaModFix/>
          </a:blip>
          <a:stretch>
            <a:fillRect/>
          </a:stretch>
        </p:blipFill>
        <p:spPr>
          <a:xfrm>
            <a:off x="3472625" y="3203875"/>
            <a:ext cx="1484000" cy="1483970"/>
          </a:xfrm>
          <a:prstGeom prst="rect">
            <a:avLst/>
          </a:prstGeom>
          <a:noFill/>
          <a:ln>
            <a:noFill/>
          </a:ln>
        </p:spPr>
      </p:pic>
      <p:pic>
        <p:nvPicPr>
          <p:cNvPr id="114" name="Google Shape;114;p16"/>
          <p:cNvPicPr preferRelativeResize="0"/>
          <p:nvPr/>
        </p:nvPicPr>
        <p:blipFill>
          <a:blip r:embed="rId7">
            <a:alphaModFix/>
          </a:blip>
          <a:stretch>
            <a:fillRect/>
          </a:stretch>
        </p:blipFill>
        <p:spPr>
          <a:xfrm>
            <a:off x="5040620" y="3227158"/>
            <a:ext cx="1318450" cy="131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36000" y="775125"/>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Metodología</a:t>
            </a:r>
            <a:r>
              <a:rPr lang="en"/>
              <a:t> utilizada</a:t>
            </a:r>
            <a:endParaRPr/>
          </a:p>
        </p:txBody>
      </p:sp>
      <p:sp>
        <p:nvSpPr>
          <p:cNvPr id="120" name="Google Shape;120;p17"/>
          <p:cNvSpPr txBox="1"/>
          <p:nvPr>
            <p:ph idx="2" type="body"/>
          </p:nvPr>
        </p:nvSpPr>
        <p:spPr>
          <a:xfrm>
            <a:off x="4756350" y="89550"/>
            <a:ext cx="4170900" cy="4493700"/>
          </a:xfrm>
          <a:prstGeom prst="rect">
            <a:avLst/>
          </a:prstGeom>
        </p:spPr>
        <p:txBody>
          <a:bodyPr anchorCtr="0" anchor="ctr"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Análisis</a:t>
            </a:r>
            <a:r>
              <a:rPr lang="en"/>
              <a:t> exploratorio de datos EDA.</a:t>
            </a:r>
            <a:endParaRPr/>
          </a:p>
          <a:p>
            <a:pPr indent="-325755" lvl="0" marL="457200" rtl="0" algn="l">
              <a:spcBef>
                <a:spcPts val="0"/>
              </a:spcBef>
              <a:spcAft>
                <a:spcPts val="0"/>
              </a:spcAft>
              <a:buSzPct val="100000"/>
              <a:buChar char="●"/>
            </a:pPr>
            <a:r>
              <a:rPr lang="en"/>
              <a:t>Chequeo de valores nulos.</a:t>
            </a:r>
            <a:endParaRPr/>
          </a:p>
          <a:p>
            <a:pPr indent="-325755" lvl="0" marL="457200" rtl="0" algn="l">
              <a:spcBef>
                <a:spcPts val="0"/>
              </a:spcBef>
              <a:spcAft>
                <a:spcPts val="0"/>
              </a:spcAft>
              <a:buSzPct val="100000"/>
              <a:buChar char="●"/>
            </a:pPr>
            <a:r>
              <a:rPr lang="en"/>
              <a:t>Determinar outliers.</a:t>
            </a:r>
            <a:endParaRPr/>
          </a:p>
          <a:p>
            <a:pPr indent="-325755" lvl="0" marL="457200" rtl="0" algn="l">
              <a:spcBef>
                <a:spcPts val="0"/>
              </a:spcBef>
              <a:spcAft>
                <a:spcPts val="0"/>
              </a:spcAft>
              <a:buSzPct val="100000"/>
              <a:buChar char="●"/>
            </a:pPr>
            <a:r>
              <a:rPr lang="en"/>
              <a:t>Separación set de datos de entrenamiento y de testeo</a:t>
            </a:r>
            <a:endParaRPr/>
          </a:p>
          <a:p>
            <a:pPr indent="-325755" lvl="0" marL="457200" rtl="0" algn="l">
              <a:spcBef>
                <a:spcPts val="0"/>
              </a:spcBef>
              <a:spcAft>
                <a:spcPts val="0"/>
              </a:spcAft>
              <a:buSzPct val="100000"/>
              <a:buChar char="●"/>
            </a:pPr>
            <a:r>
              <a:rPr lang="en"/>
              <a:t>Análisis de componentes principales (PCA)</a:t>
            </a:r>
            <a:endParaRPr/>
          </a:p>
          <a:p>
            <a:pPr indent="-325755" lvl="0" marL="457200" rtl="0" algn="l">
              <a:spcBef>
                <a:spcPts val="0"/>
              </a:spcBef>
              <a:spcAft>
                <a:spcPts val="0"/>
              </a:spcAft>
              <a:buSzPct val="100000"/>
              <a:buChar char="●"/>
            </a:pPr>
            <a:r>
              <a:rPr lang="en"/>
              <a:t>No usamos encoding(variables numericas)</a:t>
            </a:r>
            <a:endParaRPr/>
          </a:p>
          <a:p>
            <a:pPr indent="-325755" lvl="0" marL="457200" rtl="0" algn="l">
              <a:spcBef>
                <a:spcPts val="0"/>
              </a:spcBef>
              <a:spcAft>
                <a:spcPts val="0"/>
              </a:spcAft>
              <a:buSzPct val="100000"/>
              <a:buChar char="●"/>
            </a:pPr>
            <a:r>
              <a:rPr lang="en"/>
              <a:t>Generar un baseline en base a los datos.</a:t>
            </a:r>
            <a:endParaRPr/>
          </a:p>
          <a:p>
            <a:pPr indent="-325755" lvl="0" marL="457200" rtl="0" algn="l">
              <a:spcBef>
                <a:spcPts val="0"/>
              </a:spcBef>
              <a:spcAft>
                <a:spcPts val="0"/>
              </a:spcAft>
              <a:buSzPct val="100000"/>
              <a:buChar char="●"/>
            </a:pPr>
            <a:r>
              <a:rPr lang="en"/>
              <a:t>Implementación</a:t>
            </a:r>
            <a:r>
              <a:rPr lang="en"/>
              <a:t> de modelos de Machine Learning.</a:t>
            </a:r>
            <a:endParaRPr/>
          </a:p>
          <a:p>
            <a:pPr indent="-304165" lvl="1" marL="914400" rtl="0" algn="l">
              <a:lnSpc>
                <a:spcPct val="100000"/>
              </a:lnSpc>
              <a:spcBef>
                <a:spcPts val="0"/>
              </a:spcBef>
              <a:spcAft>
                <a:spcPts val="0"/>
              </a:spcAft>
              <a:buSzPct val="100000"/>
              <a:buChar char="○"/>
            </a:pPr>
            <a:r>
              <a:rPr lang="en"/>
              <a:t>KNeighborsClassifier</a:t>
            </a:r>
            <a:r>
              <a:rPr lang="en"/>
              <a:t>  </a:t>
            </a:r>
            <a:endParaRPr/>
          </a:p>
          <a:p>
            <a:pPr indent="-304165" lvl="1" marL="914400" rtl="0" algn="l">
              <a:lnSpc>
                <a:spcPct val="100000"/>
              </a:lnSpc>
              <a:spcBef>
                <a:spcPts val="0"/>
              </a:spcBef>
              <a:spcAft>
                <a:spcPts val="0"/>
              </a:spcAft>
              <a:buSzPct val="100000"/>
              <a:buChar char="○"/>
            </a:pPr>
            <a:r>
              <a:rPr lang="en"/>
              <a:t>LogisticRegression  </a:t>
            </a:r>
            <a:endParaRPr/>
          </a:p>
          <a:p>
            <a:pPr indent="-304165" lvl="1" marL="914400" rtl="0" algn="l">
              <a:lnSpc>
                <a:spcPct val="100000"/>
              </a:lnSpc>
              <a:spcBef>
                <a:spcPts val="0"/>
              </a:spcBef>
              <a:spcAft>
                <a:spcPts val="0"/>
              </a:spcAft>
              <a:buSzPct val="100000"/>
              <a:buChar char="○"/>
            </a:pPr>
            <a:r>
              <a:rPr lang="en"/>
              <a:t>DecisionTreeClassifier</a:t>
            </a:r>
            <a:endParaRPr/>
          </a:p>
          <a:p>
            <a:pPr indent="-325755" lvl="0" marL="457200" marR="0" rtl="0" algn="l">
              <a:lnSpc>
                <a:spcPct val="115000"/>
              </a:lnSpc>
              <a:spcBef>
                <a:spcPts val="0"/>
              </a:spcBef>
              <a:spcAft>
                <a:spcPts val="0"/>
              </a:spcAft>
              <a:buSzPct val="100000"/>
              <a:buChar char="●"/>
            </a:pPr>
            <a:r>
              <a:rPr lang="en"/>
              <a:t>Ensambles de modelos.</a:t>
            </a:r>
            <a:endParaRPr/>
          </a:p>
          <a:p>
            <a:pPr indent="-304165" lvl="1" marL="914400" marR="0" rtl="0" algn="l">
              <a:lnSpc>
                <a:spcPct val="115000"/>
              </a:lnSpc>
              <a:spcBef>
                <a:spcPts val="0"/>
              </a:spcBef>
              <a:spcAft>
                <a:spcPts val="0"/>
              </a:spcAft>
              <a:buSzPct val="100000"/>
              <a:buChar char="○"/>
            </a:pPr>
            <a:r>
              <a:rPr lang="en"/>
              <a:t>Bagging (TreeClassifier y </a:t>
            </a:r>
            <a:r>
              <a:rPr lang="en"/>
              <a:t>LogisticRegression</a:t>
            </a:r>
            <a:r>
              <a:rPr lang="en"/>
              <a:t>)</a:t>
            </a:r>
            <a:endParaRPr/>
          </a:p>
          <a:p>
            <a:pPr indent="-304165" lvl="1" marL="914400" marR="0" rtl="0" algn="l">
              <a:lnSpc>
                <a:spcPct val="115000"/>
              </a:lnSpc>
              <a:spcBef>
                <a:spcPts val="0"/>
              </a:spcBef>
              <a:spcAft>
                <a:spcPts val="0"/>
              </a:spcAft>
              <a:buSzPct val="100000"/>
              <a:buChar char="○"/>
            </a:pPr>
            <a:r>
              <a:rPr lang="en"/>
              <a:t>GridSearchCV</a:t>
            </a:r>
            <a:endParaRPr/>
          </a:p>
          <a:p>
            <a:pPr indent="-325755" lvl="0" marL="457200" rtl="0" algn="l">
              <a:spcBef>
                <a:spcPts val="0"/>
              </a:spcBef>
              <a:spcAft>
                <a:spcPts val="0"/>
              </a:spcAft>
              <a:buSzPct val="100000"/>
              <a:buChar char="●"/>
            </a:pPr>
            <a:r>
              <a:rPr lang="en"/>
              <a:t>Análisis</a:t>
            </a:r>
            <a:r>
              <a:rPr lang="en"/>
              <a:t> de la performance de los modelos.</a:t>
            </a:r>
            <a:endParaRPr/>
          </a:p>
        </p:txBody>
      </p:sp>
      <p:pic>
        <p:nvPicPr>
          <p:cNvPr id="121" name="Google Shape;121;p17"/>
          <p:cNvPicPr preferRelativeResize="0"/>
          <p:nvPr/>
        </p:nvPicPr>
        <p:blipFill>
          <a:blip r:embed="rId3">
            <a:alphaModFix/>
          </a:blip>
          <a:stretch>
            <a:fillRect/>
          </a:stretch>
        </p:blipFill>
        <p:spPr>
          <a:xfrm>
            <a:off x="559025" y="2501525"/>
            <a:ext cx="3599150" cy="2015525"/>
          </a:xfrm>
          <a:prstGeom prst="rect">
            <a:avLst/>
          </a:prstGeom>
          <a:noFill/>
          <a:ln>
            <a:noFill/>
          </a:ln>
        </p:spPr>
      </p:pic>
      <p:pic>
        <p:nvPicPr>
          <p:cNvPr id="122" name="Google Shape;122;p17"/>
          <p:cNvPicPr preferRelativeResize="0"/>
          <p:nvPr/>
        </p:nvPicPr>
        <p:blipFill>
          <a:blip r:embed="rId4">
            <a:alphaModFix/>
          </a:blip>
          <a:stretch>
            <a:fillRect/>
          </a:stretch>
        </p:blipFill>
        <p:spPr>
          <a:xfrm>
            <a:off x="82950" y="76200"/>
            <a:ext cx="933600" cy="93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Demostración</a:t>
            </a:r>
            <a:r>
              <a:rPr lang="en" sz="2400"/>
              <a:t> de la correlatividad entre ciertas variables</a:t>
            </a:r>
            <a:endParaRPr sz="2400"/>
          </a:p>
        </p:txBody>
      </p:sp>
      <p:sp>
        <p:nvSpPr>
          <p:cNvPr id="128" name="Google Shape;12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18"/>
          <p:cNvPicPr preferRelativeResize="0"/>
          <p:nvPr/>
        </p:nvPicPr>
        <p:blipFill>
          <a:blip r:embed="rId3">
            <a:alphaModFix/>
          </a:blip>
          <a:stretch>
            <a:fillRect/>
          </a:stretch>
        </p:blipFill>
        <p:spPr>
          <a:xfrm>
            <a:off x="378850" y="1294899"/>
            <a:ext cx="2725950" cy="2698025"/>
          </a:xfrm>
          <a:prstGeom prst="rect">
            <a:avLst/>
          </a:prstGeom>
          <a:noFill/>
          <a:ln>
            <a:noFill/>
          </a:ln>
        </p:spPr>
      </p:pic>
      <p:pic>
        <p:nvPicPr>
          <p:cNvPr id="130" name="Google Shape;130;p18"/>
          <p:cNvPicPr preferRelativeResize="0"/>
          <p:nvPr/>
        </p:nvPicPr>
        <p:blipFill>
          <a:blip r:embed="rId4">
            <a:alphaModFix/>
          </a:blip>
          <a:stretch>
            <a:fillRect/>
          </a:stretch>
        </p:blipFill>
        <p:spPr>
          <a:xfrm>
            <a:off x="3181475" y="1477250"/>
            <a:ext cx="2880550" cy="2633800"/>
          </a:xfrm>
          <a:prstGeom prst="rect">
            <a:avLst/>
          </a:prstGeom>
          <a:noFill/>
          <a:ln>
            <a:noFill/>
          </a:ln>
        </p:spPr>
      </p:pic>
      <p:pic>
        <p:nvPicPr>
          <p:cNvPr id="131" name="Google Shape;131;p18"/>
          <p:cNvPicPr preferRelativeResize="0"/>
          <p:nvPr/>
        </p:nvPicPr>
        <p:blipFill>
          <a:blip r:embed="rId5">
            <a:alphaModFix/>
          </a:blip>
          <a:stretch>
            <a:fillRect/>
          </a:stretch>
        </p:blipFill>
        <p:spPr>
          <a:xfrm>
            <a:off x="6008350" y="1434975"/>
            <a:ext cx="2880550" cy="2718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857250" y="1256050"/>
            <a:ext cx="2958600" cy="189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52%</a:t>
            </a:r>
            <a:endParaRPr/>
          </a:p>
        </p:txBody>
      </p:sp>
      <p:sp>
        <p:nvSpPr>
          <p:cNvPr id="137" name="Google Shape;137;p19"/>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Haciendo </a:t>
            </a:r>
            <a:r>
              <a:rPr lang="en"/>
              <a:t>cálculo</a:t>
            </a:r>
            <a:r>
              <a:rPr lang="en"/>
              <a:t> obtenido del baseline y aplicando la </a:t>
            </a:r>
            <a:r>
              <a:rPr lang="en"/>
              <a:t>fórmula</a:t>
            </a:r>
            <a:r>
              <a:rPr lang="en"/>
              <a:t> </a:t>
            </a:r>
            <a:r>
              <a:rPr lang="en"/>
              <a:t>matemática</a:t>
            </a:r>
            <a:endParaRPr/>
          </a:p>
          <a:p>
            <a:pPr indent="0" lvl="0" marL="0" rtl="0" algn="ctr">
              <a:spcBef>
                <a:spcPts val="1200"/>
              </a:spcBef>
              <a:spcAft>
                <a:spcPts val="1200"/>
              </a:spcAft>
              <a:buNone/>
            </a:pPr>
            <a:r>
              <a:rPr lang="en"/>
              <a:t>accuracy: 52% - recall: 8% - precision: 78%</a:t>
            </a:r>
            <a:endParaRPr/>
          </a:p>
        </p:txBody>
      </p:sp>
      <p:pic>
        <p:nvPicPr>
          <p:cNvPr id="138" name="Google Shape;138;p19"/>
          <p:cNvPicPr preferRelativeResize="0"/>
          <p:nvPr/>
        </p:nvPicPr>
        <p:blipFill>
          <a:blip r:embed="rId3">
            <a:alphaModFix/>
          </a:blip>
          <a:stretch>
            <a:fillRect/>
          </a:stretch>
        </p:blipFill>
        <p:spPr>
          <a:xfrm>
            <a:off x="7994650" y="217500"/>
            <a:ext cx="933600" cy="933600"/>
          </a:xfrm>
          <a:prstGeom prst="rect">
            <a:avLst/>
          </a:prstGeom>
          <a:noFill/>
          <a:ln>
            <a:noFill/>
          </a:ln>
        </p:spPr>
      </p:pic>
      <p:sp>
        <p:nvSpPr>
          <p:cNvPr id="139" name="Google Shape;139;p19"/>
          <p:cNvSpPr txBox="1"/>
          <p:nvPr/>
        </p:nvSpPr>
        <p:spPr>
          <a:xfrm>
            <a:off x="562750" y="769425"/>
            <a:ext cx="3252900" cy="461700"/>
          </a:xfrm>
          <a:prstGeom prst="rect">
            <a:avLst/>
          </a:prstGeom>
          <a:noFill/>
          <a:ln>
            <a:noFill/>
          </a:ln>
        </p:spPr>
        <p:txBody>
          <a:bodyPr anchorCtr="0" anchor="ctr" bIns="91425" lIns="91425" spcFirstLastPara="1" rIns="91425" wrap="square" tIns="91425">
            <a:spAutoFit/>
          </a:bodyPr>
          <a:lstStyle/>
          <a:p>
            <a:pPr indent="0" lvl="0" marL="0" marR="0" rtl="0" algn="ctr">
              <a:lnSpc>
                <a:spcPct val="115000"/>
              </a:lnSpc>
              <a:spcBef>
                <a:spcPts val="0"/>
              </a:spcBef>
              <a:spcAft>
                <a:spcPts val="1200"/>
              </a:spcAft>
              <a:buNone/>
            </a:pPr>
            <a:r>
              <a:rPr lang="en" sz="1800">
                <a:solidFill>
                  <a:schemeClr val="lt1"/>
                </a:solidFill>
                <a:latin typeface="Roboto"/>
                <a:ea typeface="Roboto"/>
                <a:cs typeface="Roboto"/>
                <a:sym typeface="Roboto"/>
              </a:rPr>
              <a:t>Porcentaje de acierto</a:t>
            </a:r>
            <a:endParaRPr sz="1800">
              <a:solidFill>
                <a:schemeClr val="lt1"/>
              </a:solidFill>
              <a:latin typeface="Roboto"/>
              <a:ea typeface="Roboto"/>
              <a:cs typeface="Roboto"/>
              <a:sym typeface="Roboto"/>
            </a:endParaRPr>
          </a:p>
        </p:txBody>
      </p:sp>
      <p:sp>
        <p:nvSpPr>
          <p:cNvPr id="140" name="Google Shape;140;p19"/>
          <p:cNvSpPr txBox="1"/>
          <p:nvPr/>
        </p:nvSpPr>
        <p:spPr>
          <a:xfrm>
            <a:off x="4005900" y="804125"/>
            <a:ext cx="3252900" cy="461700"/>
          </a:xfrm>
          <a:prstGeom prst="rect">
            <a:avLst/>
          </a:prstGeom>
          <a:noFill/>
          <a:ln>
            <a:noFill/>
          </a:ln>
        </p:spPr>
        <p:txBody>
          <a:bodyPr anchorCtr="0" anchor="ctr" bIns="91425" lIns="91425" spcFirstLastPara="1" rIns="91425" wrap="square" tIns="91425">
            <a:spAutoFit/>
          </a:bodyPr>
          <a:lstStyle/>
          <a:p>
            <a:pPr indent="0" lvl="0" marL="0" marR="0" rtl="0" algn="ctr">
              <a:lnSpc>
                <a:spcPct val="115000"/>
              </a:lnSpc>
              <a:spcBef>
                <a:spcPts val="0"/>
              </a:spcBef>
              <a:spcAft>
                <a:spcPts val="1200"/>
              </a:spcAft>
              <a:buNone/>
            </a:pPr>
            <a:r>
              <a:rPr lang="en" sz="1800">
                <a:solidFill>
                  <a:schemeClr val="lt1"/>
                </a:solidFill>
                <a:latin typeface="Roboto"/>
                <a:ea typeface="Roboto"/>
                <a:cs typeface="Roboto"/>
                <a:sym typeface="Roboto"/>
              </a:rPr>
              <a:t>Hits que puede detectar</a:t>
            </a:r>
            <a:endParaRPr sz="1800">
              <a:solidFill>
                <a:schemeClr val="lt1"/>
              </a:solidFill>
              <a:latin typeface="Roboto"/>
              <a:ea typeface="Roboto"/>
              <a:cs typeface="Roboto"/>
              <a:sym typeface="Roboto"/>
            </a:endParaRPr>
          </a:p>
        </p:txBody>
      </p:sp>
      <p:sp>
        <p:nvSpPr>
          <p:cNvPr id="141" name="Google Shape;141;p19"/>
          <p:cNvSpPr txBox="1"/>
          <p:nvPr>
            <p:ph type="title"/>
          </p:nvPr>
        </p:nvSpPr>
        <p:spPr>
          <a:xfrm>
            <a:off x="4300200" y="1369375"/>
            <a:ext cx="2958600" cy="189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8</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815775" y="1398325"/>
            <a:ext cx="3346200" cy="1838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78%</a:t>
            </a:r>
            <a:endParaRPr/>
          </a:p>
        </p:txBody>
      </p:sp>
      <p:sp>
        <p:nvSpPr>
          <p:cNvPr id="147" name="Google Shape;147;p20"/>
          <p:cNvSpPr txBox="1"/>
          <p:nvPr>
            <p:ph idx="1" type="body"/>
          </p:nvPr>
        </p:nvSpPr>
        <p:spPr>
          <a:xfrm>
            <a:off x="311700" y="3369225"/>
            <a:ext cx="8520600" cy="12819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Aplicando el modelo de machine learning.</a:t>
            </a:r>
            <a:endParaRPr/>
          </a:p>
          <a:p>
            <a:pPr indent="0" lvl="0" marL="0" rtl="0" algn="ctr">
              <a:spcBef>
                <a:spcPts val="1200"/>
              </a:spcBef>
              <a:spcAft>
                <a:spcPts val="0"/>
              </a:spcAft>
              <a:buNone/>
            </a:pPr>
            <a:r>
              <a:rPr lang="en"/>
              <a:t>A</a:t>
            </a:r>
            <a:r>
              <a:rPr lang="en"/>
              <a:t>ccuracy: 78%  - Recall: 86% -  Precision: 74%</a:t>
            </a:r>
            <a:endParaRPr/>
          </a:p>
          <a:p>
            <a:pPr indent="0" lvl="0" marL="0" rtl="0" algn="l">
              <a:spcBef>
                <a:spcPts val="1200"/>
              </a:spcBef>
              <a:spcAft>
                <a:spcPts val="1200"/>
              </a:spcAft>
              <a:buNone/>
            </a:pPr>
            <a:r>
              <a:rPr lang="en"/>
              <a:t>                Porcentaje de mejora: (78-52)/52 = 0.5, La mejora es de un 50%</a:t>
            </a:r>
            <a:endParaRPr/>
          </a:p>
        </p:txBody>
      </p:sp>
      <p:sp>
        <p:nvSpPr>
          <p:cNvPr id="148" name="Google Shape;148;p20"/>
          <p:cNvSpPr txBox="1"/>
          <p:nvPr/>
        </p:nvSpPr>
        <p:spPr>
          <a:xfrm>
            <a:off x="753000" y="804125"/>
            <a:ext cx="3252900" cy="461700"/>
          </a:xfrm>
          <a:prstGeom prst="rect">
            <a:avLst/>
          </a:prstGeom>
          <a:noFill/>
          <a:ln>
            <a:noFill/>
          </a:ln>
        </p:spPr>
        <p:txBody>
          <a:bodyPr anchorCtr="0" anchor="ctr" bIns="91425" lIns="91425" spcFirstLastPara="1" rIns="91425" wrap="square" tIns="91425">
            <a:spAutoFit/>
          </a:bodyPr>
          <a:lstStyle/>
          <a:p>
            <a:pPr indent="0" lvl="0" marL="0" marR="0" rtl="0" algn="ctr">
              <a:lnSpc>
                <a:spcPct val="115000"/>
              </a:lnSpc>
              <a:spcBef>
                <a:spcPts val="0"/>
              </a:spcBef>
              <a:spcAft>
                <a:spcPts val="1200"/>
              </a:spcAft>
              <a:buNone/>
            </a:pPr>
            <a:r>
              <a:rPr lang="en" sz="1800">
                <a:solidFill>
                  <a:schemeClr val="lt1"/>
                </a:solidFill>
                <a:latin typeface="Roboto"/>
                <a:ea typeface="Roboto"/>
                <a:cs typeface="Roboto"/>
                <a:sym typeface="Roboto"/>
              </a:rPr>
              <a:t>Porcentaje de acierto</a:t>
            </a:r>
            <a:endParaRPr sz="1800">
              <a:solidFill>
                <a:schemeClr val="lt1"/>
              </a:solidFill>
              <a:latin typeface="Roboto"/>
              <a:ea typeface="Roboto"/>
              <a:cs typeface="Roboto"/>
              <a:sym typeface="Roboto"/>
            </a:endParaRPr>
          </a:p>
        </p:txBody>
      </p:sp>
      <p:pic>
        <p:nvPicPr>
          <p:cNvPr id="149" name="Google Shape;149;p20"/>
          <p:cNvPicPr preferRelativeResize="0"/>
          <p:nvPr/>
        </p:nvPicPr>
        <p:blipFill>
          <a:blip r:embed="rId3">
            <a:alphaModFix/>
          </a:blip>
          <a:stretch>
            <a:fillRect/>
          </a:stretch>
        </p:blipFill>
        <p:spPr>
          <a:xfrm>
            <a:off x="7994650" y="217500"/>
            <a:ext cx="933600" cy="933600"/>
          </a:xfrm>
          <a:prstGeom prst="rect">
            <a:avLst/>
          </a:prstGeom>
          <a:noFill/>
          <a:ln>
            <a:noFill/>
          </a:ln>
        </p:spPr>
      </p:pic>
      <p:sp>
        <p:nvSpPr>
          <p:cNvPr id="150" name="Google Shape;150;p20"/>
          <p:cNvSpPr txBox="1"/>
          <p:nvPr/>
        </p:nvSpPr>
        <p:spPr>
          <a:xfrm>
            <a:off x="4005900" y="804125"/>
            <a:ext cx="3252900" cy="461700"/>
          </a:xfrm>
          <a:prstGeom prst="rect">
            <a:avLst/>
          </a:prstGeom>
          <a:noFill/>
          <a:ln>
            <a:noFill/>
          </a:ln>
        </p:spPr>
        <p:txBody>
          <a:bodyPr anchorCtr="0" anchor="ctr" bIns="91425" lIns="91425" spcFirstLastPara="1" rIns="91425" wrap="square" tIns="91425">
            <a:spAutoFit/>
          </a:bodyPr>
          <a:lstStyle/>
          <a:p>
            <a:pPr indent="0" lvl="0" marL="0" marR="0" rtl="0" algn="ctr">
              <a:lnSpc>
                <a:spcPct val="115000"/>
              </a:lnSpc>
              <a:spcBef>
                <a:spcPts val="0"/>
              </a:spcBef>
              <a:spcAft>
                <a:spcPts val="1200"/>
              </a:spcAft>
              <a:buNone/>
            </a:pPr>
            <a:r>
              <a:rPr lang="en" sz="1800">
                <a:solidFill>
                  <a:schemeClr val="lt1"/>
                </a:solidFill>
                <a:latin typeface="Roboto"/>
                <a:ea typeface="Roboto"/>
                <a:cs typeface="Roboto"/>
                <a:sym typeface="Roboto"/>
              </a:rPr>
              <a:t>Hits que puede detectar</a:t>
            </a:r>
            <a:endParaRPr sz="1800">
              <a:solidFill>
                <a:schemeClr val="lt1"/>
              </a:solidFill>
              <a:latin typeface="Roboto"/>
              <a:ea typeface="Roboto"/>
              <a:cs typeface="Roboto"/>
              <a:sym typeface="Roboto"/>
            </a:endParaRPr>
          </a:p>
        </p:txBody>
      </p:sp>
      <p:sp>
        <p:nvSpPr>
          <p:cNvPr id="151" name="Google Shape;151;p20"/>
          <p:cNvSpPr txBox="1"/>
          <p:nvPr>
            <p:ph type="title"/>
          </p:nvPr>
        </p:nvSpPr>
        <p:spPr>
          <a:xfrm>
            <a:off x="4452600" y="1369375"/>
            <a:ext cx="2958600" cy="189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86</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265500" y="378625"/>
            <a:ext cx="4045200" cy="816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Beneficios.</a:t>
            </a:r>
            <a:endParaRPr/>
          </a:p>
        </p:txBody>
      </p:sp>
      <p:sp>
        <p:nvSpPr>
          <p:cNvPr id="157" name="Google Shape;157;p21"/>
          <p:cNvSpPr txBox="1"/>
          <p:nvPr>
            <p:ph idx="1" type="subTitle"/>
          </p:nvPr>
        </p:nvSpPr>
        <p:spPr>
          <a:xfrm>
            <a:off x="265500" y="1371424"/>
            <a:ext cx="4045200" cy="2667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58" name="Google Shape;158;p21"/>
          <p:cNvSpPr txBox="1"/>
          <p:nvPr>
            <p:ph idx="2" type="body"/>
          </p:nvPr>
        </p:nvSpPr>
        <p:spPr>
          <a:xfrm>
            <a:off x="4928925" y="1085975"/>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Comprender las tendencias y los cambios de su propio mercado.</a:t>
            </a:r>
            <a:endParaRPr/>
          </a:p>
          <a:p>
            <a:pPr indent="-342900" lvl="0" marL="457200" rtl="0" algn="l">
              <a:spcBef>
                <a:spcPts val="0"/>
              </a:spcBef>
              <a:spcAft>
                <a:spcPts val="0"/>
              </a:spcAft>
              <a:buSzPts val="1800"/>
              <a:buChar char="●"/>
            </a:pPr>
            <a:r>
              <a:rPr lang="en"/>
              <a:t>Reducción</a:t>
            </a:r>
            <a:r>
              <a:rPr lang="en"/>
              <a:t> de tiempos a la hora de desarrollar un proyecto musical.</a:t>
            </a:r>
            <a:endParaRPr/>
          </a:p>
          <a:p>
            <a:pPr indent="-342900" lvl="0" marL="457200" rtl="0" algn="l">
              <a:spcBef>
                <a:spcPts val="0"/>
              </a:spcBef>
              <a:spcAft>
                <a:spcPts val="0"/>
              </a:spcAft>
              <a:buSzPts val="1800"/>
              <a:buChar char="●"/>
            </a:pPr>
            <a:r>
              <a:rPr lang="en"/>
              <a:t>Mayor probabilidad de que un disco contenga al menos una </a:t>
            </a:r>
            <a:r>
              <a:rPr lang="en"/>
              <a:t>canción</a:t>
            </a:r>
            <a:r>
              <a:rPr lang="en"/>
              <a:t> que sea un hit.</a:t>
            </a:r>
            <a:endParaRPr/>
          </a:p>
          <a:p>
            <a:pPr indent="0" lvl="0" marL="0" rtl="0" algn="l">
              <a:spcBef>
                <a:spcPts val="1200"/>
              </a:spcBef>
              <a:spcAft>
                <a:spcPts val="1200"/>
              </a:spcAft>
              <a:buNone/>
            </a:pPr>
            <a:r>
              <a:t/>
            </a:r>
            <a:endParaRPr/>
          </a:p>
        </p:txBody>
      </p:sp>
      <p:pic>
        <p:nvPicPr>
          <p:cNvPr id="159" name="Google Shape;159;p21"/>
          <p:cNvPicPr preferRelativeResize="0"/>
          <p:nvPr/>
        </p:nvPicPr>
        <p:blipFill>
          <a:blip r:embed="rId3">
            <a:alphaModFix/>
          </a:blip>
          <a:stretch>
            <a:fillRect/>
          </a:stretch>
        </p:blipFill>
        <p:spPr>
          <a:xfrm>
            <a:off x="395950" y="1310075"/>
            <a:ext cx="3784301" cy="2523351"/>
          </a:xfrm>
          <a:prstGeom prst="rect">
            <a:avLst/>
          </a:prstGeom>
          <a:noFill/>
          <a:ln>
            <a:noFill/>
          </a:ln>
        </p:spPr>
      </p:pic>
      <p:pic>
        <p:nvPicPr>
          <p:cNvPr id="160" name="Google Shape;160;p21"/>
          <p:cNvPicPr preferRelativeResize="0"/>
          <p:nvPr/>
        </p:nvPicPr>
        <p:blipFill>
          <a:blip r:embed="rId4">
            <a:alphaModFix/>
          </a:blip>
          <a:stretch>
            <a:fillRect/>
          </a:stretch>
        </p:blipFill>
        <p:spPr>
          <a:xfrm>
            <a:off x="7962975" y="196375"/>
            <a:ext cx="933600" cy="93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