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42" r:id="rId6"/>
    <p:sldId id="340" r:id="rId7"/>
    <p:sldId id="343" r:id="rId8"/>
    <p:sldId id="352" r:id="rId9"/>
    <p:sldId id="344" r:id="rId10"/>
    <p:sldId id="357" r:id="rId11"/>
    <p:sldId id="345" r:id="rId12"/>
    <p:sldId id="361" r:id="rId13"/>
    <p:sldId id="346" r:id="rId14"/>
    <p:sldId id="347" r:id="rId15"/>
    <p:sldId id="349" r:id="rId16"/>
    <p:sldId id="350" r:id="rId17"/>
    <p:sldId id="351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1" autoAdjust="0"/>
    <p:restoredTop sz="94205" autoAdjust="0"/>
  </p:normalViewPr>
  <p:slideViewPr>
    <p:cSldViewPr snapToGrid="0">
      <p:cViewPr varScale="1">
        <p:scale>
          <a:sx n="98" d="100"/>
          <a:sy n="98" d="100"/>
        </p:scale>
        <p:origin x="39" y="3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141" y="1097819"/>
            <a:ext cx="6064803" cy="548640"/>
          </a:xfrm>
        </p:spPr>
        <p:txBody>
          <a:bodyPr/>
          <a:lstStyle/>
          <a:p>
            <a:r>
              <a:rPr lang="en-US" dirty="0" err="1"/>
              <a:t>Decept</a:t>
            </a:r>
            <a:r>
              <a:rPr lang="en-US" dirty="0"/>
              <a:t> of Home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Team Name </a:t>
            </a:r>
            <a:r>
              <a:rPr lang="en-US" dirty="0"/>
              <a:t>: </a:t>
            </a:r>
            <a:r>
              <a:rPr lang="en-US" dirty="0" err="1"/>
              <a:t>Roboduino</a:t>
            </a:r>
            <a:r>
              <a:rPr lang="en-US" dirty="0"/>
              <a:t> 4</a:t>
            </a:r>
          </a:p>
          <a:p>
            <a:r>
              <a:rPr lang="en-US" b="1" dirty="0"/>
              <a:t>Team Members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Avneesh</a:t>
            </a:r>
            <a:r>
              <a:rPr lang="en-US" dirty="0"/>
              <a:t> Sahu  20224039  ECE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Manudev</a:t>
            </a:r>
            <a:r>
              <a:rPr lang="en-US" dirty="0"/>
              <a:t> Verma  20226082  ME​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Pramod Biradar  20224046  ECE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Duvvu</a:t>
            </a:r>
            <a:r>
              <a:rPr lang="en-US" dirty="0"/>
              <a:t> Sai Komal  20224063  ECE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1D44857-C24E-96D2-B2D1-6E8771381E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766" b="7766"/>
          <a:stretch>
            <a:fillRect/>
          </a:stretch>
        </p:blipFill>
        <p:spPr>
          <a:xfrm>
            <a:off x="419194" y="354469"/>
            <a:ext cx="2583983" cy="2583983"/>
          </a:xfr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06"/>
    </mc:Choice>
    <mc:Fallback>
      <p:transition spd="slow" advTm="10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629-679B-0507-5C14-6B5DA20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8DE0-1395-0C51-6790-2F4DE0DF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1" y="1189254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 err="1"/>
              <a:t>thingspeak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8211-A24B-6EF8-F71F-1B4FE031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2470" y="2599943"/>
            <a:ext cx="4620409" cy="729545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Blynk app and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webconsole</a:t>
            </a:r>
            <a:endParaRPr lang="en-IN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EA10-F4B4-2FE3-94C6-D713A2FDB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CAA16-18D5-A705-BFBB-E0C1B3920C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25BD3D-A3F0-105A-A1A6-E9A6CB76CC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448" y="654048"/>
            <a:ext cx="3200400" cy="32004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31F7DB-42C2-2CC8-EAA4-012CE148A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470" y="4392706"/>
            <a:ext cx="4620409" cy="483738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Arduino </a:t>
            </a:r>
            <a:r>
              <a:rPr lang="en-IN" sz="2800" dirty="0" err="1"/>
              <a:t>iot</a:t>
            </a:r>
            <a:endParaRPr lang="en-IN" sz="28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0EF89AF-6EBF-C24B-D9F5-6D7206A13F27}"/>
              </a:ext>
            </a:extLst>
          </p:cNvPr>
          <p:cNvSpPr txBox="1">
            <a:spLocks/>
          </p:cNvSpPr>
          <p:nvPr/>
        </p:nvSpPr>
        <p:spPr>
          <a:xfrm>
            <a:off x="6992471" y="4928616"/>
            <a:ext cx="4957481" cy="356616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901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4"/>
    </mc:Choice>
    <mc:Fallback>
      <p:transition spd="slow" advTm="209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35D-CD2A-DC7B-2B52-DD00CEFB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6" y="654048"/>
            <a:ext cx="3932237" cy="497541"/>
          </a:xfrm>
        </p:spPr>
        <p:txBody>
          <a:bodyPr/>
          <a:lstStyle/>
          <a:p>
            <a:r>
              <a:rPr lang="en-IN" dirty="0" err="1"/>
              <a:t>thingspeak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232D3D-5CED-EC72-85FA-3694042E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760" y="987425"/>
            <a:ext cx="379668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03D5-764A-E8C3-89E2-511CA039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1484966"/>
            <a:ext cx="3932237" cy="4384022"/>
          </a:xfrm>
        </p:spPr>
        <p:txBody>
          <a:bodyPr/>
          <a:lstStyle/>
          <a:p>
            <a:r>
              <a:rPr lang="en-US" sz="2400" dirty="0" err="1"/>
              <a:t>ThingSpeak</a:t>
            </a:r>
            <a:r>
              <a:rPr lang="en-US" sz="2400" dirty="0"/>
              <a:t> is an (IoT) analytics platform that allows users to collect, store, analyze, visualize, and act on data from sensors.</a:t>
            </a:r>
          </a:p>
          <a:p>
            <a:r>
              <a:rPr lang="en-US" sz="2400" dirty="0"/>
              <a:t>We are sending temperature, humidity and gas sensor values to </a:t>
            </a:r>
            <a:r>
              <a:rPr lang="en-IN" sz="2400" dirty="0" err="1"/>
              <a:t>thingspeak</a:t>
            </a:r>
            <a:r>
              <a:rPr lang="en-IN" sz="2400" dirty="0"/>
              <a:t> server and plotting it against time.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8CDB-5674-1E78-A305-746EA6016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11A9-8365-7553-BC9F-8ACEA59725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C6E1DB-F5B7-DC18-05F2-D99078A8E079}"/>
              </a:ext>
            </a:extLst>
          </p:cNvPr>
          <p:cNvSpPr/>
          <p:nvPr/>
        </p:nvSpPr>
        <p:spPr>
          <a:xfrm>
            <a:off x="8274424" y="1151589"/>
            <a:ext cx="439270" cy="3333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3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43"/>
    </mc:Choice>
    <mc:Fallback>
      <p:transition spd="slow" advTm="1714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35D-CD2A-DC7B-2B52-DD00CEFB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6" y="654048"/>
            <a:ext cx="3932237" cy="497541"/>
          </a:xfrm>
        </p:spPr>
        <p:txBody>
          <a:bodyPr/>
          <a:lstStyle/>
          <a:p>
            <a:r>
              <a:rPr lang="en-IN" dirty="0"/>
              <a:t>Blynk 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655F88-E8B5-7ABC-76B6-329FC84BA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06" y="566083"/>
            <a:ext cx="2882975" cy="55266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03D5-764A-E8C3-89E2-511CA039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1484966"/>
            <a:ext cx="3932237" cy="4384022"/>
          </a:xfrm>
        </p:spPr>
        <p:txBody>
          <a:bodyPr/>
          <a:lstStyle/>
          <a:p>
            <a:r>
              <a:rPr lang="en-US" sz="2400" dirty="0"/>
              <a:t>Blynk is a mobile app that allows you to easily control and monitor your Internet of Things (IoT) devices using a smartphone or tablet.</a:t>
            </a:r>
          </a:p>
          <a:p>
            <a:r>
              <a:rPr lang="en-US" sz="2400" dirty="0"/>
              <a:t>We are controlling door, fan speed, light and its brightness through this. And monitoring temperature, humidity and gas sensor values.</a:t>
            </a:r>
          </a:p>
          <a:p>
            <a:r>
              <a:rPr lang="en-US" sz="2400" dirty="0"/>
              <a:t>We are also able to monitor the number of persons entering, exiting and present in the home.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8CDB-5674-1E78-A305-746EA6016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11A9-8365-7553-BC9F-8ACEA59725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247408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92"/>
    </mc:Choice>
    <mc:Fallback>
      <p:transition spd="slow" advTm="168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35D-CD2A-DC7B-2B52-DD00CEFB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6" y="654048"/>
            <a:ext cx="4896166" cy="497541"/>
          </a:xfrm>
        </p:spPr>
        <p:txBody>
          <a:bodyPr/>
          <a:lstStyle/>
          <a:p>
            <a:r>
              <a:rPr lang="en-IN" dirty="0"/>
              <a:t>Blynk </a:t>
            </a:r>
            <a:r>
              <a:rPr lang="en-IN" dirty="0" err="1"/>
              <a:t>webconsole</a:t>
            </a:r>
            <a:r>
              <a:rPr lang="en-IN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E51EAA-3A1B-81CC-A0AD-0499D7C6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13" y="1706463"/>
            <a:ext cx="6124575" cy="34450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03D5-764A-E8C3-89E2-511CA039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1484966"/>
            <a:ext cx="3932237" cy="4384022"/>
          </a:xfrm>
        </p:spPr>
        <p:txBody>
          <a:bodyPr/>
          <a:lstStyle/>
          <a:p>
            <a:r>
              <a:rPr lang="en-IN" sz="2400" dirty="0"/>
              <a:t>Blynk </a:t>
            </a:r>
            <a:r>
              <a:rPr lang="en-IN" sz="2400" dirty="0" err="1"/>
              <a:t>webconsole</a:t>
            </a:r>
            <a:r>
              <a:rPr lang="en-IN" sz="2400" dirty="0"/>
              <a:t> is a feature rich web application that can be used by different type of users. The key functionality of this product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Configuration of how connected devices work on the platform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Monitoring of devices in a web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Management of </a:t>
            </a:r>
            <a:r>
              <a:rPr lang="en-IN" sz="2400" dirty="0" err="1"/>
              <a:t>devices,users,and</a:t>
            </a:r>
            <a:r>
              <a:rPr lang="en-IN" sz="2400" dirty="0"/>
              <a:t>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8CDB-5674-1E78-A305-746EA6016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11A9-8365-7553-BC9F-8ACEA59725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406199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93"/>
    </mc:Choice>
    <mc:Fallback>
      <p:transition spd="slow" advTm="171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35D-CD2A-DC7B-2B52-DD00CEFB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6" y="654048"/>
            <a:ext cx="3932237" cy="497541"/>
          </a:xfrm>
        </p:spPr>
        <p:txBody>
          <a:bodyPr/>
          <a:lstStyle/>
          <a:p>
            <a:r>
              <a:rPr lang="en-IN" dirty="0"/>
              <a:t>Arduino </a:t>
            </a:r>
            <a:r>
              <a:rPr lang="en-IN" dirty="0" err="1"/>
              <a:t>iot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490F3-258F-CEF0-4C7B-D2B046CD1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460" y="1706463"/>
            <a:ext cx="6124575" cy="34450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03D5-764A-E8C3-89E2-511CA039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1484966"/>
            <a:ext cx="3932237" cy="4384022"/>
          </a:xfrm>
        </p:spPr>
        <p:txBody>
          <a:bodyPr/>
          <a:lstStyle/>
          <a:p>
            <a:r>
              <a:rPr lang="en-US" sz="2400" dirty="0"/>
              <a:t>Arduino IoT is a platform that allows you to connect your Arduino boards with the internet, enabling you to build IoT (Internet of Things) applications.</a:t>
            </a:r>
          </a:p>
          <a:p>
            <a:r>
              <a:rPr lang="en-US" sz="2400" dirty="0"/>
              <a:t>Controlling light and door can be done.</a:t>
            </a:r>
          </a:p>
          <a:p>
            <a:r>
              <a:rPr lang="en-US" sz="2400" dirty="0"/>
              <a:t>Monitoring temperature, humidity and gas sensor values.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8CDB-5674-1E78-A305-746EA6016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11A9-8365-7553-BC9F-8ACEA59725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307412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07"/>
    </mc:Choice>
    <mc:Fallback>
      <p:transition spd="slow" advTm="168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410EAD-89EA-F153-17B2-020439F38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317812"/>
            <a:ext cx="9120570" cy="40100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4617-4CE8-F187-DBEE-A07ED0C9FC9A}"/>
              </a:ext>
            </a:extLst>
          </p:cNvPr>
          <p:cNvSpPr/>
          <p:nvPr/>
        </p:nvSpPr>
        <p:spPr>
          <a:xfrm>
            <a:off x="5880847" y="4419600"/>
            <a:ext cx="457200" cy="89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9"/>
    </mc:Choice>
    <mc:Fallback>
      <p:transition spd="slow" advTm="18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8D3A5-00F4-FDA6-58B1-9D71B145A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1530A-CF0D-D6FB-AF80-0172207B0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14D8D-E290-056D-D109-C9B81ACFC557}"/>
              </a:ext>
            </a:extLst>
          </p:cNvPr>
          <p:cNvSpPr txBox="1"/>
          <p:nvPr/>
        </p:nvSpPr>
        <p:spPr>
          <a:xfrm>
            <a:off x="3157818" y="576462"/>
            <a:ext cx="6351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HOME</a:t>
            </a:r>
            <a:r>
              <a:rPr lang="en-IN" sz="4800" dirty="0"/>
              <a:t> </a:t>
            </a:r>
            <a:r>
              <a:rPr lang="en-IN" sz="4800" dirty="0">
                <a:latin typeface="+mj-lt"/>
              </a:rPr>
              <a:t>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8F93-CBD4-C9BE-1FCE-CC1C5F14A7EB}"/>
              </a:ext>
            </a:extLst>
          </p:cNvPr>
          <p:cNvSpPr txBox="1"/>
          <p:nvPr/>
        </p:nvSpPr>
        <p:spPr>
          <a:xfrm>
            <a:off x="1532965" y="1775011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Home automation is the process of automating household tasks and functions using technology.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include everything from controlling your lights and doors with a smartphone app, to getting your temperature, humidity and gas/smoke data onto your phone.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goal of home automation is to make life easier and more convenient for homeowners.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By automating repetitive tasks, homeowners can save time and energy, and enjoy a more comfortable and efficient living environment.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97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24"/>
    </mc:Choice>
    <mc:Fallback>
      <p:transition spd="slow" advTm="210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922-A94D-2529-A89F-2E11531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54F5-3EE3-C02B-36F1-B74D2404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517126"/>
            <a:ext cx="5760720" cy="331927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Security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Smart Sense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Internet of Things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309F4-F2D5-E49A-D8E7-77EAE56A4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8459-62F3-A56A-14E0-3643B72DF1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EB8E0D-CC63-B47F-2BB6-4228CD107A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9895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32"/>
    </mc:Choice>
    <mc:Fallback>
      <p:transition spd="slow" advTm="166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629-679B-0507-5C14-6B5DA20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8DE0-1395-0C51-6790-2F4DE0DF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1" y="1189254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 err="1"/>
              <a:t>rfid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8211-A24B-6EF8-F71F-1B4FE031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2471" y="2282591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Laser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EA10-F4B4-2FE3-94C6-D713A2FDB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CAA16-18D5-A705-BFBB-E0C1B3920C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F4DE071-25E0-2F43-1393-DCFF40B562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895" r="21895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31F7DB-42C2-2CC8-EAA4-012CE148A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471" y="3375928"/>
            <a:ext cx="4620409" cy="806823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Password based</a:t>
            </a:r>
          </a:p>
          <a:p>
            <a:r>
              <a:rPr lang="en-IN" sz="2800" dirty="0"/>
              <a:t>    Locking system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0EF89AF-6EBF-C24B-D9F5-6D7206A13F27}"/>
              </a:ext>
            </a:extLst>
          </p:cNvPr>
          <p:cNvSpPr txBox="1">
            <a:spLocks/>
          </p:cNvSpPr>
          <p:nvPr/>
        </p:nvSpPr>
        <p:spPr>
          <a:xfrm>
            <a:off x="6992471" y="4928616"/>
            <a:ext cx="4957481" cy="356616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Barcode scanner</a:t>
            </a:r>
          </a:p>
        </p:txBody>
      </p:sp>
    </p:spTree>
    <p:extLst>
      <p:ext uri="{BB962C8B-B14F-4D97-AF65-F5344CB8AC3E}">
        <p14:creationId xmlns:p14="http://schemas.microsoft.com/office/powerpoint/2010/main" val="11755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6"/>
    </mc:Choice>
    <mc:Fallback>
      <p:transition spd="slow" advTm="161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656FFF-D8EE-F4AC-9CB4-96711E9642DD}"/>
              </a:ext>
            </a:extLst>
          </p:cNvPr>
          <p:cNvSpPr/>
          <p:nvPr/>
        </p:nvSpPr>
        <p:spPr>
          <a:xfrm>
            <a:off x="5449824" y="1999129"/>
            <a:ext cx="431023" cy="134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78215-0C53-8981-01CE-58A1E415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31813"/>
            <a:ext cx="3932237" cy="457199"/>
          </a:xfrm>
        </p:spPr>
        <p:txBody>
          <a:bodyPr/>
          <a:lstStyle/>
          <a:p>
            <a:r>
              <a:rPr lang="en-IN" sz="3200" dirty="0"/>
              <a:t>RFID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A217-862C-CAF7-C9A8-230F41EB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7" y="1042008"/>
            <a:ext cx="9602635" cy="5916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1" dirty="0"/>
              <a:t>RFID(Radio Frequency Identification) </a:t>
            </a:r>
            <a:r>
              <a:rPr lang="en-IN" sz="2000" dirty="0"/>
              <a:t>can be used in security . It opens the door only when it detects a  unique tag.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B9273-AC27-B631-E740-FEB6A60DD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747C-2C8E-A323-1B13-230A6E3A5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09948-E058-DB76-2AF2-5439A476EA08}"/>
              </a:ext>
            </a:extLst>
          </p:cNvPr>
          <p:cNvSpPr txBox="1">
            <a:spLocks/>
          </p:cNvSpPr>
          <p:nvPr/>
        </p:nvSpPr>
        <p:spPr>
          <a:xfrm>
            <a:off x="1307412" y="1795453"/>
            <a:ext cx="3932237" cy="5916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Laser security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5273DF4-11DC-6DB7-7A44-60D274037D10}"/>
              </a:ext>
            </a:extLst>
          </p:cNvPr>
          <p:cNvSpPr txBox="1">
            <a:spLocks/>
          </p:cNvSpPr>
          <p:nvPr/>
        </p:nvSpPr>
        <p:spPr>
          <a:xfrm>
            <a:off x="1298447" y="2485742"/>
            <a:ext cx="9396447" cy="591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If </a:t>
            </a:r>
            <a:r>
              <a:rPr lang="en-IN" sz="2400" b="1" dirty="0" err="1"/>
              <a:t>ldr</a:t>
            </a:r>
            <a:r>
              <a:rPr lang="en-IN" sz="2400" b="1" dirty="0"/>
              <a:t> sensor </a:t>
            </a:r>
            <a:r>
              <a:rPr lang="en-IN" sz="2000" dirty="0"/>
              <a:t>does not sense the laser which falls on it after reflections due to mirror then buzzer is turned on.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886BE07-32B0-8656-ABA3-67A510BD6765}"/>
              </a:ext>
            </a:extLst>
          </p:cNvPr>
          <p:cNvSpPr txBox="1">
            <a:spLocks/>
          </p:cNvSpPr>
          <p:nvPr/>
        </p:nvSpPr>
        <p:spPr>
          <a:xfrm>
            <a:off x="1298447" y="3362039"/>
            <a:ext cx="10086729" cy="5916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Password based locking system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EDDF443-42CF-3692-51E0-3815202BDD3A}"/>
              </a:ext>
            </a:extLst>
          </p:cNvPr>
          <p:cNvSpPr txBox="1">
            <a:spLocks/>
          </p:cNvSpPr>
          <p:nvPr/>
        </p:nvSpPr>
        <p:spPr>
          <a:xfrm>
            <a:off x="1298447" y="4858871"/>
            <a:ext cx="7235953" cy="5916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Barcode scanner security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62DA0A2-27F0-0C1F-F06A-2CFFAA1710F9}"/>
              </a:ext>
            </a:extLst>
          </p:cNvPr>
          <p:cNvSpPr txBox="1">
            <a:spLocks/>
          </p:cNvSpPr>
          <p:nvPr/>
        </p:nvSpPr>
        <p:spPr>
          <a:xfrm>
            <a:off x="1298447" y="4115485"/>
            <a:ext cx="7666260" cy="6205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App can be accessed by entering the correct password in the app made by </a:t>
            </a:r>
            <a:r>
              <a:rPr lang="en-IN" sz="2400" b="1" dirty="0" err="1"/>
              <a:t>Mit</a:t>
            </a:r>
            <a:r>
              <a:rPr lang="en-IN" sz="2400" b="1" dirty="0"/>
              <a:t> App inventor.</a:t>
            </a:r>
            <a:endParaRPr lang="en-IN"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F98D1F7-F758-F0FD-FE81-198A105D0B97}"/>
              </a:ext>
            </a:extLst>
          </p:cNvPr>
          <p:cNvSpPr txBox="1">
            <a:spLocks/>
          </p:cNvSpPr>
          <p:nvPr/>
        </p:nvSpPr>
        <p:spPr>
          <a:xfrm>
            <a:off x="1307412" y="5612317"/>
            <a:ext cx="9154400" cy="713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By scanning  the barcode on the card ,we can access the app made by </a:t>
            </a:r>
            <a:r>
              <a:rPr lang="en-IN" sz="2400" b="1" dirty="0" err="1"/>
              <a:t>mit</a:t>
            </a:r>
            <a:r>
              <a:rPr lang="en-IN" sz="2400" b="1" dirty="0"/>
              <a:t> app inventor </a:t>
            </a:r>
            <a:r>
              <a:rPr lang="en-IN" sz="2000" dirty="0"/>
              <a:t>and we can control devices and door through it. .</a:t>
            </a:r>
          </a:p>
        </p:txBody>
      </p:sp>
    </p:spTree>
    <p:extLst>
      <p:ext uri="{BB962C8B-B14F-4D97-AF65-F5344CB8AC3E}">
        <p14:creationId xmlns:p14="http://schemas.microsoft.com/office/powerpoint/2010/main" val="65944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59"/>
    </mc:Choice>
    <mc:Fallback>
      <p:transition spd="slow" advTm="211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629-679B-0507-5C14-6B5DA202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268634" cy="1828800"/>
          </a:xfrm>
        </p:spPr>
        <p:txBody>
          <a:bodyPr/>
          <a:lstStyle/>
          <a:p>
            <a:r>
              <a:rPr lang="en-IN" dirty="0" err="1"/>
              <a:t>Smartsense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8DE0-1395-0C51-6790-2F4DE0DF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1" y="1189254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Soil moisture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8211-A24B-6EF8-F71F-1B4FE031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2471" y="2363449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 err="1"/>
              <a:t>ldr</a:t>
            </a:r>
            <a:endParaRPr lang="en-IN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EA10-F4B4-2FE3-94C6-D713A2FDB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CAA16-18D5-A705-BFBB-E0C1B3920C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BF4FC6E-D0B0-8629-C92E-C1080C9792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608" r="19608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31F7DB-42C2-2CC8-EAA4-012CE148A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471" y="3492737"/>
            <a:ext cx="4620409" cy="480327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garage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0EF89AF-6EBF-C24B-D9F5-6D7206A13F27}"/>
              </a:ext>
            </a:extLst>
          </p:cNvPr>
          <p:cNvSpPr txBox="1">
            <a:spLocks/>
          </p:cNvSpPr>
          <p:nvPr/>
        </p:nvSpPr>
        <p:spPr>
          <a:xfrm>
            <a:off x="6992471" y="4928616"/>
            <a:ext cx="4957481" cy="356616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Stairs</a:t>
            </a:r>
          </a:p>
        </p:txBody>
      </p:sp>
    </p:spTree>
    <p:extLst>
      <p:ext uri="{BB962C8B-B14F-4D97-AF65-F5344CB8AC3E}">
        <p14:creationId xmlns:p14="http://schemas.microsoft.com/office/powerpoint/2010/main" val="7814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22"/>
    </mc:Choice>
    <mc:Fallback>
      <p:transition spd="slow" advTm="168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8215-0C53-8981-01CE-58A1E415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02" y="654048"/>
            <a:ext cx="3932237" cy="515470"/>
          </a:xfrm>
        </p:spPr>
        <p:txBody>
          <a:bodyPr/>
          <a:lstStyle/>
          <a:p>
            <a:r>
              <a:rPr lang="en-IN" dirty="0"/>
              <a:t>Soil moisture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A217-862C-CAF7-C9A8-230F41EB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755" y="1317436"/>
            <a:ext cx="9350633" cy="1452657"/>
          </a:xfrm>
        </p:spPr>
        <p:txBody>
          <a:bodyPr/>
          <a:lstStyle/>
          <a:p>
            <a:r>
              <a:rPr lang="en-IN" sz="2400" b="1" dirty="0"/>
              <a:t>Soil moisture </a:t>
            </a:r>
            <a:r>
              <a:rPr lang="en-IN" sz="2000" dirty="0"/>
              <a:t>detects the moisture content in the soil. If it goes above a certain level then it turns the water pump on. When moisture content restores back to its value then water pump stops automatically.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B9273-AC27-B631-E740-FEB6A60DD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747C-2C8E-A323-1B13-230A6E3A5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09948-E058-DB76-2AF2-5439A476EA08}"/>
              </a:ext>
            </a:extLst>
          </p:cNvPr>
          <p:cNvSpPr txBox="1">
            <a:spLocks/>
          </p:cNvSpPr>
          <p:nvPr/>
        </p:nvSpPr>
        <p:spPr>
          <a:xfrm>
            <a:off x="1218754" y="2115669"/>
            <a:ext cx="3932237" cy="6544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LDR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5273DF4-11DC-6DB7-7A44-60D274037D10}"/>
              </a:ext>
            </a:extLst>
          </p:cNvPr>
          <p:cNvSpPr txBox="1">
            <a:spLocks/>
          </p:cNvSpPr>
          <p:nvPr/>
        </p:nvSpPr>
        <p:spPr>
          <a:xfrm>
            <a:off x="1218754" y="2918011"/>
            <a:ext cx="8633458" cy="434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LDR sensor </a:t>
            </a:r>
            <a:r>
              <a:rPr lang="en-IN" sz="2000" dirty="0"/>
              <a:t>senses the intensity of light. If it reads above a certain value then the lights will turn on.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282989-E152-CF3B-DA6A-076B595FAFFA}"/>
              </a:ext>
            </a:extLst>
          </p:cNvPr>
          <p:cNvSpPr txBox="1">
            <a:spLocks/>
          </p:cNvSpPr>
          <p:nvPr/>
        </p:nvSpPr>
        <p:spPr>
          <a:xfrm>
            <a:off x="1218753" y="3568326"/>
            <a:ext cx="3932237" cy="6544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garage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C4DD2-1B91-5CA3-1450-2DA441C94FCC}"/>
              </a:ext>
            </a:extLst>
          </p:cNvPr>
          <p:cNvSpPr txBox="1">
            <a:spLocks/>
          </p:cNvSpPr>
          <p:nvPr/>
        </p:nvSpPr>
        <p:spPr>
          <a:xfrm>
            <a:off x="1218752" y="4886140"/>
            <a:ext cx="3932237" cy="6544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stairs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76161-4CD6-717D-D744-F209595DC30E}"/>
              </a:ext>
            </a:extLst>
          </p:cNvPr>
          <p:cNvSpPr txBox="1"/>
          <p:nvPr/>
        </p:nvSpPr>
        <p:spPr>
          <a:xfrm>
            <a:off x="1160979" y="5540564"/>
            <a:ext cx="80597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400" b="1" dirty="0"/>
              <a:t>ultrasonic sensor </a:t>
            </a:r>
            <a:r>
              <a:rPr lang="en-IN" sz="2000" dirty="0"/>
              <a:t>detects if a person is walking up/down the stairs </a:t>
            </a:r>
          </a:p>
          <a:p>
            <a:r>
              <a:rPr lang="en-IN" sz="2000" dirty="0"/>
              <a:t>and turns on the lights . This prevents the person to stumble.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2406-BE1A-DEB8-7C45-FDA0A9E574F6}"/>
              </a:ext>
            </a:extLst>
          </p:cNvPr>
          <p:cNvSpPr txBox="1"/>
          <p:nvPr/>
        </p:nvSpPr>
        <p:spPr>
          <a:xfrm>
            <a:off x="1160979" y="4303433"/>
            <a:ext cx="8431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400" b="1" dirty="0"/>
              <a:t>ultrasonic sensor </a:t>
            </a:r>
            <a:r>
              <a:rPr lang="en-IN" sz="2000" dirty="0"/>
              <a:t>detects the vehicle coming towards it and opens the door for the vehicle to move in. </a:t>
            </a:r>
          </a:p>
        </p:txBody>
      </p:sp>
    </p:spTree>
    <p:extLst>
      <p:ext uri="{BB962C8B-B14F-4D97-AF65-F5344CB8AC3E}">
        <p14:creationId xmlns:p14="http://schemas.microsoft.com/office/powerpoint/2010/main" val="136519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39"/>
    </mc:Choice>
    <mc:Fallback>
      <p:transition spd="slow" advTm="211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629-679B-0507-5C14-6B5DA20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8DE0-1395-0C51-6790-2F4DE0DF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1" y="553753"/>
            <a:ext cx="4620409" cy="765761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unidirectional</a:t>
            </a:r>
          </a:p>
          <a:p>
            <a:r>
              <a:rPr lang="en-IN" sz="2800" dirty="0"/>
              <a:t>    visitor counter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8211-A24B-6EF8-F71F-1B4FE031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2471" y="2212848"/>
            <a:ext cx="4620409" cy="34747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Controlling fan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EA10-F4B4-2FE3-94C6-D713A2FDB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CAA16-18D5-A705-BFBB-E0C1B3920C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492B3F-5F46-79F9-04FD-62F9FFB287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895" r="21895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31F7DB-42C2-2CC8-EAA4-012CE148A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470" y="3473467"/>
            <a:ext cx="4620409" cy="806823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Controlling light</a:t>
            </a:r>
          </a:p>
          <a:p>
            <a:r>
              <a:rPr lang="en-IN" sz="2800" dirty="0"/>
              <a:t>    and its brightness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0EF89AF-6EBF-C24B-D9F5-6D7206A13F27}"/>
              </a:ext>
            </a:extLst>
          </p:cNvPr>
          <p:cNvSpPr txBox="1">
            <a:spLocks/>
          </p:cNvSpPr>
          <p:nvPr/>
        </p:nvSpPr>
        <p:spPr>
          <a:xfrm>
            <a:off x="6992470" y="5193437"/>
            <a:ext cx="4957481" cy="1057294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/>
              <a:t>Controlling lights</a:t>
            </a:r>
          </a:p>
          <a:p>
            <a:r>
              <a:rPr lang="en-IN" sz="2800" dirty="0"/>
              <a:t>    using google </a:t>
            </a:r>
          </a:p>
          <a:p>
            <a:r>
              <a:rPr lang="en-IN" sz="2800" dirty="0"/>
              <a:t>    assistant</a:t>
            </a:r>
          </a:p>
        </p:txBody>
      </p:sp>
    </p:spTree>
    <p:extLst>
      <p:ext uri="{BB962C8B-B14F-4D97-AF65-F5344CB8AC3E}">
        <p14:creationId xmlns:p14="http://schemas.microsoft.com/office/powerpoint/2010/main" val="155244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75"/>
    </mc:Choice>
    <mc:Fallback>
      <p:transition spd="slow" advTm="169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A7C7-8920-2203-1330-A88E94C6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05" y="609600"/>
            <a:ext cx="10050293" cy="499353"/>
          </a:xfrm>
        </p:spPr>
        <p:txBody>
          <a:bodyPr/>
          <a:lstStyle/>
          <a:p>
            <a:r>
              <a:rPr lang="en-IN" sz="2800" dirty="0" err="1"/>
              <a:t>biDIRECTIONAL</a:t>
            </a:r>
            <a:r>
              <a:rPr lang="en-IN" sz="2800" dirty="0"/>
              <a:t> VISITOR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0D5E-0B21-C59E-1DC2-395502F5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26268"/>
            <a:ext cx="9820656" cy="51822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Unidirectional  visitor counter counts the number of persons entering the room  .This count will be displayed in the </a:t>
            </a:r>
            <a:r>
              <a:rPr lang="en-IN" dirty="0" err="1"/>
              <a:t>blynk</a:t>
            </a:r>
            <a:r>
              <a:rPr lang="en-IN" dirty="0"/>
              <a:t> app.</a:t>
            </a:r>
          </a:p>
          <a:p>
            <a:pPr marL="0" indent="0">
              <a:buNone/>
            </a:pPr>
            <a:r>
              <a:rPr lang="en-IN" sz="2800" b="1" dirty="0"/>
              <a:t>CONTROLLING FAN</a:t>
            </a:r>
          </a:p>
          <a:p>
            <a:pPr marL="0" indent="0">
              <a:buNone/>
            </a:pPr>
            <a:r>
              <a:rPr lang="en-IN" dirty="0"/>
              <a:t>Fan’s speed and power can be controlled by </a:t>
            </a:r>
            <a:r>
              <a:rPr lang="en-IN" sz="2800" b="1" dirty="0" err="1"/>
              <a:t>blynk</a:t>
            </a:r>
            <a:r>
              <a:rPr lang="en-IN" sz="2800" b="1" dirty="0"/>
              <a:t> app </a:t>
            </a:r>
            <a:r>
              <a:rPr lang="en-IN" dirty="0"/>
              <a:t>. App made by </a:t>
            </a:r>
            <a:r>
              <a:rPr lang="en-IN" sz="2800" b="1" dirty="0" err="1"/>
              <a:t>mit</a:t>
            </a:r>
            <a:r>
              <a:rPr lang="en-IN" sz="2800" b="1" dirty="0"/>
              <a:t> app inventor</a:t>
            </a:r>
            <a:r>
              <a:rPr lang="en-IN" dirty="0"/>
              <a:t> can also control the power of the fan.  </a:t>
            </a:r>
          </a:p>
          <a:p>
            <a:pPr marL="0" indent="0">
              <a:buNone/>
            </a:pPr>
            <a:r>
              <a:rPr lang="en-IN" sz="2800" b="1" dirty="0"/>
              <a:t>CONTROLLING LIGHTS AND ITS BRIGHTNESS</a:t>
            </a:r>
          </a:p>
          <a:p>
            <a:pPr marL="0" indent="0">
              <a:buNone/>
            </a:pPr>
            <a:r>
              <a:rPr lang="en-IN" dirty="0"/>
              <a:t>The power of lights and brightness can be controlled by </a:t>
            </a:r>
            <a:r>
              <a:rPr lang="en-IN" sz="2800" b="1" dirty="0" err="1"/>
              <a:t>blynk</a:t>
            </a:r>
            <a:r>
              <a:rPr lang="en-IN" sz="2800" b="1" dirty="0"/>
              <a:t> app</a:t>
            </a:r>
            <a:r>
              <a:rPr lang="en-IN" dirty="0"/>
              <a:t>. Fan can be switched on and off using app made by </a:t>
            </a:r>
            <a:r>
              <a:rPr lang="en-IN" dirty="0" err="1"/>
              <a:t>mit</a:t>
            </a:r>
            <a:r>
              <a:rPr lang="en-IN" dirty="0"/>
              <a:t> app inventor.</a:t>
            </a:r>
          </a:p>
          <a:p>
            <a:pPr marL="0" indent="0">
              <a:buNone/>
            </a:pPr>
            <a:r>
              <a:rPr lang="en-IN" sz="2800" b="1" dirty="0"/>
              <a:t>CONTROLLING LIGHTS USING GOOGLE ASSISTANT</a:t>
            </a:r>
          </a:p>
          <a:p>
            <a:pPr marL="0" indent="0">
              <a:buNone/>
            </a:pPr>
            <a:r>
              <a:rPr lang="en-IN" dirty="0"/>
              <a:t>Lights can also be controlled by google assistant through </a:t>
            </a:r>
            <a:r>
              <a:rPr lang="en-IN" sz="2800" b="1" dirty="0" err="1"/>
              <a:t>blynk</a:t>
            </a:r>
            <a:r>
              <a:rPr lang="en-IN" sz="2800" b="1" dirty="0"/>
              <a:t> app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1879-D82E-222D-AA04-0948AC1B1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CE43-F70B-B28A-24B8-C70E61CBE0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68"/>
    </mc:Choice>
    <mc:Fallback>
      <p:transition spd="slow" advTm="16868"/>
    </mc:Fallback>
  </mc:AlternateContent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{4454A3B0-302F-4C2F-8902-E8FD9ECE751F}tf67061901_win32</Template>
  <TotalTime>653</TotalTime>
  <Words>754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Daytona Condensed Light</vt:lpstr>
      <vt:lpstr>Posterama</vt:lpstr>
      <vt:lpstr>Wingdings</vt:lpstr>
      <vt:lpstr>Office Theme</vt:lpstr>
      <vt:lpstr>Decept of Home</vt:lpstr>
      <vt:lpstr>PowerPoint Presentation</vt:lpstr>
      <vt:lpstr>Features</vt:lpstr>
      <vt:lpstr>security</vt:lpstr>
      <vt:lpstr>RFID</vt:lpstr>
      <vt:lpstr>Smartsense</vt:lpstr>
      <vt:lpstr>Soil moisture</vt:lpstr>
      <vt:lpstr>Internet of things</vt:lpstr>
      <vt:lpstr>biDIRECTIONAL VISITOR COUNTER</vt:lpstr>
      <vt:lpstr>server</vt:lpstr>
      <vt:lpstr>thingspeak</vt:lpstr>
      <vt:lpstr>Blynk app</vt:lpstr>
      <vt:lpstr>Blynk webconsole </vt:lpstr>
      <vt:lpstr>Arduino iot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 of Home</dc:title>
  <dc:creator>Pramod Biradar</dc:creator>
  <cp:lastModifiedBy>DUVVU SAI KOMAL</cp:lastModifiedBy>
  <cp:revision>3</cp:revision>
  <dcterms:created xsi:type="dcterms:W3CDTF">2023-04-22T18:38:07Z</dcterms:created>
  <dcterms:modified xsi:type="dcterms:W3CDTF">2023-04-23T08:03:06Z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