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6" r:id="rId4"/>
    <p:sldId id="264" r:id="rId5"/>
    <p:sldId id="258" r:id="rId6"/>
    <p:sldId id="265" r:id="rId7"/>
    <p:sldId id="267" r:id="rId8"/>
    <p:sldId id="268" r:id="rId9"/>
    <p:sldId id="269" r:id="rId10"/>
    <p:sldId id="271" r:id="rId11"/>
    <p:sldId id="270" r:id="rId12"/>
    <p:sldId id="273" r:id="rId13"/>
    <p:sldId id="272" r:id="rId14"/>
    <p:sldId id="275" r:id="rId15"/>
    <p:sldId id="274" r:id="rId16"/>
    <p:sldId id="277" r:id="rId17"/>
    <p:sldId id="266" r:id="rId18"/>
    <p:sldId id="279" r:id="rId19"/>
    <p:sldId id="288" r:id="rId20"/>
    <p:sldId id="287" r:id="rId21"/>
    <p:sldId id="278" r:id="rId22"/>
    <p:sldId id="280" r:id="rId23"/>
    <p:sldId id="284" r:id="rId24"/>
    <p:sldId id="283" r:id="rId25"/>
    <p:sldId id="285" r:id="rId26"/>
    <p:sldId id="281" r:id="rId27"/>
    <p:sldId id="259" r:id="rId28"/>
    <p:sldId id="262" r:id="rId29"/>
    <p:sldId id="26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p:cViewPr varScale="1">
        <p:scale>
          <a:sx n="131" d="100"/>
          <a:sy n="131"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a:xfrm>
            <a:off x="3962399" y="5870575"/>
            <a:ext cx="4893958" cy="377825"/>
          </a:xfrm>
        </p:spPr>
        <p:txBody>
          <a:bodyPr/>
          <a:lstStyle/>
          <a:p>
            <a:endParaRPr lang="es-CL"/>
          </a:p>
        </p:txBody>
      </p:sp>
      <p:sp>
        <p:nvSpPr>
          <p:cNvPr id="6" name="Slide Number Placeholder 5"/>
          <p:cNvSpPr>
            <a:spLocks noGrp="1"/>
          </p:cNvSpPr>
          <p:nvPr>
            <p:ph type="sldNum" sz="quarter" idx="12"/>
          </p:nvPr>
        </p:nvSpPr>
        <p:spPr>
          <a:xfrm>
            <a:off x="10608958" y="5870575"/>
            <a:ext cx="551167" cy="377825"/>
          </a:xfrm>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16318369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4C01D0-2F92-4BF7-AFAD-31AAD045B4BA}" type="datetimeFigureOut">
              <a:rPr lang="es-CL" smtClean="0"/>
              <a:t>26-01-24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21799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199084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051400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2370155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2637855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765981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374647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8837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7082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427891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4C01D0-2F92-4BF7-AFAD-31AAD045B4BA}" type="datetimeFigureOut">
              <a:rPr lang="es-CL" smtClean="0"/>
              <a:t>26-01-24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44156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4C01D0-2F92-4BF7-AFAD-31AAD045B4BA}" type="datetimeFigureOut">
              <a:rPr lang="es-CL" smtClean="0"/>
              <a:t>26-01-24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00912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4C01D0-2F92-4BF7-AFAD-31AAD045B4BA}" type="datetimeFigureOut">
              <a:rPr lang="es-CL" smtClean="0"/>
              <a:t>26-01-24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412817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F4C01D0-2F92-4BF7-AFAD-31AAD045B4BA}" type="datetimeFigureOut">
              <a:rPr lang="es-CL" smtClean="0"/>
              <a:t>26-01-24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58729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4C01D0-2F92-4BF7-AFAD-31AAD045B4BA}" type="datetimeFigureOut">
              <a:rPr lang="es-CL" smtClean="0"/>
              <a:t>26-01-24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135680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4C01D0-2F92-4BF7-AFAD-31AAD045B4BA}" type="datetimeFigureOut">
              <a:rPr lang="es-CL" smtClean="0"/>
              <a:t>26-01-24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103878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4C01D0-2F92-4BF7-AFAD-31AAD045B4BA}" type="datetimeFigureOut">
              <a:rPr lang="es-CL" smtClean="0"/>
              <a:t>26-01-24</a:t>
            </a:fld>
            <a:endParaRPr lang="es-C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D1D72-FC41-4E53-B47F-BFF39884A674}" type="slidenum">
              <a:rPr lang="es-CL" smtClean="0"/>
              <a:t>‹Nº›</a:t>
            </a:fld>
            <a:endParaRPr lang="es-CL"/>
          </a:p>
        </p:txBody>
      </p:sp>
    </p:spTree>
    <p:extLst>
      <p:ext uri="{BB962C8B-B14F-4D97-AF65-F5344CB8AC3E}">
        <p14:creationId xmlns:p14="http://schemas.microsoft.com/office/powerpoint/2010/main" val="388468507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lab.research.google.com/corgiredirector?site=https%3A%2F%2Fwww.kaggle.com%2Fdatasets%2Fpaultimothymooney%2Fchest-xray-pneumonia"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CB643-3D21-9BF6-66B8-4F55FB858DEC}"/>
              </a:ext>
            </a:extLst>
          </p:cNvPr>
          <p:cNvSpPr>
            <a:spLocks noGrp="1"/>
          </p:cNvSpPr>
          <p:nvPr>
            <p:ph type="ctrTitle"/>
          </p:nvPr>
        </p:nvSpPr>
        <p:spPr/>
        <p:txBody>
          <a:bodyPr/>
          <a:lstStyle/>
          <a:p>
            <a:r>
              <a:rPr lang="es-CL" dirty="0"/>
              <a:t>Proyecto n° 7</a:t>
            </a:r>
            <a:br>
              <a:rPr lang="es-CL" dirty="0"/>
            </a:br>
            <a:r>
              <a:rPr lang="es-CL" dirty="0"/>
              <a:t>Manuel DEICK</a:t>
            </a:r>
            <a:br>
              <a:rPr lang="es-CL" dirty="0"/>
            </a:br>
            <a:r>
              <a:rPr lang="es-CL" dirty="0"/>
              <a:t> </a:t>
            </a:r>
          </a:p>
        </p:txBody>
      </p:sp>
      <p:sp>
        <p:nvSpPr>
          <p:cNvPr id="3" name="Subtítulo 2">
            <a:extLst>
              <a:ext uri="{FF2B5EF4-FFF2-40B4-BE49-F238E27FC236}">
                <a16:creationId xmlns:a16="http://schemas.microsoft.com/office/drawing/2014/main" id="{2A37B6C0-7955-74BF-35B9-F0FABA391866}"/>
              </a:ext>
            </a:extLst>
          </p:cNvPr>
          <p:cNvSpPr>
            <a:spLocks noGrp="1"/>
          </p:cNvSpPr>
          <p:nvPr>
            <p:ph type="subTitle" idx="1"/>
          </p:nvPr>
        </p:nvSpPr>
        <p:spPr>
          <a:xfrm>
            <a:off x="3962399" y="4385731"/>
            <a:ext cx="7197726" cy="1607445"/>
          </a:xfrm>
        </p:spPr>
        <p:txBody>
          <a:bodyPr>
            <a:normAutofit/>
          </a:bodyPr>
          <a:lstStyle/>
          <a:p>
            <a:endParaRPr lang="es-CL" dirty="0"/>
          </a:p>
          <a:p>
            <a:endParaRPr lang="es-CL" dirty="0"/>
          </a:p>
          <a:p>
            <a:endParaRPr lang="es-CL" dirty="0"/>
          </a:p>
        </p:txBody>
      </p:sp>
      <p:pic>
        <p:nvPicPr>
          <p:cNvPr id="5" name="Imagen 4">
            <a:extLst>
              <a:ext uri="{FF2B5EF4-FFF2-40B4-BE49-F238E27FC236}">
                <a16:creationId xmlns:a16="http://schemas.microsoft.com/office/drawing/2014/main" id="{A74B05ED-3970-A57F-7391-78F8CFF4C055}"/>
              </a:ext>
            </a:extLst>
          </p:cNvPr>
          <p:cNvPicPr>
            <a:picLocks noChangeAspect="1"/>
          </p:cNvPicPr>
          <p:nvPr/>
        </p:nvPicPr>
        <p:blipFill>
          <a:blip r:embed="rId2"/>
          <a:stretch>
            <a:fillRect/>
          </a:stretch>
        </p:blipFill>
        <p:spPr>
          <a:xfrm>
            <a:off x="7768752" y="4385731"/>
            <a:ext cx="3391373" cy="1133633"/>
          </a:xfrm>
          <a:prstGeom prst="rect">
            <a:avLst/>
          </a:prstGeom>
        </p:spPr>
      </p:pic>
    </p:spTree>
    <p:extLst>
      <p:ext uri="{BB962C8B-B14F-4D97-AF65-F5344CB8AC3E}">
        <p14:creationId xmlns:p14="http://schemas.microsoft.com/office/powerpoint/2010/main" val="6124497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38B73-B640-ED68-B087-43C51CC74B18}"/>
              </a:ext>
            </a:extLst>
          </p:cNvPr>
          <p:cNvSpPr>
            <a:spLocks noGrp="1"/>
          </p:cNvSpPr>
          <p:nvPr>
            <p:ph type="title"/>
          </p:nvPr>
        </p:nvSpPr>
        <p:spPr/>
        <p:txBody>
          <a:bodyPr/>
          <a:lstStyle/>
          <a:p>
            <a:r>
              <a:rPr lang="es-CL" dirty="0"/>
              <a:t>Eda – análisis exploratorio de datos </a:t>
            </a:r>
          </a:p>
        </p:txBody>
      </p:sp>
      <p:pic>
        <p:nvPicPr>
          <p:cNvPr id="6" name="Marcador de contenido 5">
            <a:extLst>
              <a:ext uri="{FF2B5EF4-FFF2-40B4-BE49-F238E27FC236}">
                <a16:creationId xmlns:a16="http://schemas.microsoft.com/office/drawing/2014/main" id="{01498F89-0410-BB9B-3E8A-53C7BA111B4D}"/>
              </a:ext>
            </a:extLst>
          </p:cNvPr>
          <p:cNvPicPr>
            <a:picLocks noGrp="1" noChangeAspect="1"/>
          </p:cNvPicPr>
          <p:nvPr>
            <p:ph idx="1"/>
          </p:nvPr>
        </p:nvPicPr>
        <p:blipFill rotWithShape="1">
          <a:blip r:embed="rId2"/>
          <a:srcRect b="46339"/>
          <a:stretch/>
        </p:blipFill>
        <p:spPr>
          <a:xfrm>
            <a:off x="1222872" y="2295570"/>
            <a:ext cx="4212116" cy="2798934"/>
          </a:xfrm>
          <a:prstGeom prst="rect">
            <a:avLst/>
          </a:prstGeom>
        </p:spPr>
      </p:pic>
      <p:pic>
        <p:nvPicPr>
          <p:cNvPr id="7" name="Marcador de contenido 5">
            <a:extLst>
              <a:ext uri="{FF2B5EF4-FFF2-40B4-BE49-F238E27FC236}">
                <a16:creationId xmlns:a16="http://schemas.microsoft.com/office/drawing/2014/main" id="{4577F4D3-9324-8B06-3BE0-6EDB7FE334DA}"/>
              </a:ext>
            </a:extLst>
          </p:cNvPr>
          <p:cNvPicPr>
            <a:picLocks noChangeAspect="1"/>
          </p:cNvPicPr>
          <p:nvPr/>
        </p:nvPicPr>
        <p:blipFill rotWithShape="1">
          <a:blip r:embed="rId2"/>
          <a:srcRect t="52996"/>
          <a:stretch/>
        </p:blipFill>
        <p:spPr>
          <a:xfrm>
            <a:off x="5633291" y="3422870"/>
            <a:ext cx="4854358" cy="2825529"/>
          </a:xfrm>
          <a:prstGeom prst="rect">
            <a:avLst/>
          </a:prstGeom>
        </p:spPr>
      </p:pic>
    </p:spTree>
    <p:extLst>
      <p:ext uri="{BB962C8B-B14F-4D97-AF65-F5344CB8AC3E}">
        <p14:creationId xmlns:p14="http://schemas.microsoft.com/office/powerpoint/2010/main" val="11783330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8B653-E973-4A76-04D9-501A33F50EDD}"/>
              </a:ext>
            </a:extLst>
          </p:cNvPr>
          <p:cNvSpPr>
            <a:spLocks noGrp="1"/>
          </p:cNvSpPr>
          <p:nvPr>
            <p:ph type="title"/>
          </p:nvPr>
        </p:nvSpPr>
        <p:spPr/>
        <p:txBody>
          <a:bodyPr/>
          <a:lstStyle/>
          <a:p>
            <a:r>
              <a:rPr lang="es-CL" dirty="0"/>
              <a:t>Eda – análisis exploratorio de datos </a:t>
            </a:r>
          </a:p>
        </p:txBody>
      </p:sp>
      <p:pic>
        <p:nvPicPr>
          <p:cNvPr id="5" name="Marcador de contenido 4">
            <a:extLst>
              <a:ext uri="{FF2B5EF4-FFF2-40B4-BE49-F238E27FC236}">
                <a16:creationId xmlns:a16="http://schemas.microsoft.com/office/drawing/2014/main" id="{7A2679B2-6EC9-8880-AD0A-FF4FDA84F20E}"/>
              </a:ext>
            </a:extLst>
          </p:cNvPr>
          <p:cNvPicPr>
            <a:picLocks noGrp="1" noChangeAspect="1"/>
          </p:cNvPicPr>
          <p:nvPr>
            <p:ph idx="1"/>
          </p:nvPr>
        </p:nvPicPr>
        <p:blipFill>
          <a:blip r:embed="rId2"/>
          <a:stretch>
            <a:fillRect/>
          </a:stretch>
        </p:blipFill>
        <p:spPr>
          <a:xfrm>
            <a:off x="454446" y="2509981"/>
            <a:ext cx="10945319" cy="3042520"/>
          </a:xfrm>
        </p:spPr>
      </p:pic>
    </p:spTree>
    <p:extLst>
      <p:ext uri="{BB962C8B-B14F-4D97-AF65-F5344CB8AC3E}">
        <p14:creationId xmlns:p14="http://schemas.microsoft.com/office/powerpoint/2010/main" val="33099844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58FCB-403D-CFD5-D7AE-143B5BF4D848}"/>
              </a:ext>
            </a:extLst>
          </p:cNvPr>
          <p:cNvSpPr>
            <a:spLocks noGrp="1"/>
          </p:cNvSpPr>
          <p:nvPr>
            <p:ph type="title"/>
          </p:nvPr>
        </p:nvSpPr>
        <p:spPr/>
        <p:txBody>
          <a:bodyPr/>
          <a:lstStyle/>
          <a:p>
            <a:r>
              <a:rPr lang="es-CL" dirty="0"/>
              <a:t>Eda – análisis exploratorio de datos </a:t>
            </a:r>
          </a:p>
        </p:txBody>
      </p:sp>
      <p:pic>
        <p:nvPicPr>
          <p:cNvPr id="5" name="Marcador de contenido 4">
            <a:extLst>
              <a:ext uri="{FF2B5EF4-FFF2-40B4-BE49-F238E27FC236}">
                <a16:creationId xmlns:a16="http://schemas.microsoft.com/office/drawing/2014/main" id="{DD3A3723-C0B5-1031-641F-04943969165D}"/>
              </a:ext>
            </a:extLst>
          </p:cNvPr>
          <p:cNvPicPr>
            <a:picLocks noGrp="1" noChangeAspect="1"/>
          </p:cNvPicPr>
          <p:nvPr>
            <p:ph idx="1"/>
          </p:nvPr>
        </p:nvPicPr>
        <p:blipFill>
          <a:blip r:embed="rId2"/>
          <a:stretch>
            <a:fillRect/>
          </a:stretch>
        </p:blipFill>
        <p:spPr>
          <a:xfrm>
            <a:off x="1374774" y="2065867"/>
            <a:ext cx="8330033" cy="3522886"/>
          </a:xfrm>
        </p:spPr>
      </p:pic>
      <p:pic>
        <p:nvPicPr>
          <p:cNvPr id="7" name="Imagen 6">
            <a:extLst>
              <a:ext uri="{FF2B5EF4-FFF2-40B4-BE49-F238E27FC236}">
                <a16:creationId xmlns:a16="http://schemas.microsoft.com/office/drawing/2014/main" id="{4EDADC98-DB09-03B5-9E8A-8E4385D19459}"/>
              </a:ext>
            </a:extLst>
          </p:cNvPr>
          <p:cNvPicPr>
            <a:picLocks noChangeAspect="1"/>
          </p:cNvPicPr>
          <p:nvPr/>
        </p:nvPicPr>
        <p:blipFill>
          <a:blip r:embed="rId3"/>
          <a:stretch>
            <a:fillRect/>
          </a:stretch>
        </p:blipFill>
        <p:spPr>
          <a:xfrm>
            <a:off x="3074323" y="6858000"/>
            <a:ext cx="6043353" cy="4666570"/>
          </a:xfrm>
          <a:prstGeom prst="rect">
            <a:avLst/>
          </a:prstGeom>
        </p:spPr>
      </p:pic>
    </p:spTree>
    <p:extLst>
      <p:ext uri="{BB962C8B-B14F-4D97-AF65-F5344CB8AC3E}">
        <p14:creationId xmlns:p14="http://schemas.microsoft.com/office/powerpoint/2010/main" val="26950554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 2.22222E-6 L 0 -0.71574 " pathEditMode="relative" rAng="0" ptsTypes="AA">
                                      <p:cBhvr>
                                        <p:cTn id="13" dur="2000" fill="hold"/>
                                        <p:tgtEl>
                                          <p:spTgt spid="7"/>
                                        </p:tgtEl>
                                        <p:attrNameLst>
                                          <p:attrName>ppt_x</p:attrName>
                                          <p:attrName>ppt_y</p:attrName>
                                        </p:attrNameLst>
                                      </p:cBhvr>
                                      <p:rCtr x="0" y="-3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66948-D53E-714D-B63F-7CDC79B1AB56}"/>
              </a:ext>
            </a:extLst>
          </p:cNvPr>
          <p:cNvSpPr>
            <a:spLocks noGrp="1"/>
          </p:cNvSpPr>
          <p:nvPr>
            <p:ph type="title"/>
          </p:nvPr>
        </p:nvSpPr>
        <p:spPr/>
        <p:txBody>
          <a:bodyPr>
            <a:normAutofit/>
          </a:bodyPr>
          <a:lstStyle/>
          <a:p>
            <a:r>
              <a:rPr lang="es-CL" dirty="0"/>
              <a:t>NORMALIZACIÓN DE DATOS</a:t>
            </a:r>
          </a:p>
        </p:txBody>
      </p:sp>
      <p:sp>
        <p:nvSpPr>
          <p:cNvPr id="3" name="Marcador de contenido 2">
            <a:extLst>
              <a:ext uri="{FF2B5EF4-FFF2-40B4-BE49-F238E27FC236}">
                <a16:creationId xmlns:a16="http://schemas.microsoft.com/office/drawing/2014/main" id="{C3D766E2-6CB9-8E6B-C1B4-851521F4BF1E}"/>
              </a:ext>
            </a:extLst>
          </p:cNvPr>
          <p:cNvSpPr>
            <a:spLocks noGrp="1"/>
          </p:cNvSpPr>
          <p:nvPr>
            <p:ph idx="1"/>
          </p:nvPr>
        </p:nvSpPr>
        <p:spPr>
          <a:xfrm>
            <a:off x="685801" y="2065867"/>
            <a:ext cx="8867774" cy="3823502"/>
          </a:xfrm>
        </p:spPr>
        <p:txBody>
          <a:bodyPr>
            <a:normAutofit/>
          </a:bodyPr>
          <a:lstStyle/>
          <a:p>
            <a:pPr algn="just"/>
            <a:r>
              <a:rPr lang="es-CL" dirty="0" err="1"/>
              <a:t>ImageDataGenerator</a:t>
            </a:r>
            <a:r>
              <a:rPr lang="es-CL" dirty="0"/>
              <a:t> es una herramienta muy útil en el campo del procesamiento de imágenes y el aprendizaje profundo.</a:t>
            </a:r>
          </a:p>
          <a:p>
            <a:pPr algn="just"/>
            <a:r>
              <a:rPr lang="es-CL" dirty="0"/>
              <a:t>Es una clase que facilita la carga y preprocesamiento de imágenes para su uso en modelos de aprendizaje automático.</a:t>
            </a:r>
            <a:endParaRPr lang="es-ES" dirty="0"/>
          </a:p>
          <a:p>
            <a:pPr algn="just"/>
            <a:r>
              <a:rPr lang="es-ES" dirty="0"/>
              <a:t>Configuramos generadores de datos utilizando </a:t>
            </a:r>
            <a:r>
              <a:rPr lang="es-ES" dirty="0" err="1"/>
              <a:t>ImageDataGenerator</a:t>
            </a:r>
            <a:r>
              <a:rPr lang="es-ES" dirty="0"/>
              <a:t> para la normalización de píxeles y la generación de lotes de imágenes desde directorios específicos para entrenamiento, validación y prueba.</a:t>
            </a:r>
          </a:p>
          <a:p>
            <a:pPr algn="just"/>
            <a:r>
              <a:rPr lang="es-ES" dirty="0"/>
              <a:t>La normalización (</a:t>
            </a:r>
            <a:r>
              <a:rPr lang="es-ES" dirty="0" err="1"/>
              <a:t>rescale</a:t>
            </a:r>
            <a:r>
              <a:rPr lang="es-ES" dirty="0"/>
              <a:t>=1./255) es importante para garantizar que los valores de píxeles estén en un rango adecuado para el entrenamiento del modelo. Cada valor de píxel se divide por 255, lo que coloca los valores resultantes en el rango [0, 1]</a:t>
            </a:r>
          </a:p>
        </p:txBody>
      </p:sp>
      <p:pic>
        <p:nvPicPr>
          <p:cNvPr id="5" name="Imagen 4">
            <a:extLst>
              <a:ext uri="{FF2B5EF4-FFF2-40B4-BE49-F238E27FC236}">
                <a16:creationId xmlns:a16="http://schemas.microsoft.com/office/drawing/2014/main" id="{6C46B3F8-A9D5-076A-40A2-847FF2D6E0F8}"/>
              </a:ext>
            </a:extLst>
          </p:cNvPr>
          <p:cNvPicPr>
            <a:picLocks noChangeAspect="1"/>
          </p:cNvPicPr>
          <p:nvPr/>
        </p:nvPicPr>
        <p:blipFill>
          <a:blip r:embed="rId2"/>
          <a:stretch>
            <a:fillRect/>
          </a:stretch>
        </p:blipFill>
        <p:spPr>
          <a:xfrm>
            <a:off x="685801" y="6858000"/>
            <a:ext cx="10027061" cy="3414942"/>
          </a:xfrm>
          <a:prstGeom prst="rect">
            <a:avLst/>
          </a:prstGeom>
        </p:spPr>
      </p:pic>
      <p:pic>
        <p:nvPicPr>
          <p:cNvPr id="7" name="Imagen 6">
            <a:extLst>
              <a:ext uri="{FF2B5EF4-FFF2-40B4-BE49-F238E27FC236}">
                <a16:creationId xmlns:a16="http://schemas.microsoft.com/office/drawing/2014/main" id="{ED533330-3885-8254-F9F6-63E05D201D56}"/>
              </a:ext>
            </a:extLst>
          </p:cNvPr>
          <p:cNvPicPr>
            <a:picLocks noChangeAspect="1"/>
          </p:cNvPicPr>
          <p:nvPr/>
        </p:nvPicPr>
        <p:blipFill>
          <a:blip r:embed="rId3"/>
          <a:stretch>
            <a:fillRect/>
          </a:stretch>
        </p:blipFill>
        <p:spPr>
          <a:xfrm>
            <a:off x="7819797" y="7369294"/>
            <a:ext cx="4372203" cy="920464"/>
          </a:xfrm>
          <a:prstGeom prst="rect">
            <a:avLst/>
          </a:prstGeom>
        </p:spPr>
      </p:pic>
    </p:spTree>
    <p:extLst>
      <p:ext uri="{BB962C8B-B14F-4D97-AF65-F5344CB8AC3E}">
        <p14:creationId xmlns:p14="http://schemas.microsoft.com/office/powerpoint/2010/main" val="9228887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0.00104 -0.0199 L -0.00182 -0.65578 " pathEditMode="relative" rAng="0" ptsTypes="AA">
                                      <p:cBhvr>
                                        <p:cTn id="41" dur="2000" fill="hold"/>
                                        <p:tgtEl>
                                          <p:spTgt spid="5"/>
                                        </p:tgtEl>
                                        <p:attrNameLst>
                                          <p:attrName>ppt_x</p:attrName>
                                          <p:attrName>ppt_y</p:attrName>
                                        </p:attrNameLst>
                                      </p:cBhvr>
                                      <p:rCtr x="-143" y="-31806"/>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3.125E-6 3.33333E-6 L -0.00403 -0.39723 " pathEditMode="relative" rAng="0" ptsTypes="AA">
                                      <p:cBhvr>
                                        <p:cTn id="45" dur="2000" fill="hold"/>
                                        <p:tgtEl>
                                          <p:spTgt spid="7"/>
                                        </p:tgtEl>
                                        <p:attrNameLst>
                                          <p:attrName>ppt_x</p:attrName>
                                          <p:attrName>ppt_y</p:attrName>
                                        </p:attrNameLst>
                                      </p:cBhvr>
                                      <p:rCtr x="-208" y="-1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F4270-9701-FC3E-5923-BB55A30B4BC8}"/>
              </a:ext>
            </a:extLst>
          </p:cNvPr>
          <p:cNvSpPr>
            <a:spLocks noGrp="1"/>
          </p:cNvSpPr>
          <p:nvPr>
            <p:ph type="title"/>
          </p:nvPr>
        </p:nvSpPr>
        <p:spPr/>
        <p:txBody>
          <a:bodyPr/>
          <a:lstStyle/>
          <a:p>
            <a:r>
              <a:rPr lang="es-ES" dirty="0"/>
              <a:t>Creamos el modelo de red neuronal CNN</a:t>
            </a:r>
            <a:endParaRPr lang="es-CL" dirty="0"/>
          </a:p>
        </p:txBody>
      </p:sp>
      <p:sp>
        <p:nvSpPr>
          <p:cNvPr id="3" name="Marcador de contenido 2">
            <a:extLst>
              <a:ext uri="{FF2B5EF4-FFF2-40B4-BE49-F238E27FC236}">
                <a16:creationId xmlns:a16="http://schemas.microsoft.com/office/drawing/2014/main" id="{A47585A5-7AB7-C78E-662C-2858E67CEDFA}"/>
              </a:ext>
            </a:extLst>
          </p:cNvPr>
          <p:cNvSpPr>
            <a:spLocks noGrp="1"/>
          </p:cNvSpPr>
          <p:nvPr>
            <p:ph idx="1"/>
          </p:nvPr>
        </p:nvSpPr>
        <p:spPr>
          <a:xfrm>
            <a:off x="1374774" y="1813483"/>
            <a:ext cx="8056468" cy="878306"/>
          </a:xfrm>
        </p:spPr>
        <p:txBody>
          <a:bodyPr>
            <a:normAutofit/>
          </a:bodyPr>
          <a:lstStyle/>
          <a:p>
            <a:pPr marL="0" indent="0">
              <a:buNone/>
            </a:pPr>
            <a:r>
              <a:rPr lang="es-ES" dirty="0"/>
              <a:t>CNN significa Convolutional Neural Network en inglés, que traducido al español sería "Red Neuronal Convolucional" o "Red Neuronal Convolucional Profunda".</a:t>
            </a:r>
          </a:p>
          <a:p>
            <a:pPr marL="0" indent="0">
              <a:buNone/>
            </a:pPr>
            <a:endParaRPr lang="es-ES" dirty="0"/>
          </a:p>
        </p:txBody>
      </p:sp>
      <p:sp>
        <p:nvSpPr>
          <p:cNvPr id="6" name="CuadroTexto 5">
            <a:extLst>
              <a:ext uri="{FF2B5EF4-FFF2-40B4-BE49-F238E27FC236}">
                <a16:creationId xmlns:a16="http://schemas.microsoft.com/office/drawing/2014/main" id="{55778A47-6A38-A2D0-446A-1E56FFF95354}"/>
              </a:ext>
            </a:extLst>
          </p:cNvPr>
          <p:cNvSpPr txBox="1"/>
          <p:nvPr/>
        </p:nvSpPr>
        <p:spPr>
          <a:xfrm>
            <a:off x="1641054" y="6858000"/>
            <a:ext cx="8220918" cy="3631763"/>
          </a:xfrm>
          <a:prstGeom prst="rect">
            <a:avLst/>
          </a:prstGeom>
          <a:noFill/>
        </p:spPr>
        <p:txBody>
          <a:bodyPr wrap="square" rtlCol="0">
            <a:spAutoFit/>
          </a:bodyPr>
          <a:lstStyle/>
          <a:p>
            <a:r>
              <a:rPr lang="es-ES" b="0" i="0" dirty="0">
                <a:solidFill>
                  <a:srgbClr val="D1D5DB"/>
                </a:solidFill>
                <a:effectLst/>
                <a:latin typeface="Söhne"/>
              </a:rPr>
              <a:t>Tienen varias características que las hacen eficientes y efectivas para el procesamiento de datos de tipo matriz, como imágenes:</a:t>
            </a:r>
          </a:p>
          <a:p>
            <a:pPr marL="285750" indent="-285750" algn="just">
              <a:buFont typeface="Arial" panose="020B0604020202020204" pitchFamily="34" charset="0"/>
              <a:buChar char="•"/>
            </a:pPr>
            <a:r>
              <a:rPr lang="es-ES" sz="1600" b="0" i="0" dirty="0">
                <a:solidFill>
                  <a:srgbClr val="D1D5DB"/>
                </a:solidFill>
                <a:effectLst/>
                <a:latin typeface="Söhne"/>
              </a:rPr>
              <a:t>Capas de convolución para aplicar filtros a regiones locales de entrada, permitiendo la detección de patrones específicos en diferentes partes de la imagen. </a:t>
            </a:r>
          </a:p>
          <a:p>
            <a:pPr marL="285750" indent="-285750" algn="just">
              <a:buFont typeface="Arial" panose="020B0604020202020204" pitchFamily="34" charset="0"/>
              <a:buChar char="•"/>
            </a:pPr>
            <a:r>
              <a:rPr lang="es-ES" sz="1600" b="0" i="0" dirty="0">
                <a:solidFill>
                  <a:srgbClr val="D1D5DB"/>
                </a:solidFill>
                <a:effectLst/>
                <a:latin typeface="Söhne"/>
              </a:rPr>
              <a:t>Capas de submuestreo (pooling) se utilizan para reducir la dimensionalidad </a:t>
            </a:r>
            <a:r>
              <a:rPr lang="es-ES" sz="1600" dirty="0">
                <a:solidFill>
                  <a:srgbClr val="D1D5DB"/>
                </a:solidFill>
                <a:latin typeface="Söhne"/>
              </a:rPr>
              <a:t>, </a:t>
            </a:r>
            <a:r>
              <a:rPr lang="es-ES" sz="1600" b="0" i="0" dirty="0">
                <a:solidFill>
                  <a:srgbClr val="D1D5DB"/>
                </a:solidFill>
                <a:effectLst/>
                <a:latin typeface="Söhne"/>
              </a:rPr>
              <a:t>al mismo tiempo, preservar las características más importantes</a:t>
            </a:r>
            <a:r>
              <a:rPr lang="es-ES" sz="1600" dirty="0">
                <a:solidFill>
                  <a:srgbClr val="D1D5DB"/>
                </a:solidFill>
                <a:latin typeface="Söhne"/>
              </a:rPr>
              <a:t>, </a:t>
            </a:r>
            <a:r>
              <a:rPr lang="es-ES" sz="1600" b="0" i="0" dirty="0">
                <a:solidFill>
                  <a:srgbClr val="D1D5DB"/>
                </a:solidFill>
                <a:effectLst/>
                <a:latin typeface="Söhne"/>
              </a:rPr>
              <a:t>ayuda a hacer que la representación sea más manejable y reduce la cantidad de parámetros en la red.</a:t>
            </a:r>
            <a:endParaRPr lang="es-ES" sz="1600" dirty="0">
              <a:solidFill>
                <a:srgbClr val="D1D5DB"/>
              </a:solidFill>
              <a:latin typeface="Söhne"/>
            </a:endParaRPr>
          </a:p>
          <a:p>
            <a:pPr marL="285750" indent="-285750" algn="just">
              <a:buFont typeface="Arial" panose="020B0604020202020204" pitchFamily="34" charset="0"/>
              <a:buChar char="•"/>
            </a:pPr>
            <a:r>
              <a:rPr lang="es-ES" sz="1600" dirty="0">
                <a:solidFill>
                  <a:srgbClr val="D1D5DB"/>
                </a:solidFill>
                <a:latin typeface="Söhne"/>
              </a:rPr>
              <a:t>P</a:t>
            </a:r>
            <a:r>
              <a:rPr lang="es-ES" sz="1600" b="0" i="0" dirty="0">
                <a:solidFill>
                  <a:srgbClr val="D1D5DB"/>
                </a:solidFill>
                <a:effectLst/>
                <a:latin typeface="Söhne"/>
              </a:rPr>
              <a:t>ermiten la creación de jerarquías de características, donde las capas más profundas representan características más abstractas y complejas.</a:t>
            </a:r>
          </a:p>
          <a:p>
            <a:pPr marL="285750" indent="-285750" algn="just">
              <a:buFont typeface="Arial" panose="020B0604020202020204" pitchFamily="34" charset="0"/>
              <a:buChar char="•"/>
            </a:pPr>
            <a:r>
              <a:rPr lang="es-ES" sz="1600" dirty="0">
                <a:solidFill>
                  <a:srgbClr val="D1D5DB"/>
                </a:solidFill>
                <a:latin typeface="Söhne"/>
              </a:rPr>
              <a:t>L</a:t>
            </a:r>
            <a:r>
              <a:rPr lang="es-ES" sz="1600" b="0" i="0" dirty="0">
                <a:solidFill>
                  <a:srgbClr val="D1D5DB"/>
                </a:solidFill>
                <a:effectLst/>
                <a:latin typeface="Söhne"/>
              </a:rPr>
              <a:t>os mismos pesos (filtros) se comparten en todas las ubicaciones de la entrada, lo que reduce drásticamente la cantidad de parámetros entrenables en comparación con una red completamente conectada. pueden aprender representaciones jerárquicas de características, donde las capas más profundas capturan patrones más abstractos y de alto nivel.</a:t>
            </a:r>
            <a:endParaRPr lang="es-CL" dirty="0">
              <a:solidFill>
                <a:srgbClr val="D1D5DB"/>
              </a:solidFill>
              <a:latin typeface="Söhne"/>
            </a:endParaRPr>
          </a:p>
          <a:p>
            <a:endParaRPr lang="es-CL" dirty="0"/>
          </a:p>
        </p:txBody>
      </p:sp>
      <p:pic>
        <p:nvPicPr>
          <p:cNvPr id="1026" name="Picture 2" descr="34881cnn_architecture_1-9806946">
            <a:extLst>
              <a:ext uri="{FF2B5EF4-FFF2-40B4-BE49-F238E27FC236}">
                <a16:creationId xmlns:a16="http://schemas.microsoft.com/office/drawing/2014/main" id="{EAD63A5A-A67A-6B59-2657-FFD291F24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7491"/>
            <a:ext cx="12192000" cy="36845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adiografía de tórax en niños: en qué consiste, en qué casos ...">
            <a:extLst>
              <a:ext uri="{FF2B5EF4-FFF2-40B4-BE49-F238E27FC236}">
                <a16:creationId xmlns:a16="http://schemas.microsoft.com/office/drawing/2014/main" id="{0D95D6A4-C57B-AF4B-36FF-D35CC3410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68" y="4095778"/>
            <a:ext cx="1594768" cy="163284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219110E6-3D7D-61C0-A4ED-0DEF38681D9E}"/>
              </a:ext>
            </a:extLst>
          </p:cNvPr>
          <p:cNvSpPr txBox="1"/>
          <p:nvPr/>
        </p:nvSpPr>
        <p:spPr>
          <a:xfrm>
            <a:off x="10482432" y="4389784"/>
            <a:ext cx="1536700" cy="646331"/>
          </a:xfrm>
          <a:prstGeom prst="rect">
            <a:avLst/>
          </a:prstGeom>
          <a:noFill/>
        </p:spPr>
        <p:txBody>
          <a:bodyPr wrap="square" rtlCol="0">
            <a:spAutoFit/>
          </a:bodyPr>
          <a:lstStyle/>
          <a:p>
            <a:r>
              <a:rPr lang="es-CL" sz="3600" b="1" dirty="0"/>
              <a:t>0 / 1</a:t>
            </a:r>
          </a:p>
        </p:txBody>
      </p:sp>
    </p:spTree>
    <p:extLst>
      <p:ext uri="{BB962C8B-B14F-4D97-AF65-F5344CB8AC3E}">
        <p14:creationId xmlns:p14="http://schemas.microsoft.com/office/powerpoint/2010/main" val="4807197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 calcmode="lin" valueType="num">
                                      <p:cBhvr additive="base">
                                        <p:cTn id="28" dur="500" fill="hold"/>
                                        <p:tgtEl>
                                          <p:spTgt spid="1026"/>
                                        </p:tgtEl>
                                        <p:attrNameLst>
                                          <p:attrName>ppt_x</p:attrName>
                                        </p:attrNameLst>
                                      </p:cBhvr>
                                      <p:tavLst>
                                        <p:tav tm="0">
                                          <p:val>
                                            <p:strVal val="#ppt_x"/>
                                          </p:val>
                                        </p:tav>
                                        <p:tav tm="100000">
                                          <p:val>
                                            <p:strVal val="#ppt_x"/>
                                          </p:val>
                                        </p:tav>
                                      </p:tavLst>
                                    </p:anim>
                                    <p:anim calcmode="lin" valueType="num">
                                      <p:cBhvr additive="base">
                                        <p:cTn id="29" dur="500" fill="hold"/>
                                        <p:tgtEl>
                                          <p:spTgt spid="1026"/>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 calcmode="lin" valueType="num">
                                      <p:cBhvr additive="base">
                                        <p:cTn id="32" dur="500" fill="hold"/>
                                        <p:tgtEl>
                                          <p:spTgt spid="1032"/>
                                        </p:tgtEl>
                                        <p:attrNameLst>
                                          <p:attrName>ppt_x</p:attrName>
                                        </p:attrNameLst>
                                      </p:cBhvr>
                                      <p:tavLst>
                                        <p:tav tm="0">
                                          <p:val>
                                            <p:strVal val="#ppt_x"/>
                                          </p:val>
                                        </p:tav>
                                        <p:tav tm="100000">
                                          <p:val>
                                            <p:strVal val="#ppt_x"/>
                                          </p:val>
                                        </p:tav>
                                      </p:tavLst>
                                    </p:anim>
                                    <p:anim calcmode="lin" valueType="num">
                                      <p:cBhvr additive="base">
                                        <p:cTn id="33"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strips(down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44B02-624B-65D2-3DDC-D77B7F832E20}"/>
              </a:ext>
            </a:extLst>
          </p:cNvPr>
          <p:cNvSpPr>
            <a:spLocks noGrp="1"/>
          </p:cNvSpPr>
          <p:nvPr>
            <p:ph type="title"/>
          </p:nvPr>
        </p:nvSpPr>
        <p:spPr/>
        <p:txBody>
          <a:bodyPr/>
          <a:lstStyle/>
          <a:p>
            <a:r>
              <a:rPr lang="es-ES" dirty="0"/>
              <a:t>Creamos el modelo de red neuronal CNN</a:t>
            </a:r>
            <a:endParaRPr lang="es-CL" dirty="0"/>
          </a:p>
        </p:txBody>
      </p:sp>
      <p:pic>
        <p:nvPicPr>
          <p:cNvPr id="5" name="Marcador de contenido 4">
            <a:extLst>
              <a:ext uri="{FF2B5EF4-FFF2-40B4-BE49-F238E27FC236}">
                <a16:creationId xmlns:a16="http://schemas.microsoft.com/office/drawing/2014/main" id="{F1AAD5A0-3322-DE44-1BE1-D49BA7FB8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499" y="1663152"/>
            <a:ext cx="7579329" cy="5084468"/>
          </a:xfrm>
        </p:spPr>
      </p:pic>
    </p:spTree>
    <p:extLst>
      <p:ext uri="{BB962C8B-B14F-4D97-AF65-F5344CB8AC3E}">
        <p14:creationId xmlns:p14="http://schemas.microsoft.com/office/powerpoint/2010/main" val="11161584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D71F8-7F2E-ED58-9E48-A3DA0632AD79}"/>
              </a:ext>
            </a:extLst>
          </p:cNvPr>
          <p:cNvSpPr>
            <a:spLocks noGrp="1"/>
          </p:cNvSpPr>
          <p:nvPr>
            <p:ph type="title"/>
          </p:nvPr>
        </p:nvSpPr>
        <p:spPr/>
        <p:txBody>
          <a:bodyPr/>
          <a:lstStyle/>
          <a:p>
            <a:r>
              <a:rPr lang="es-CL" dirty="0"/>
              <a:t>entrenamiento</a:t>
            </a:r>
          </a:p>
        </p:txBody>
      </p:sp>
      <p:pic>
        <p:nvPicPr>
          <p:cNvPr id="5" name="Marcador de contenido 4">
            <a:extLst>
              <a:ext uri="{FF2B5EF4-FFF2-40B4-BE49-F238E27FC236}">
                <a16:creationId xmlns:a16="http://schemas.microsoft.com/office/drawing/2014/main" id="{7699C7B5-D0CA-CE95-89F8-603EEAD8C3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987" y="2628440"/>
            <a:ext cx="10131425" cy="2014377"/>
          </a:xfrm>
        </p:spPr>
      </p:pic>
    </p:spTree>
    <p:extLst>
      <p:ext uri="{BB962C8B-B14F-4D97-AF65-F5344CB8AC3E}">
        <p14:creationId xmlns:p14="http://schemas.microsoft.com/office/powerpoint/2010/main" val="6707073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96902-3A15-6ED6-E6EC-645B49DC31DE}"/>
              </a:ext>
            </a:extLst>
          </p:cNvPr>
          <p:cNvSpPr>
            <a:spLocks noGrp="1"/>
          </p:cNvSpPr>
          <p:nvPr>
            <p:ph type="title"/>
          </p:nvPr>
        </p:nvSpPr>
        <p:spPr/>
        <p:txBody>
          <a:bodyPr/>
          <a:lstStyle/>
          <a:p>
            <a:r>
              <a:rPr lang="es-ES" b="0" i="0" dirty="0">
                <a:solidFill>
                  <a:srgbClr val="D1D5DB"/>
                </a:solidFill>
                <a:effectLst/>
                <a:latin typeface="Söhne"/>
              </a:rPr>
              <a:t>DATOS GRAFICOS DE PERDIDA Y PRESICION </a:t>
            </a:r>
            <a:endParaRPr lang="es-CL" dirty="0"/>
          </a:p>
        </p:txBody>
      </p:sp>
      <p:pic>
        <p:nvPicPr>
          <p:cNvPr id="5" name="Marcador de contenido 4">
            <a:extLst>
              <a:ext uri="{FF2B5EF4-FFF2-40B4-BE49-F238E27FC236}">
                <a16:creationId xmlns:a16="http://schemas.microsoft.com/office/drawing/2014/main" id="{B0FD6D1B-F050-E929-D314-5269EABA0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520" y="2182239"/>
            <a:ext cx="10882960" cy="4066161"/>
          </a:xfrm>
        </p:spPr>
      </p:pic>
      <p:pic>
        <p:nvPicPr>
          <p:cNvPr id="3" name="Marcador de contenido 5">
            <a:extLst>
              <a:ext uri="{FF2B5EF4-FFF2-40B4-BE49-F238E27FC236}">
                <a16:creationId xmlns:a16="http://schemas.microsoft.com/office/drawing/2014/main" id="{BE19CB2F-86F6-D768-5C88-0BCCB67DDB53}"/>
              </a:ext>
            </a:extLst>
          </p:cNvPr>
          <p:cNvPicPr>
            <a:picLocks noChangeAspect="1"/>
          </p:cNvPicPr>
          <p:nvPr/>
        </p:nvPicPr>
        <p:blipFill rotWithShape="1">
          <a:blip r:embed="rId3"/>
          <a:srcRect t="52996"/>
          <a:stretch/>
        </p:blipFill>
        <p:spPr>
          <a:xfrm>
            <a:off x="8917457" y="96371"/>
            <a:ext cx="3135589" cy="1825102"/>
          </a:xfrm>
          <a:prstGeom prst="rect">
            <a:avLst/>
          </a:prstGeom>
        </p:spPr>
      </p:pic>
    </p:spTree>
    <p:extLst>
      <p:ext uri="{BB962C8B-B14F-4D97-AF65-F5344CB8AC3E}">
        <p14:creationId xmlns:p14="http://schemas.microsoft.com/office/powerpoint/2010/main" val="3718638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B8B81-41E6-FDD8-C9CB-3AD62F3EFBF1}"/>
              </a:ext>
            </a:extLst>
          </p:cNvPr>
          <p:cNvSpPr>
            <a:spLocks noGrp="1"/>
          </p:cNvSpPr>
          <p:nvPr>
            <p:ph type="title"/>
          </p:nvPr>
        </p:nvSpPr>
        <p:spPr/>
        <p:txBody>
          <a:bodyPr>
            <a:normAutofit/>
          </a:bodyPr>
          <a:lstStyle/>
          <a:p>
            <a:r>
              <a:rPr lang="es-CL" b="0" i="0" dirty="0">
                <a:solidFill>
                  <a:srgbClr val="D1D5DB"/>
                </a:solidFill>
                <a:effectLst/>
                <a:latin typeface="Söhne"/>
              </a:rPr>
              <a:t>informe detallado de métricas de evaluación</a:t>
            </a:r>
            <a:endParaRPr lang="es-CL" dirty="0"/>
          </a:p>
        </p:txBody>
      </p:sp>
      <p:pic>
        <p:nvPicPr>
          <p:cNvPr id="5" name="Marcador de contenido 4">
            <a:extLst>
              <a:ext uri="{FF2B5EF4-FFF2-40B4-BE49-F238E27FC236}">
                <a16:creationId xmlns:a16="http://schemas.microsoft.com/office/drawing/2014/main" id="{DCA65257-0569-17E1-8407-970BFCD053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903" r="4485" b="8802"/>
          <a:stretch/>
        </p:blipFill>
        <p:spPr>
          <a:xfrm>
            <a:off x="1703388" y="2497054"/>
            <a:ext cx="7667033" cy="2460434"/>
          </a:xfrm>
        </p:spPr>
      </p:pic>
      <p:sp>
        <p:nvSpPr>
          <p:cNvPr id="4" name="CuadroTexto 3">
            <a:extLst>
              <a:ext uri="{FF2B5EF4-FFF2-40B4-BE49-F238E27FC236}">
                <a16:creationId xmlns:a16="http://schemas.microsoft.com/office/drawing/2014/main" id="{AE464C08-A358-5A81-2F32-B09CC0A8AD22}"/>
              </a:ext>
            </a:extLst>
          </p:cNvPr>
          <p:cNvSpPr txBox="1"/>
          <p:nvPr/>
        </p:nvSpPr>
        <p:spPr>
          <a:xfrm>
            <a:off x="-6326187" y="4113937"/>
            <a:ext cx="6096000" cy="1754326"/>
          </a:xfrm>
          <a:prstGeom prst="rect">
            <a:avLst/>
          </a:prstGeom>
          <a:noFill/>
        </p:spPr>
        <p:txBody>
          <a:bodyPr wrap="square">
            <a:spAutoFit/>
          </a:bodyPr>
          <a:lstStyle/>
          <a:p>
            <a:pPr algn="just"/>
            <a:r>
              <a:rPr lang="es-ES" dirty="0"/>
              <a:t>El modelo tiene una precisión perfecta (1.00) para la clase 0.0, lo que significa que cuando predice que una observación pertenece a la clase 0.0, siempre acierta. Sin embargo, su </a:t>
            </a:r>
            <a:r>
              <a:rPr lang="es-ES" dirty="0" err="1"/>
              <a:t>recall</a:t>
            </a:r>
            <a:r>
              <a:rPr lang="es-ES" dirty="0"/>
              <a:t> (0.44) para la misma clase es bajo, lo que indica que solo es capaz de identificar correctamente el 44% de las observaciones reales de la clase 0.0.</a:t>
            </a:r>
          </a:p>
        </p:txBody>
      </p:sp>
      <p:sp>
        <p:nvSpPr>
          <p:cNvPr id="7" name="CuadroTexto 6">
            <a:extLst>
              <a:ext uri="{FF2B5EF4-FFF2-40B4-BE49-F238E27FC236}">
                <a16:creationId xmlns:a16="http://schemas.microsoft.com/office/drawing/2014/main" id="{AA2159FE-DF7F-E21B-9699-A9135987A077}"/>
              </a:ext>
            </a:extLst>
          </p:cNvPr>
          <p:cNvSpPr txBox="1"/>
          <p:nvPr/>
        </p:nvSpPr>
        <p:spPr>
          <a:xfrm>
            <a:off x="1703388" y="7070635"/>
            <a:ext cx="8096250" cy="1200329"/>
          </a:xfrm>
          <a:prstGeom prst="rect">
            <a:avLst/>
          </a:prstGeom>
          <a:noFill/>
        </p:spPr>
        <p:txBody>
          <a:bodyPr wrap="square">
            <a:spAutoFit/>
          </a:bodyPr>
          <a:lstStyle/>
          <a:p>
            <a:r>
              <a:rPr lang="es-ES" dirty="0"/>
              <a:t>Para la clase 1.0, el modelo tiene una precisión del 82% y un </a:t>
            </a:r>
            <a:r>
              <a:rPr lang="es-ES" dirty="0" err="1"/>
              <a:t>recall</a:t>
            </a:r>
            <a:r>
              <a:rPr lang="es-ES" dirty="0"/>
              <a:t> del 100%. Esto significa que cuando el modelo predice que una observación pertenece a la clase 1.0, acierta el 82% de las veces. Además, el modelo es capaz de identificar correctamente todas las observaciones reales de la clase 1.0.</a:t>
            </a:r>
          </a:p>
        </p:txBody>
      </p:sp>
    </p:spTree>
    <p:extLst>
      <p:ext uri="{BB962C8B-B14F-4D97-AF65-F5344CB8AC3E}">
        <p14:creationId xmlns:p14="http://schemas.microsoft.com/office/powerpoint/2010/main" val="29673996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03604-6F95-B22B-F1B7-7B1833380091}"/>
              </a:ext>
            </a:extLst>
          </p:cNvPr>
          <p:cNvSpPr>
            <a:spLocks noGrp="1"/>
          </p:cNvSpPr>
          <p:nvPr>
            <p:ph type="title"/>
          </p:nvPr>
        </p:nvSpPr>
        <p:spPr/>
        <p:txBody>
          <a:bodyPr/>
          <a:lstStyle/>
          <a:p>
            <a:r>
              <a:rPr lang="es-CL" dirty="0"/>
              <a:t>Demostración del modelo</a:t>
            </a:r>
          </a:p>
        </p:txBody>
      </p:sp>
      <p:sp>
        <p:nvSpPr>
          <p:cNvPr id="3" name="Marcador de contenido 2">
            <a:extLst>
              <a:ext uri="{FF2B5EF4-FFF2-40B4-BE49-F238E27FC236}">
                <a16:creationId xmlns:a16="http://schemas.microsoft.com/office/drawing/2014/main" id="{C7DA5EB8-B527-F871-1917-3E054911E158}"/>
              </a:ext>
            </a:extLst>
          </p:cNvPr>
          <p:cNvSpPr>
            <a:spLocks noGrp="1"/>
          </p:cNvSpPr>
          <p:nvPr>
            <p:ph idx="1"/>
          </p:nvPr>
        </p:nvSpPr>
        <p:spPr>
          <a:xfrm>
            <a:off x="685801" y="2002167"/>
            <a:ext cx="10131425" cy="4057238"/>
          </a:xfrm>
        </p:spPr>
        <p:txBody>
          <a:bodyPr>
            <a:normAutofit/>
          </a:bodyPr>
          <a:lstStyle/>
          <a:p>
            <a:r>
              <a:rPr lang="es-ES" dirty="0"/>
              <a:t>El modelo tiene una precisión perfecta (1.00) para la clase 0.0, lo que significa que cuando predice que una observación pertenece a la clase 0.0, siempre acierta. Sin embargo, su </a:t>
            </a:r>
            <a:r>
              <a:rPr lang="es-ES" dirty="0" err="1"/>
              <a:t>recall</a:t>
            </a:r>
            <a:r>
              <a:rPr lang="es-ES" dirty="0"/>
              <a:t> (0.44) para la misma clase es bajo, lo que indica que solo es capaz de identificar correctamente el 44% de las observaciones reales de la clase 0.0.</a:t>
            </a:r>
          </a:p>
          <a:p>
            <a:r>
              <a:rPr lang="es-ES" dirty="0"/>
              <a:t>Para la clase 1.0, el modelo tiene una precisión del 82% y un </a:t>
            </a:r>
            <a:r>
              <a:rPr lang="es-ES" dirty="0" err="1"/>
              <a:t>recall</a:t>
            </a:r>
            <a:r>
              <a:rPr lang="es-ES" dirty="0"/>
              <a:t> del 100%. Esto significa que cuando el modelo predice que una observación pertenece a la clase 1.0, acierta el 82% de las veces. Además, el modelo es capaz de identificar correctamente todas las observaciones reales de la clase 1.0.</a:t>
            </a:r>
          </a:p>
          <a:p>
            <a:r>
              <a:rPr lang="es-ES" dirty="0"/>
              <a:t>El </a:t>
            </a:r>
            <a:r>
              <a:rPr lang="es-ES" dirty="0" err="1"/>
              <a:t>accuracy</a:t>
            </a:r>
            <a:r>
              <a:rPr lang="es-ES" dirty="0"/>
              <a:t> general del modelo es del 84%, lo que indica que el modelo acierta el 84% de las veces en general, independientemente de la clase.</a:t>
            </a:r>
          </a:p>
          <a:p>
            <a:r>
              <a:rPr lang="es-ES" dirty="0"/>
              <a:t>El promedio ponderado (</a:t>
            </a:r>
            <a:r>
              <a:rPr lang="es-ES" dirty="0" err="1"/>
              <a:t>weighted</a:t>
            </a:r>
            <a:r>
              <a:rPr lang="es-ES" dirty="0"/>
              <a:t> </a:t>
            </a:r>
            <a:r>
              <a:rPr lang="es-ES" dirty="0" err="1"/>
              <a:t>avg</a:t>
            </a:r>
            <a:r>
              <a:rPr lang="es-ES" dirty="0"/>
              <a:t>) de la precisión es del 87% y el del </a:t>
            </a:r>
            <a:r>
              <a:rPr lang="es-ES" dirty="0" err="1"/>
              <a:t>recall</a:t>
            </a:r>
            <a:r>
              <a:rPr lang="es-ES" dirty="0"/>
              <a:t> es del 84%, lo que sugiere que el modelo tiene un rendimiento generalmente bueno, pero podría mejorar, especialmente en la identificación de la clase 0.0.</a:t>
            </a:r>
            <a:endParaRPr lang="es-CL" dirty="0"/>
          </a:p>
        </p:txBody>
      </p:sp>
    </p:spTree>
    <p:extLst>
      <p:ext uri="{BB962C8B-B14F-4D97-AF65-F5344CB8AC3E}">
        <p14:creationId xmlns:p14="http://schemas.microsoft.com/office/powerpoint/2010/main" val="4633618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0C8D1-C7AF-5076-809D-D81EF8918B42}"/>
              </a:ext>
            </a:extLst>
          </p:cNvPr>
          <p:cNvSpPr>
            <a:spLocks noGrp="1"/>
          </p:cNvSpPr>
          <p:nvPr>
            <p:ph type="title"/>
          </p:nvPr>
        </p:nvSpPr>
        <p:spPr/>
        <p:txBody>
          <a:bodyPr/>
          <a:lstStyle/>
          <a:p>
            <a:r>
              <a:rPr lang="es-CL" dirty="0"/>
              <a:t>EL Problema </a:t>
            </a:r>
          </a:p>
        </p:txBody>
      </p:sp>
      <p:sp>
        <p:nvSpPr>
          <p:cNvPr id="4" name="Marcador de contenido 2">
            <a:extLst>
              <a:ext uri="{FF2B5EF4-FFF2-40B4-BE49-F238E27FC236}">
                <a16:creationId xmlns:a16="http://schemas.microsoft.com/office/drawing/2014/main" id="{3AF8FFF2-977C-F33B-168C-7C064085F512}"/>
              </a:ext>
            </a:extLst>
          </p:cNvPr>
          <p:cNvSpPr txBox="1">
            <a:spLocks/>
          </p:cNvSpPr>
          <p:nvPr/>
        </p:nvSpPr>
        <p:spPr>
          <a:xfrm>
            <a:off x="685802" y="1883885"/>
            <a:ext cx="6034488" cy="385543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None/>
            </a:pPr>
            <a:r>
              <a:rPr lang="es-CL" sz="2000" dirty="0"/>
              <a:t>Diagnosticar neumonía rápidamente en pacientes pediátricos a partir de imágenes médicas (radiografías)</a:t>
            </a:r>
          </a:p>
          <a:p>
            <a:endParaRPr lang="es-CL" dirty="0"/>
          </a:p>
        </p:txBody>
      </p:sp>
      <p:pic>
        <p:nvPicPr>
          <p:cNvPr id="5" name="Imagen 4">
            <a:extLst>
              <a:ext uri="{FF2B5EF4-FFF2-40B4-BE49-F238E27FC236}">
                <a16:creationId xmlns:a16="http://schemas.microsoft.com/office/drawing/2014/main" id="{F2EE8619-CD3C-5326-9B43-2AFE8B936B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3392" y="2065867"/>
            <a:ext cx="3996206" cy="3464601"/>
          </a:xfrm>
          <a:prstGeom prst="rect">
            <a:avLst/>
          </a:prstGeom>
          <a:noFill/>
          <a:ln>
            <a:noFill/>
          </a:ln>
        </p:spPr>
      </p:pic>
    </p:spTree>
    <p:extLst>
      <p:ext uri="{BB962C8B-B14F-4D97-AF65-F5344CB8AC3E}">
        <p14:creationId xmlns:p14="http://schemas.microsoft.com/office/powerpoint/2010/main" val="1177347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D1C24-1BB4-F32D-90F9-72ECCDB11444}"/>
              </a:ext>
            </a:extLst>
          </p:cNvPr>
          <p:cNvSpPr>
            <a:spLocks noGrp="1"/>
          </p:cNvSpPr>
          <p:nvPr>
            <p:ph type="title"/>
          </p:nvPr>
        </p:nvSpPr>
        <p:spPr/>
        <p:txBody>
          <a:bodyPr/>
          <a:lstStyle/>
          <a:p>
            <a:r>
              <a:rPr lang="es-CL" dirty="0"/>
              <a:t>CONCLUSION MODELO CNN INICIAL</a:t>
            </a:r>
          </a:p>
        </p:txBody>
      </p:sp>
      <p:sp>
        <p:nvSpPr>
          <p:cNvPr id="3" name="Marcador de contenido 2">
            <a:extLst>
              <a:ext uri="{FF2B5EF4-FFF2-40B4-BE49-F238E27FC236}">
                <a16:creationId xmlns:a16="http://schemas.microsoft.com/office/drawing/2014/main" id="{124B8EB4-5612-9B34-C54C-F626AA0D0188}"/>
              </a:ext>
            </a:extLst>
          </p:cNvPr>
          <p:cNvSpPr>
            <a:spLocks noGrp="1"/>
          </p:cNvSpPr>
          <p:nvPr>
            <p:ph idx="1"/>
          </p:nvPr>
        </p:nvSpPr>
        <p:spPr/>
        <p:txBody>
          <a:bodyPr/>
          <a:lstStyle/>
          <a:p>
            <a:pPr algn="just"/>
            <a:r>
              <a:rPr lang="es-ES" dirty="0"/>
              <a:t>Modelo 1: Este modelo tiene una precisión perfecta para la clase 0, pero su </a:t>
            </a:r>
            <a:r>
              <a:rPr lang="es-ES" dirty="0" err="1"/>
              <a:t>recall</a:t>
            </a:r>
            <a:r>
              <a:rPr lang="es-ES" dirty="0"/>
              <a:t> es bastante bajo. Esto significa que cuando el modelo predice la clase 0, siempre acierta, pero solo puede identificar correctamente el 44% de las observaciones reales de la clase 0. Para la clase 1, el modelo tiene una precisión y un </a:t>
            </a:r>
            <a:r>
              <a:rPr lang="es-ES" dirty="0" err="1"/>
              <a:t>recall</a:t>
            </a:r>
            <a:r>
              <a:rPr lang="es-ES" dirty="0"/>
              <a:t> bastante altos. </a:t>
            </a:r>
            <a:r>
              <a:rPr lang="es-ES" i="1" u="sng" dirty="0"/>
              <a:t>Si el objetivo es minimizar los falsos positivos para la clase 0 y puedes tolerar más falsos negativos, este modelo podría ser una buena opción.</a:t>
            </a:r>
          </a:p>
          <a:p>
            <a:endParaRPr lang="es-CL" dirty="0"/>
          </a:p>
        </p:txBody>
      </p:sp>
    </p:spTree>
    <p:extLst>
      <p:ext uri="{BB962C8B-B14F-4D97-AF65-F5344CB8AC3E}">
        <p14:creationId xmlns:p14="http://schemas.microsoft.com/office/powerpoint/2010/main" val="6829519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92FFF-F6CE-DB80-A53B-D9B1E89D471B}"/>
              </a:ext>
            </a:extLst>
          </p:cNvPr>
          <p:cNvSpPr>
            <a:spLocks noGrp="1"/>
          </p:cNvSpPr>
          <p:nvPr>
            <p:ph type="title"/>
          </p:nvPr>
        </p:nvSpPr>
        <p:spPr/>
        <p:txBody>
          <a:bodyPr/>
          <a:lstStyle/>
          <a:p>
            <a:r>
              <a:rPr lang="es-CL" dirty="0"/>
              <a:t>Graficas de rendimiento</a:t>
            </a:r>
          </a:p>
        </p:txBody>
      </p:sp>
      <p:pic>
        <p:nvPicPr>
          <p:cNvPr id="5" name="Marcador de contenido 4">
            <a:extLst>
              <a:ext uri="{FF2B5EF4-FFF2-40B4-BE49-F238E27FC236}">
                <a16:creationId xmlns:a16="http://schemas.microsoft.com/office/drawing/2014/main" id="{80BEB38F-A4A8-B6F5-50DA-88F5343E59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498"/>
          <a:stretch/>
        </p:blipFill>
        <p:spPr>
          <a:xfrm>
            <a:off x="830837" y="1822982"/>
            <a:ext cx="4731883" cy="3741240"/>
          </a:xfrm>
        </p:spPr>
      </p:pic>
      <p:sp>
        <p:nvSpPr>
          <p:cNvPr id="4" name="CuadroTexto 3">
            <a:extLst>
              <a:ext uri="{FF2B5EF4-FFF2-40B4-BE49-F238E27FC236}">
                <a16:creationId xmlns:a16="http://schemas.microsoft.com/office/drawing/2014/main" id="{5FE43F13-69D7-5B14-C738-06CD41EE1045}"/>
              </a:ext>
            </a:extLst>
          </p:cNvPr>
          <p:cNvSpPr txBox="1"/>
          <p:nvPr/>
        </p:nvSpPr>
        <p:spPr>
          <a:xfrm>
            <a:off x="5751513" y="1807436"/>
            <a:ext cx="6094378" cy="3139321"/>
          </a:xfrm>
          <a:prstGeom prst="rect">
            <a:avLst/>
          </a:prstGeom>
          <a:noFill/>
        </p:spPr>
        <p:txBody>
          <a:bodyPr wrap="square">
            <a:spAutoFit/>
          </a:bodyPr>
          <a:lstStyle/>
          <a:p>
            <a:pPr algn="just"/>
            <a:r>
              <a:rPr lang="es-CL" sz="1800" kern="100" dirty="0">
                <a:effectLst/>
                <a:latin typeface="Calibri" panose="020F0502020204030204" pitchFamily="34" charset="0"/>
                <a:ea typeface="Calibri" panose="020F0502020204030204" pitchFamily="34" charset="0"/>
                <a:cs typeface="Times New Roman" panose="02020603050405020304" pitchFamily="18" charset="0"/>
              </a:rPr>
              <a:t>El modelo ha predicho correctamente 4 instancias como positivas y 23 instancias como negativas.</a:t>
            </a:r>
            <a:endParaRPr lang="es-CL"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CL" sz="1800" kern="100" dirty="0">
                <a:effectLst/>
                <a:latin typeface="Calibri" panose="020F0502020204030204" pitchFamily="34" charset="0"/>
                <a:ea typeface="Calibri" panose="020F0502020204030204" pitchFamily="34" charset="0"/>
                <a:cs typeface="Times New Roman" panose="02020603050405020304" pitchFamily="18" charset="0"/>
              </a:rPr>
              <a:t>Hubo 5 falsos positivos, lo que significa que el modelo predijo incorrectamente 5 instancias como positivas cuando en realidad eran negativas.</a:t>
            </a:r>
            <a:endParaRPr lang="es-CL"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CL" sz="1800" kern="100" dirty="0">
                <a:effectLst/>
                <a:latin typeface="Calibri" panose="020F0502020204030204" pitchFamily="34" charset="0"/>
                <a:ea typeface="Calibri" panose="020F0502020204030204" pitchFamily="34" charset="0"/>
                <a:cs typeface="Times New Roman" panose="02020603050405020304" pitchFamily="18" charset="0"/>
              </a:rPr>
              <a:t>No hubo falsos negativos, lo que implica que el modelo no clasificó incorrectamente ninguna instancia negativa como positiva.</a:t>
            </a:r>
            <a:endParaRPr lang="es-CL"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CL" sz="1800" kern="100" dirty="0">
                <a:effectLst/>
                <a:latin typeface="Calibri" panose="020F0502020204030204" pitchFamily="34" charset="0"/>
                <a:ea typeface="Calibri" panose="020F0502020204030204" pitchFamily="34" charset="0"/>
                <a:cs typeface="Times New Roman" panose="02020603050405020304" pitchFamily="18" charset="0"/>
              </a:rPr>
              <a:t>En general, la matriz de confusión indica que el modelo tiene un buen rendimiento en la clasificación de ambas clases, con un pequeño número de errores (5 falsos positivos).</a:t>
            </a:r>
            <a:endParaRPr lang="es-CL"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66563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99227B-8E6D-DE81-BF02-76BDFC88B082}"/>
              </a:ext>
            </a:extLst>
          </p:cNvPr>
          <p:cNvSpPr>
            <a:spLocks noGrp="1"/>
          </p:cNvSpPr>
          <p:nvPr>
            <p:ph type="title"/>
          </p:nvPr>
        </p:nvSpPr>
        <p:spPr/>
        <p:txBody>
          <a:bodyPr/>
          <a:lstStyle/>
          <a:p>
            <a:r>
              <a:rPr lang="es-CL" dirty="0"/>
              <a:t>PREDICCIONES OBTENIDAS DE NUESTRO MODELO</a:t>
            </a:r>
          </a:p>
        </p:txBody>
      </p:sp>
      <p:pic>
        <p:nvPicPr>
          <p:cNvPr id="5" name="Marcador de contenido 4">
            <a:extLst>
              <a:ext uri="{FF2B5EF4-FFF2-40B4-BE49-F238E27FC236}">
                <a16:creationId xmlns:a16="http://schemas.microsoft.com/office/drawing/2014/main" id="{5EBBF2BA-EDFE-671E-9C2F-8B62E5506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025" y="2141538"/>
            <a:ext cx="8925949" cy="4106862"/>
          </a:xfrm>
        </p:spPr>
      </p:pic>
    </p:spTree>
    <p:extLst>
      <p:ext uri="{BB962C8B-B14F-4D97-AF65-F5344CB8AC3E}">
        <p14:creationId xmlns:p14="http://schemas.microsoft.com/office/powerpoint/2010/main" val="38411937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3721E-509E-6A64-A64C-E70EB4F1FE0F}"/>
              </a:ext>
            </a:extLst>
          </p:cNvPr>
          <p:cNvSpPr>
            <a:spLocks noGrp="1"/>
          </p:cNvSpPr>
          <p:nvPr>
            <p:ph type="title"/>
          </p:nvPr>
        </p:nvSpPr>
        <p:spPr/>
        <p:txBody>
          <a:bodyPr/>
          <a:lstStyle/>
          <a:p>
            <a:r>
              <a:rPr lang="es-CL" dirty="0"/>
              <a:t>Metodología para mejorar nuestro modelo</a:t>
            </a:r>
          </a:p>
        </p:txBody>
      </p:sp>
      <p:sp>
        <p:nvSpPr>
          <p:cNvPr id="3" name="Marcador de contenido 2">
            <a:extLst>
              <a:ext uri="{FF2B5EF4-FFF2-40B4-BE49-F238E27FC236}">
                <a16:creationId xmlns:a16="http://schemas.microsoft.com/office/drawing/2014/main" id="{279F81F4-411A-8AE0-EDEE-AD2558176EB5}"/>
              </a:ext>
            </a:extLst>
          </p:cNvPr>
          <p:cNvSpPr>
            <a:spLocks noGrp="1"/>
          </p:cNvSpPr>
          <p:nvPr>
            <p:ph idx="1"/>
          </p:nvPr>
        </p:nvSpPr>
        <p:spPr>
          <a:xfrm>
            <a:off x="1778000" y="2142067"/>
            <a:ext cx="9039226" cy="2650067"/>
          </a:xfrm>
        </p:spPr>
        <p:txBody>
          <a:bodyPr/>
          <a:lstStyle/>
          <a:p>
            <a:pPr marL="0" indent="0">
              <a:buNone/>
            </a:pPr>
            <a:r>
              <a:rPr lang="es-CL" sz="2400" dirty="0"/>
              <a:t>Realizaremos: </a:t>
            </a:r>
          </a:p>
          <a:p>
            <a:r>
              <a:rPr lang="es-CL" sz="2400" dirty="0"/>
              <a:t>Ajuste de </a:t>
            </a:r>
            <a:r>
              <a:rPr lang="es-CL" sz="2400" dirty="0" err="1"/>
              <a:t>hiperparámetros</a:t>
            </a:r>
            <a:r>
              <a:rPr lang="es-CL" sz="2400" dirty="0"/>
              <a:t> (</a:t>
            </a:r>
            <a:r>
              <a:rPr lang="es-CL" sz="2400" dirty="0" err="1"/>
              <a:t>tuning</a:t>
            </a:r>
            <a:r>
              <a:rPr lang="es-CL" sz="2400" dirty="0"/>
              <a:t>)</a:t>
            </a:r>
          </a:p>
          <a:p>
            <a:r>
              <a:rPr lang="es-CL" sz="2400" dirty="0" err="1"/>
              <a:t>Ensambling</a:t>
            </a:r>
            <a:endParaRPr lang="es-CL" sz="2400" dirty="0"/>
          </a:p>
          <a:p>
            <a:endParaRPr lang="es-CL" dirty="0"/>
          </a:p>
        </p:txBody>
      </p:sp>
    </p:spTree>
    <p:extLst>
      <p:ext uri="{BB962C8B-B14F-4D97-AF65-F5344CB8AC3E}">
        <p14:creationId xmlns:p14="http://schemas.microsoft.com/office/powerpoint/2010/main" val="4252948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9C1EA-A358-A0EC-7436-F4C080DD0699}"/>
              </a:ext>
            </a:extLst>
          </p:cNvPr>
          <p:cNvSpPr>
            <a:spLocks noGrp="1"/>
          </p:cNvSpPr>
          <p:nvPr>
            <p:ph type="title"/>
          </p:nvPr>
        </p:nvSpPr>
        <p:spPr/>
        <p:txBody>
          <a:bodyPr/>
          <a:lstStyle/>
          <a:p>
            <a:r>
              <a:rPr lang="es-CL" dirty="0" err="1"/>
              <a:t>hiperparámetros</a:t>
            </a:r>
            <a:r>
              <a:rPr lang="es-CL" dirty="0"/>
              <a:t> (</a:t>
            </a:r>
            <a:r>
              <a:rPr lang="es-CL" dirty="0" err="1"/>
              <a:t>tuning</a:t>
            </a:r>
            <a:r>
              <a:rPr lang="es-CL" dirty="0"/>
              <a:t>)</a:t>
            </a:r>
          </a:p>
        </p:txBody>
      </p:sp>
      <p:sp>
        <p:nvSpPr>
          <p:cNvPr id="3" name="Marcador de contenido 2">
            <a:extLst>
              <a:ext uri="{FF2B5EF4-FFF2-40B4-BE49-F238E27FC236}">
                <a16:creationId xmlns:a16="http://schemas.microsoft.com/office/drawing/2014/main" id="{1C8FFF6C-7618-B3BD-0ACD-613E6D4C82A8}"/>
              </a:ext>
            </a:extLst>
          </p:cNvPr>
          <p:cNvSpPr>
            <a:spLocks noGrp="1"/>
          </p:cNvSpPr>
          <p:nvPr>
            <p:ph idx="1"/>
          </p:nvPr>
        </p:nvSpPr>
        <p:spPr>
          <a:xfrm>
            <a:off x="410381" y="1668342"/>
            <a:ext cx="5610083" cy="4313357"/>
          </a:xfrm>
        </p:spPr>
        <p:txBody>
          <a:bodyPr>
            <a:normAutofit/>
          </a:bodyPr>
          <a:lstStyle/>
          <a:p>
            <a:r>
              <a:rPr lang="es-ES" dirty="0"/>
              <a:t>Estos son componentes del modelo que se aprenden durante el proceso de entrenamiento y que nunca se pueden configurar manualmente.</a:t>
            </a:r>
          </a:p>
          <a:p>
            <a:r>
              <a:rPr lang="es-ES" dirty="0"/>
              <a:t>Un modelo inicia el proceso de entrenamiento con valores de parámetros aleatorios, que ajusta en todo momento. </a:t>
            </a:r>
          </a:p>
          <a:p>
            <a:r>
              <a:rPr lang="es-ES" dirty="0"/>
              <a:t>Los </a:t>
            </a:r>
            <a:r>
              <a:rPr lang="es-ES" dirty="0" err="1"/>
              <a:t>hiperparámetros</a:t>
            </a:r>
            <a:r>
              <a:rPr lang="es-ES" dirty="0"/>
              <a:t> son los componentes establecidos por ti antes del entrenamiento del modelo.</a:t>
            </a:r>
          </a:p>
          <a:p>
            <a:r>
              <a:rPr lang="es-ES" dirty="0"/>
              <a:t>Los valores de los </a:t>
            </a:r>
            <a:r>
              <a:rPr lang="es-ES" dirty="0" err="1"/>
              <a:t>hiperparámetros</a:t>
            </a:r>
            <a:r>
              <a:rPr lang="es-ES" dirty="0"/>
              <a:t> pueden mejorar o empeorar la precisión del modelo.</a:t>
            </a:r>
            <a:endParaRPr lang="es-CL" dirty="0"/>
          </a:p>
        </p:txBody>
      </p:sp>
      <p:pic>
        <p:nvPicPr>
          <p:cNvPr id="5" name="Imagen 4">
            <a:extLst>
              <a:ext uri="{FF2B5EF4-FFF2-40B4-BE49-F238E27FC236}">
                <a16:creationId xmlns:a16="http://schemas.microsoft.com/office/drawing/2014/main" id="{97324861-A417-4A01-B195-4582724A5DE9}"/>
              </a:ext>
            </a:extLst>
          </p:cNvPr>
          <p:cNvPicPr>
            <a:picLocks noChangeAspect="1"/>
          </p:cNvPicPr>
          <p:nvPr/>
        </p:nvPicPr>
        <p:blipFill>
          <a:blip r:embed="rId2"/>
          <a:stretch>
            <a:fillRect/>
          </a:stretch>
        </p:blipFill>
        <p:spPr>
          <a:xfrm>
            <a:off x="6020464" y="2764662"/>
            <a:ext cx="6171536" cy="2027472"/>
          </a:xfrm>
          <a:prstGeom prst="rect">
            <a:avLst/>
          </a:prstGeom>
        </p:spPr>
      </p:pic>
    </p:spTree>
    <p:extLst>
      <p:ext uri="{BB962C8B-B14F-4D97-AF65-F5344CB8AC3E}">
        <p14:creationId xmlns:p14="http://schemas.microsoft.com/office/powerpoint/2010/main" val="15682237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E1C62-303D-6BBF-4C34-140FC32D0564}"/>
              </a:ext>
            </a:extLst>
          </p:cNvPr>
          <p:cNvSpPr>
            <a:spLocks noGrp="1"/>
          </p:cNvSpPr>
          <p:nvPr>
            <p:ph type="title"/>
          </p:nvPr>
        </p:nvSpPr>
        <p:spPr/>
        <p:txBody>
          <a:bodyPr/>
          <a:lstStyle/>
          <a:p>
            <a:r>
              <a:rPr lang="es-CL" dirty="0" err="1"/>
              <a:t>Ensambling</a:t>
            </a:r>
            <a:endParaRPr lang="es-CL" dirty="0"/>
          </a:p>
        </p:txBody>
      </p:sp>
      <p:sp>
        <p:nvSpPr>
          <p:cNvPr id="3" name="Marcador de contenido 2">
            <a:extLst>
              <a:ext uri="{FF2B5EF4-FFF2-40B4-BE49-F238E27FC236}">
                <a16:creationId xmlns:a16="http://schemas.microsoft.com/office/drawing/2014/main" id="{422956E3-D640-F7F5-5ADD-2A7BC567F34D}"/>
              </a:ext>
            </a:extLst>
          </p:cNvPr>
          <p:cNvSpPr>
            <a:spLocks noGrp="1"/>
          </p:cNvSpPr>
          <p:nvPr>
            <p:ph idx="1"/>
          </p:nvPr>
        </p:nvSpPr>
        <p:spPr>
          <a:xfrm>
            <a:off x="685801" y="2142067"/>
            <a:ext cx="10131425" cy="4346868"/>
          </a:xfrm>
        </p:spPr>
        <p:txBody>
          <a:bodyPr>
            <a:normAutofit fontScale="92500" lnSpcReduction="10000"/>
          </a:bodyPr>
          <a:lstStyle/>
          <a:p>
            <a:pPr algn="just"/>
            <a:r>
              <a:rPr lang="es-ES" dirty="0"/>
              <a:t>Otra herramienta del aprendizaje automático, que buscará principalmente disminuir la varianza, subir la precisión y evitar los sesgos.</a:t>
            </a:r>
          </a:p>
          <a:p>
            <a:pPr algn="just"/>
            <a:r>
              <a:rPr lang="es-ES" dirty="0"/>
              <a:t>La varianza es una medida estadística que cuantifica la dispersión o variabilidad de un conjunto de datos en relación con su media o valor esperado. En otras palabras, la varianza proporciona información sobre qué tan dispersos o agrupados están los valores individuales con respecto a la media.</a:t>
            </a:r>
          </a:p>
          <a:p>
            <a:pPr lvl="1" algn="just"/>
            <a:r>
              <a:rPr lang="es-ES" dirty="0"/>
              <a:t>Si la varianza es cercana a cero, significa que los valores en el conjunto de datos están cercanos a la media, indicando una baja dispersión. (datos mas juntos)</a:t>
            </a:r>
          </a:p>
          <a:p>
            <a:pPr lvl="1" algn="just"/>
            <a:r>
              <a:rPr lang="es-ES" dirty="0"/>
              <a:t>Una varianza mayor indica que los valores en el conjunto de datos están más dispersos alrededor de la media.</a:t>
            </a:r>
          </a:p>
          <a:p>
            <a:r>
              <a:rPr lang="es-ES" dirty="0"/>
              <a:t>La precisión (</a:t>
            </a:r>
            <a:r>
              <a:rPr lang="es-ES" dirty="0" err="1"/>
              <a:t>accuracy</a:t>
            </a:r>
            <a:r>
              <a:rPr lang="es-ES" dirty="0"/>
              <a:t> en inglés), se define como la proporción de predicciones correctas respecto al total de predicciones realizadas por el modelo.</a:t>
            </a:r>
          </a:p>
          <a:p>
            <a:r>
              <a:rPr lang="es-ES" dirty="0"/>
              <a:t>El sesgo, se refiere a la diferencia entre las predicciones del modelo y los valores reales o verdaderos. </a:t>
            </a:r>
          </a:p>
          <a:p>
            <a:pPr lvl="1"/>
            <a:r>
              <a:rPr lang="es-ES" dirty="0"/>
              <a:t>Un modelo con sesgo alto tiende a simplificar demasiado las relaciones en los datos y puede pasar por alto patrones importantes.</a:t>
            </a:r>
          </a:p>
          <a:p>
            <a:pPr lvl="1"/>
            <a:r>
              <a:rPr lang="es-ES" dirty="0"/>
              <a:t>Un modelo con sesgo bajo, por otro lado, es capaz de capturar de manera más precisa las complejidades de los datos.</a:t>
            </a:r>
          </a:p>
          <a:p>
            <a:endParaRPr lang="es-ES" dirty="0"/>
          </a:p>
          <a:p>
            <a:endParaRPr lang="es-ES" dirty="0"/>
          </a:p>
          <a:p>
            <a:endParaRPr lang="es-CL" dirty="0"/>
          </a:p>
        </p:txBody>
      </p:sp>
    </p:spTree>
    <p:extLst>
      <p:ext uri="{BB962C8B-B14F-4D97-AF65-F5344CB8AC3E}">
        <p14:creationId xmlns:p14="http://schemas.microsoft.com/office/powerpoint/2010/main" val="41417760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351A8-704B-4112-2F3D-360A9C192892}"/>
              </a:ext>
            </a:extLst>
          </p:cNvPr>
          <p:cNvSpPr>
            <a:spLocks noGrp="1"/>
          </p:cNvSpPr>
          <p:nvPr>
            <p:ph type="title"/>
          </p:nvPr>
        </p:nvSpPr>
        <p:spPr/>
        <p:txBody>
          <a:bodyPr/>
          <a:lstStyle/>
          <a:p>
            <a:r>
              <a:rPr lang="es-CL" dirty="0"/>
              <a:t>MATRIZ DE CONFUSION</a:t>
            </a:r>
          </a:p>
        </p:txBody>
      </p:sp>
      <p:pic>
        <p:nvPicPr>
          <p:cNvPr id="5" name="Marcador de contenido 4">
            <a:extLst>
              <a:ext uri="{FF2B5EF4-FFF2-40B4-BE49-F238E27FC236}">
                <a16:creationId xmlns:a16="http://schemas.microsoft.com/office/drawing/2014/main" id="{F8979D22-5EEE-5D8B-916F-362208903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459" y="1730848"/>
            <a:ext cx="5372541" cy="4390552"/>
          </a:xfrm>
        </p:spPr>
      </p:pic>
      <p:sp>
        <p:nvSpPr>
          <p:cNvPr id="4" name="CuadroTexto 3">
            <a:extLst>
              <a:ext uri="{FF2B5EF4-FFF2-40B4-BE49-F238E27FC236}">
                <a16:creationId xmlns:a16="http://schemas.microsoft.com/office/drawing/2014/main" id="{6CC2AC02-C634-D242-F7EF-2BD19E9F32EB}"/>
              </a:ext>
            </a:extLst>
          </p:cNvPr>
          <p:cNvSpPr txBox="1"/>
          <p:nvPr/>
        </p:nvSpPr>
        <p:spPr>
          <a:xfrm>
            <a:off x="6261100" y="1730848"/>
            <a:ext cx="5727700" cy="2585323"/>
          </a:xfrm>
          <a:prstGeom prst="rect">
            <a:avLst/>
          </a:prstGeom>
          <a:noFill/>
        </p:spPr>
        <p:txBody>
          <a:bodyPr wrap="square">
            <a:spAutoFit/>
          </a:bodyPr>
          <a:lstStyle/>
          <a:p>
            <a:pPr marL="285750" indent="-285750" algn="just">
              <a:buFont typeface="Arial" panose="020B0604020202020204" pitchFamily="34" charset="0"/>
              <a:buChar char="•"/>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El modelo ensamblado ha predicho correctamente 94 instancias como positivas y 220 instancias como negativas.</a:t>
            </a:r>
            <a:endParaRPr lang="es-CL"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Hubo 140 falsos positivos, lo que significa que el modelo predijo incorrectamente 140 instancias como positivas cuando en realidad eran negativas.</a:t>
            </a:r>
            <a:endParaRPr lang="es-CL"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Hubo 170 falsos negativos, lo que implica que el modelo predijo incorrectamente 170 instancias como negativas cuando en realidad eran positivas.</a:t>
            </a:r>
            <a:endParaRPr lang="es-CL"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6009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6EDB0-507D-AF6E-1846-CBA20A7694EF}"/>
              </a:ext>
            </a:extLst>
          </p:cNvPr>
          <p:cNvSpPr>
            <a:spLocks noGrp="1"/>
          </p:cNvSpPr>
          <p:nvPr>
            <p:ph type="title"/>
          </p:nvPr>
        </p:nvSpPr>
        <p:spPr/>
        <p:txBody>
          <a:bodyPr/>
          <a:lstStyle/>
          <a:p>
            <a:r>
              <a:rPr lang="es-CL" b="0" i="0" dirty="0">
                <a:solidFill>
                  <a:srgbClr val="D1D5DB"/>
                </a:solidFill>
                <a:effectLst/>
                <a:latin typeface="Söhne"/>
              </a:rPr>
              <a:t>informe detallado métricas de evaluación</a:t>
            </a:r>
            <a:endParaRPr lang="es-CL" dirty="0"/>
          </a:p>
        </p:txBody>
      </p:sp>
      <p:pic>
        <p:nvPicPr>
          <p:cNvPr id="5" name="Marcador de contenido 4">
            <a:extLst>
              <a:ext uri="{FF2B5EF4-FFF2-40B4-BE49-F238E27FC236}">
                <a16:creationId xmlns:a16="http://schemas.microsoft.com/office/drawing/2014/main" id="{21184FAC-350A-67E9-3922-92565E4DE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088" y="2065867"/>
            <a:ext cx="6022431" cy="1921933"/>
          </a:xfrm>
          <a:prstGeom prst="rect">
            <a:avLst/>
          </a:prstGeom>
        </p:spPr>
      </p:pic>
      <p:sp>
        <p:nvSpPr>
          <p:cNvPr id="9" name="Marcador de contenido 2">
            <a:extLst>
              <a:ext uri="{FF2B5EF4-FFF2-40B4-BE49-F238E27FC236}">
                <a16:creationId xmlns:a16="http://schemas.microsoft.com/office/drawing/2014/main" id="{9AD4B2E6-A1FA-67EF-010A-486CF93A7892}"/>
              </a:ext>
            </a:extLst>
          </p:cNvPr>
          <p:cNvSpPr>
            <a:spLocks noGrp="1"/>
          </p:cNvSpPr>
          <p:nvPr>
            <p:ph idx="1"/>
          </p:nvPr>
        </p:nvSpPr>
        <p:spPr>
          <a:xfrm>
            <a:off x="685801" y="3721100"/>
            <a:ext cx="10131425" cy="2184400"/>
          </a:xfrm>
        </p:spPr>
        <p:txBody>
          <a:bodyPr/>
          <a:lstStyle/>
          <a:p>
            <a:endParaRPr lang="es-ES" dirty="0"/>
          </a:p>
          <a:p>
            <a:r>
              <a:rPr lang="es-ES" dirty="0"/>
              <a:t>Modelo final: Este modelo tiene una precisión y un </a:t>
            </a:r>
            <a:r>
              <a:rPr lang="es-ES" dirty="0" err="1"/>
              <a:t>recall</a:t>
            </a:r>
            <a:r>
              <a:rPr lang="es-ES" dirty="0"/>
              <a:t> más bajos para ambas clases en comparación con el Modelo inicial. Sin embargo, su rendimiento es más equilibrado entre las clases. </a:t>
            </a:r>
            <a:r>
              <a:rPr lang="es-ES" i="1" u="sng" dirty="0"/>
              <a:t>Si el objetivo es tener un buen rendimiento general en todas las clases y no tienes una preferencia particular por minimizar un tipo de error sobre otro, este modelo podría ser una buena opción</a:t>
            </a:r>
            <a:r>
              <a:rPr lang="es-ES" dirty="0"/>
              <a:t>.</a:t>
            </a:r>
            <a:endParaRPr lang="es-CL" dirty="0"/>
          </a:p>
        </p:txBody>
      </p:sp>
      <p:sp>
        <p:nvSpPr>
          <p:cNvPr id="10" name="Marcador de contenido 2">
            <a:extLst>
              <a:ext uri="{FF2B5EF4-FFF2-40B4-BE49-F238E27FC236}">
                <a16:creationId xmlns:a16="http://schemas.microsoft.com/office/drawing/2014/main" id="{88D1AB05-90DB-DEBF-ECAF-46490A764F1F}"/>
              </a:ext>
            </a:extLst>
          </p:cNvPr>
          <p:cNvSpPr txBox="1">
            <a:spLocks/>
          </p:cNvSpPr>
          <p:nvPr/>
        </p:nvSpPr>
        <p:spPr>
          <a:xfrm>
            <a:off x="1030287" y="6858000"/>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ES"/>
              <a:t>El modelo tiene una precisión del 36% para la clase 0, lo que significa que cuando predice que una observación pertenece a la clase 0, acierta el 36% de las veces. Su recall (40%) para la misma clase indica que es capaz de identificar correctamente el 40% de las observaciones reales de la clase 0.</a:t>
            </a:r>
          </a:p>
          <a:p>
            <a:r>
              <a:rPr lang="es-ES"/>
              <a:t>Para la clase 1, el modelo tiene una precisión del 61% y un recall del 56%. Esto significa que cuando el modelo predice que una observación pertenece a la clase 1, acierta el 61% de las veces. Además, el modelo es capaz de identificar correctamente el 56% de las observaciones reales de la clase 1.</a:t>
            </a:r>
          </a:p>
          <a:p>
            <a:r>
              <a:rPr lang="es-ES"/>
              <a:t>El accuracy general del modelo es del 50%, lo que indica que el modelo acierta el 50% de las veces en general, independientemente de la clase.</a:t>
            </a:r>
          </a:p>
          <a:p>
            <a:r>
              <a:rPr lang="es-ES"/>
              <a:t>El promedio ponderado (weighted avg) de la precisión es del 52% y el del recall es del 50%**, lo que sugiere que el modelo tiene un rendimiento generalmente equilibrado, pero podría mejorar.</a:t>
            </a:r>
            <a:endParaRPr lang="es-CL" dirty="0"/>
          </a:p>
        </p:txBody>
      </p:sp>
    </p:spTree>
    <p:extLst>
      <p:ext uri="{BB962C8B-B14F-4D97-AF65-F5344CB8AC3E}">
        <p14:creationId xmlns:p14="http://schemas.microsoft.com/office/powerpoint/2010/main" val="38487013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08FA0-5A2B-9C9D-7A81-EFC25AE8ED26}"/>
              </a:ext>
            </a:extLst>
          </p:cNvPr>
          <p:cNvSpPr>
            <a:spLocks noGrp="1"/>
          </p:cNvSpPr>
          <p:nvPr>
            <p:ph type="title"/>
          </p:nvPr>
        </p:nvSpPr>
        <p:spPr/>
        <p:txBody>
          <a:bodyPr/>
          <a:lstStyle/>
          <a:p>
            <a:r>
              <a:rPr lang="es-CL" dirty="0"/>
              <a:t>Aprendizaje obtenido</a:t>
            </a:r>
          </a:p>
        </p:txBody>
      </p:sp>
      <p:sp>
        <p:nvSpPr>
          <p:cNvPr id="3" name="Marcador de contenido 2">
            <a:extLst>
              <a:ext uri="{FF2B5EF4-FFF2-40B4-BE49-F238E27FC236}">
                <a16:creationId xmlns:a16="http://schemas.microsoft.com/office/drawing/2014/main" id="{86A59A96-E089-668A-7D83-01D7A99C929F}"/>
              </a:ext>
            </a:extLst>
          </p:cNvPr>
          <p:cNvSpPr>
            <a:spLocks noGrp="1"/>
          </p:cNvSpPr>
          <p:nvPr>
            <p:ph idx="1"/>
          </p:nvPr>
        </p:nvSpPr>
        <p:spPr/>
        <p:txBody>
          <a:bodyPr>
            <a:normAutofit/>
          </a:bodyPr>
          <a:lstStyle/>
          <a:p>
            <a:pPr marL="0" indent="0" algn="just">
              <a:buNone/>
            </a:pPr>
            <a:r>
              <a:rPr lang="es-ES" dirty="0"/>
              <a:t>En términos generales, el desempeño del modelo compuesto no es el esperado. Su rendimiento es más equilibrado entre las clases. Aun que puede clasificar imágenes este comete errores, tanto en las normales, como en las que presentan neumonía.</a:t>
            </a:r>
          </a:p>
          <a:p>
            <a:pPr marL="0" indent="0" algn="just">
              <a:buNone/>
            </a:pPr>
            <a:r>
              <a:rPr lang="es-ES" dirty="0"/>
              <a:t>No obstante, existen ciertos aspectos en los que el modelo podría perfeccionarse. Para optimizar su desempeño, se podrían implementar las siguientes modificaciones:</a:t>
            </a:r>
          </a:p>
          <a:p>
            <a:pPr marL="0" indent="0" algn="just">
              <a:buNone/>
            </a:pPr>
            <a:r>
              <a:rPr lang="es-ES" dirty="0"/>
              <a:t>- Se podría ampliar el conjunto de datos con el que se entrena el modelo compuesto. Esto permitiría al modelo aprender a clasificar imágenes de manera más precisa y consistente.</a:t>
            </a:r>
          </a:p>
          <a:p>
            <a:pPr marL="0" indent="0" algn="just">
              <a:buNone/>
            </a:pPr>
            <a:r>
              <a:rPr lang="es-ES" dirty="0"/>
              <a:t>- Se podría modificar la configuración del modelo compuesto. Por ejemplo, se podría ajustar el umbral de clasificación para incrementar la precisión en nuestra matriz de confusión o la sensibilidad de nuestro </a:t>
            </a:r>
            <a:r>
              <a:rPr lang="es-ES" dirty="0" err="1"/>
              <a:t>accuracy</a:t>
            </a:r>
            <a:r>
              <a:rPr lang="es-ES" dirty="0"/>
              <a:t>. </a:t>
            </a:r>
            <a:endParaRPr lang="es-CL" dirty="0"/>
          </a:p>
        </p:txBody>
      </p:sp>
    </p:spTree>
    <p:extLst>
      <p:ext uri="{BB962C8B-B14F-4D97-AF65-F5344CB8AC3E}">
        <p14:creationId xmlns:p14="http://schemas.microsoft.com/office/powerpoint/2010/main" val="18951383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CF50-FFAF-2A80-E606-D8321A7AA6FB}"/>
              </a:ext>
            </a:extLst>
          </p:cNvPr>
          <p:cNvSpPr>
            <a:spLocks noGrp="1"/>
          </p:cNvSpPr>
          <p:nvPr>
            <p:ph type="title"/>
          </p:nvPr>
        </p:nvSpPr>
        <p:spPr>
          <a:xfrm>
            <a:off x="9486900" y="5207000"/>
            <a:ext cx="1420517" cy="1456267"/>
          </a:xfrm>
        </p:spPr>
        <p:txBody>
          <a:bodyPr/>
          <a:lstStyle/>
          <a:p>
            <a:r>
              <a:rPr lang="es-CL" dirty="0"/>
              <a:t>fin</a:t>
            </a:r>
          </a:p>
        </p:txBody>
      </p:sp>
      <p:sp>
        <p:nvSpPr>
          <p:cNvPr id="4" name="Título 1">
            <a:extLst>
              <a:ext uri="{FF2B5EF4-FFF2-40B4-BE49-F238E27FC236}">
                <a16:creationId xmlns:a16="http://schemas.microsoft.com/office/drawing/2014/main" id="{744F3A86-CE6E-6E66-2838-07F4D33F4E9E}"/>
              </a:ext>
            </a:extLst>
          </p:cNvPr>
          <p:cNvSpPr txBox="1">
            <a:spLocks/>
          </p:cNvSpPr>
          <p:nvPr/>
        </p:nvSpPr>
        <p:spPr>
          <a:xfrm>
            <a:off x="2095500" y="1052512"/>
            <a:ext cx="8861426"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dirty="0"/>
              <a:t>MUCHAS GRACIAS por la atención!!!</a:t>
            </a:r>
          </a:p>
        </p:txBody>
      </p:sp>
      <p:pic>
        <p:nvPicPr>
          <p:cNvPr id="5" name="Imagen 4">
            <a:extLst>
              <a:ext uri="{FF2B5EF4-FFF2-40B4-BE49-F238E27FC236}">
                <a16:creationId xmlns:a16="http://schemas.microsoft.com/office/drawing/2014/main" id="{351D7C77-8DFB-47D6-6554-583845EB8196}"/>
              </a:ext>
            </a:extLst>
          </p:cNvPr>
          <p:cNvPicPr>
            <a:picLocks noChangeAspect="1"/>
          </p:cNvPicPr>
          <p:nvPr/>
        </p:nvPicPr>
        <p:blipFill>
          <a:blip r:embed="rId2"/>
          <a:stretch>
            <a:fillRect/>
          </a:stretch>
        </p:blipFill>
        <p:spPr>
          <a:xfrm>
            <a:off x="3384550" y="2342092"/>
            <a:ext cx="4914310" cy="3270250"/>
          </a:xfrm>
          <a:prstGeom prst="rect">
            <a:avLst/>
          </a:prstGeom>
        </p:spPr>
      </p:pic>
    </p:spTree>
    <p:extLst>
      <p:ext uri="{BB962C8B-B14F-4D97-AF65-F5344CB8AC3E}">
        <p14:creationId xmlns:p14="http://schemas.microsoft.com/office/powerpoint/2010/main" val="12781376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5"/>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grpId="0" nodeType="clickEffect">
                                  <p:stCondLst>
                                    <p:cond delay="0"/>
                                  </p:stCondLst>
                                  <p:childTnLst>
                                    <p:animRot by="21600000">
                                      <p:cBhvr>
                                        <p:cTn id="17"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90698-AE20-56A7-4A56-F941B9B8A741}"/>
              </a:ext>
            </a:extLst>
          </p:cNvPr>
          <p:cNvSpPr>
            <a:spLocks noGrp="1"/>
          </p:cNvSpPr>
          <p:nvPr>
            <p:ph type="title"/>
          </p:nvPr>
        </p:nvSpPr>
        <p:spPr/>
        <p:txBody>
          <a:bodyPr/>
          <a:lstStyle/>
          <a:p>
            <a:r>
              <a:rPr lang="es-CL" dirty="0"/>
              <a:t>LA NEUMONIA </a:t>
            </a:r>
          </a:p>
        </p:txBody>
      </p:sp>
      <p:sp>
        <p:nvSpPr>
          <p:cNvPr id="3" name="Marcador de contenido 2">
            <a:extLst>
              <a:ext uri="{FF2B5EF4-FFF2-40B4-BE49-F238E27FC236}">
                <a16:creationId xmlns:a16="http://schemas.microsoft.com/office/drawing/2014/main" id="{404D3F80-E4C2-6AC3-FAFC-5DB0A3A72B90}"/>
              </a:ext>
            </a:extLst>
          </p:cNvPr>
          <p:cNvSpPr>
            <a:spLocks noGrp="1"/>
          </p:cNvSpPr>
          <p:nvPr>
            <p:ph idx="1"/>
          </p:nvPr>
        </p:nvSpPr>
        <p:spPr>
          <a:xfrm>
            <a:off x="685802" y="2142067"/>
            <a:ext cx="5410198" cy="3334605"/>
          </a:xfrm>
        </p:spPr>
        <p:txBody>
          <a:bodyPr/>
          <a:lstStyle/>
          <a:p>
            <a:pPr marL="0" indent="0" algn="just">
              <a:buNone/>
            </a:pPr>
            <a:r>
              <a:rPr lang="es-CL" dirty="0">
                <a:solidFill>
                  <a:srgbClr val="D1D5DB"/>
                </a:solidFill>
                <a:latin typeface="Söhne"/>
              </a:rPr>
              <a:t>E</a:t>
            </a:r>
            <a:r>
              <a:rPr lang="es-CL" b="0" i="0" dirty="0">
                <a:solidFill>
                  <a:srgbClr val="D1D5DB"/>
                </a:solidFill>
                <a:effectLst/>
                <a:latin typeface="Söhne"/>
              </a:rPr>
              <a:t>s una infección aguda que afecta los pulmones, causada principalmente por bacterias, virus u hongos. Esta enfermedad inflama los sacos de aire en uno o ambos pulmones, lo que puede generar síntomas como fiebre, escalofríos, tos con flema, dificultad para respirar y dolor en el pecho.</a:t>
            </a:r>
            <a:endParaRPr lang="es-CL" dirty="0"/>
          </a:p>
        </p:txBody>
      </p:sp>
      <p:pic>
        <p:nvPicPr>
          <p:cNvPr id="4" name="Imagen 3">
            <a:extLst>
              <a:ext uri="{FF2B5EF4-FFF2-40B4-BE49-F238E27FC236}">
                <a16:creationId xmlns:a16="http://schemas.microsoft.com/office/drawing/2014/main" id="{67888B6C-6EE3-C6BF-D884-410909BD60A2}"/>
              </a:ext>
            </a:extLst>
          </p:cNvPr>
          <p:cNvPicPr>
            <a:picLocks noChangeAspect="1"/>
          </p:cNvPicPr>
          <p:nvPr/>
        </p:nvPicPr>
        <p:blipFill>
          <a:blip r:embed="rId2"/>
          <a:stretch>
            <a:fillRect/>
          </a:stretch>
        </p:blipFill>
        <p:spPr>
          <a:xfrm>
            <a:off x="6498296" y="2217906"/>
            <a:ext cx="4897053" cy="3258766"/>
          </a:xfrm>
          <a:prstGeom prst="rect">
            <a:avLst/>
          </a:prstGeom>
        </p:spPr>
      </p:pic>
    </p:spTree>
    <p:extLst>
      <p:ext uri="{BB962C8B-B14F-4D97-AF65-F5344CB8AC3E}">
        <p14:creationId xmlns:p14="http://schemas.microsoft.com/office/powerpoint/2010/main" val="18271177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55EBC-7877-16FE-4333-445A5E4C8440}"/>
              </a:ext>
            </a:extLst>
          </p:cNvPr>
          <p:cNvSpPr>
            <a:spLocks noGrp="1"/>
          </p:cNvSpPr>
          <p:nvPr>
            <p:ph type="title"/>
          </p:nvPr>
        </p:nvSpPr>
        <p:spPr/>
        <p:txBody>
          <a:bodyPr/>
          <a:lstStyle/>
          <a:p>
            <a:r>
              <a:rPr lang="es-CL" dirty="0"/>
              <a:t>Información data</a:t>
            </a:r>
          </a:p>
        </p:txBody>
      </p:sp>
      <p:sp>
        <p:nvSpPr>
          <p:cNvPr id="4" name="Marcador de contenido 2">
            <a:extLst>
              <a:ext uri="{FF2B5EF4-FFF2-40B4-BE49-F238E27FC236}">
                <a16:creationId xmlns:a16="http://schemas.microsoft.com/office/drawing/2014/main" id="{9F9F5CB1-F875-397A-D655-8D81485B8E63}"/>
              </a:ext>
            </a:extLst>
          </p:cNvPr>
          <p:cNvSpPr>
            <a:spLocks noGrp="1"/>
          </p:cNvSpPr>
          <p:nvPr>
            <p:ph idx="1"/>
          </p:nvPr>
        </p:nvSpPr>
        <p:spPr>
          <a:xfrm>
            <a:off x="685800" y="2000935"/>
            <a:ext cx="6111607" cy="1499165"/>
          </a:xfrm>
        </p:spPr>
        <p:txBody>
          <a:bodyPr>
            <a:normAutofit fontScale="77500" lnSpcReduction="20000"/>
          </a:bodyPr>
          <a:lstStyle/>
          <a:p>
            <a:r>
              <a:rPr lang="es-CL" sz="2300" dirty="0"/>
              <a:t>Se tiene unos archivos con </a:t>
            </a:r>
            <a:r>
              <a:rPr lang="es-ES" sz="2300" dirty="0"/>
              <a:t>imágenes de rayos X (JPEG)</a:t>
            </a:r>
            <a:r>
              <a:rPr lang="es-CL" sz="2300" dirty="0"/>
              <a:t> chest_xray</a:t>
            </a:r>
          </a:p>
          <a:p>
            <a:r>
              <a:rPr lang="es-CL" sz="2300" dirty="0"/>
              <a:t>Imágenes de rayos X de pecho para detectar neumonía: </a:t>
            </a:r>
            <a:r>
              <a:rPr lang="es-CL" sz="2300" dirty="0">
                <a:hlinkClick r:id="rId2"/>
              </a:rPr>
              <a:t>https://www.kaggle.com/datasets/paultimothymooney/chest-xray-pneumonia</a:t>
            </a:r>
            <a:endParaRPr lang="es-CL" dirty="0"/>
          </a:p>
          <a:p>
            <a:endParaRPr lang="es-CL" dirty="0"/>
          </a:p>
        </p:txBody>
      </p:sp>
      <p:pic>
        <p:nvPicPr>
          <p:cNvPr id="6" name="Imagen 5">
            <a:extLst>
              <a:ext uri="{FF2B5EF4-FFF2-40B4-BE49-F238E27FC236}">
                <a16:creationId xmlns:a16="http://schemas.microsoft.com/office/drawing/2014/main" id="{CC4C4CB0-4A41-FE53-7417-EBD69E659941}"/>
              </a:ext>
            </a:extLst>
          </p:cNvPr>
          <p:cNvPicPr>
            <a:picLocks noChangeAspect="1"/>
          </p:cNvPicPr>
          <p:nvPr/>
        </p:nvPicPr>
        <p:blipFill>
          <a:blip r:embed="rId3"/>
          <a:stretch>
            <a:fillRect/>
          </a:stretch>
        </p:blipFill>
        <p:spPr>
          <a:xfrm>
            <a:off x="7459339" y="544669"/>
            <a:ext cx="3552787" cy="1456266"/>
          </a:xfrm>
          <a:prstGeom prst="rect">
            <a:avLst/>
          </a:prstGeom>
        </p:spPr>
      </p:pic>
      <p:pic>
        <p:nvPicPr>
          <p:cNvPr id="8" name="Imagen 7">
            <a:extLst>
              <a:ext uri="{FF2B5EF4-FFF2-40B4-BE49-F238E27FC236}">
                <a16:creationId xmlns:a16="http://schemas.microsoft.com/office/drawing/2014/main" id="{962B361D-85A2-29A4-6028-51A0AE039C6C}"/>
              </a:ext>
            </a:extLst>
          </p:cNvPr>
          <p:cNvPicPr>
            <a:picLocks noChangeAspect="1"/>
          </p:cNvPicPr>
          <p:nvPr/>
        </p:nvPicPr>
        <p:blipFill rotWithShape="1">
          <a:blip r:embed="rId4"/>
          <a:srcRect r="21711"/>
          <a:stretch/>
        </p:blipFill>
        <p:spPr>
          <a:xfrm>
            <a:off x="7475084" y="1389601"/>
            <a:ext cx="3552787" cy="2558675"/>
          </a:xfrm>
          <a:prstGeom prst="rect">
            <a:avLst/>
          </a:prstGeom>
        </p:spPr>
      </p:pic>
      <p:pic>
        <p:nvPicPr>
          <p:cNvPr id="10" name="Imagen 9">
            <a:extLst>
              <a:ext uri="{FF2B5EF4-FFF2-40B4-BE49-F238E27FC236}">
                <a16:creationId xmlns:a16="http://schemas.microsoft.com/office/drawing/2014/main" id="{5CBEFD4C-487D-FA78-AD8C-CDB6E05BC232}"/>
              </a:ext>
            </a:extLst>
          </p:cNvPr>
          <p:cNvPicPr>
            <a:picLocks noChangeAspect="1"/>
          </p:cNvPicPr>
          <p:nvPr/>
        </p:nvPicPr>
        <p:blipFill>
          <a:blip r:embed="rId5"/>
          <a:stretch>
            <a:fillRect/>
          </a:stretch>
        </p:blipFill>
        <p:spPr>
          <a:xfrm>
            <a:off x="7475084" y="3722798"/>
            <a:ext cx="3584279" cy="1352777"/>
          </a:xfrm>
          <a:prstGeom prst="rect">
            <a:avLst/>
          </a:prstGeom>
        </p:spPr>
      </p:pic>
      <p:pic>
        <p:nvPicPr>
          <p:cNvPr id="12" name="Imagen 11">
            <a:extLst>
              <a:ext uri="{FF2B5EF4-FFF2-40B4-BE49-F238E27FC236}">
                <a16:creationId xmlns:a16="http://schemas.microsoft.com/office/drawing/2014/main" id="{4AC7003A-DE24-CF77-4CB7-8124F5A77C5D}"/>
              </a:ext>
            </a:extLst>
          </p:cNvPr>
          <p:cNvPicPr>
            <a:picLocks noChangeAspect="1"/>
          </p:cNvPicPr>
          <p:nvPr/>
        </p:nvPicPr>
        <p:blipFill rotWithShape="1">
          <a:blip r:embed="rId6"/>
          <a:srcRect r="2782"/>
          <a:stretch/>
        </p:blipFill>
        <p:spPr>
          <a:xfrm>
            <a:off x="7490828" y="4890909"/>
            <a:ext cx="3568535" cy="1695867"/>
          </a:xfrm>
          <a:prstGeom prst="rect">
            <a:avLst/>
          </a:prstGeom>
        </p:spPr>
      </p:pic>
      <p:sp>
        <p:nvSpPr>
          <p:cNvPr id="13" name="CuadroTexto 12">
            <a:extLst>
              <a:ext uri="{FF2B5EF4-FFF2-40B4-BE49-F238E27FC236}">
                <a16:creationId xmlns:a16="http://schemas.microsoft.com/office/drawing/2014/main" id="{EDC18F71-2377-483B-423F-D9C9C1E7A3D1}"/>
              </a:ext>
            </a:extLst>
          </p:cNvPr>
          <p:cNvSpPr txBox="1"/>
          <p:nvPr/>
        </p:nvSpPr>
        <p:spPr>
          <a:xfrm>
            <a:off x="685799" y="3520586"/>
            <a:ext cx="6111607" cy="646331"/>
          </a:xfrm>
          <a:prstGeom prst="rect">
            <a:avLst/>
          </a:prstGeom>
          <a:noFill/>
        </p:spPr>
        <p:txBody>
          <a:bodyPr wrap="square" rtlCol="0">
            <a:spAutoFit/>
          </a:bodyPr>
          <a:lstStyle/>
          <a:p>
            <a:pPr marL="285750" indent="-285750">
              <a:buFont typeface="Arial" panose="020B0604020202020204" pitchFamily="34" charset="0"/>
              <a:buChar char="•"/>
            </a:pPr>
            <a:r>
              <a:rPr lang="es-ES" dirty="0"/>
              <a:t>El conjunto de datos está organizado en 5 carpetas:</a:t>
            </a:r>
          </a:p>
          <a:p>
            <a:pPr marL="0" indent="0">
              <a:buNone/>
            </a:pPr>
            <a:r>
              <a:rPr lang="es-ES" dirty="0"/>
              <a:t>     de las cuales ocuparemos 3 (train, test, val) </a:t>
            </a:r>
          </a:p>
        </p:txBody>
      </p:sp>
      <p:sp>
        <p:nvSpPr>
          <p:cNvPr id="14" name="CuadroTexto 13">
            <a:extLst>
              <a:ext uri="{FF2B5EF4-FFF2-40B4-BE49-F238E27FC236}">
                <a16:creationId xmlns:a16="http://schemas.microsoft.com/office/drawing/2014/main" id="{013639AA-1127-D6FC-6924-38C733C8CC15}"/>
              </a:ext>
            </a:extLst>
          </p:cNvPr>
          <p:cNvSpPr txBox="1"/>
          <p:nvPr/>
        </p:nvSpPr>
        <p:spPr>
          <a:xfrm>
            <a:off x="685799" y="4305416"/>
            <a:ext cx="6111607" cy="923330"/>
          </a:xfrm>
          <a:prstGeom prst="rect">
            <a:avLst/>
          </a:prstGeom>
          <a:noFill/>
        </p:spPr>
        <p:txBody>
          <a:bodyPr wrap="square" rtlCol="0">
            <a:spAutoFit/>
          </a:bodyPr>
          <a:lstStyle/>
          <a:p>
            <a:pPr marL="285750" indent="-285750">
              <a:buFont typeface="Arial" panose="020B0604020202020204" pitchFamily="34" charset="0"/>
              <a:buChar char="•"/>
            </a:pPr>
            <a:r>
              <a:rPr lang="es-ES" dirty="0"/>
              <a:t>Cada carpeta contiene subcarpetas para cada categoría de imagen (Neumonía/Normal).</a:t>
            </a:r>
          </a:p>
          <a:p>
            <a:pPr marL="285750" indent="-285750">
              <a:buFont typeface="Arial" panose="020B0604020202020204" pitchFamily="34" charset="0"/>
              <a:buChar char="•"/>
            </a:pPr>
            <a:endParaRPr lang="es-ES" dirty="0"/>
          </a:p>
        </p:txBody>
      </p:sp>
      <p:sp>
        <p:nvSpPr>
          <p:cNvPr id="15" name="CuadroTexto 14">
            <a:extLst>
              <a:ext uri="{FF2B5EF4-FFF2-40B4-BE49-F238E27FC236}">
                <a16:creationId xmlns:a16="http://schemas.microsoft.com/office/drawing/2014/main" id="{E63CD4B1-442D-A2BA-DF21-7023577E8080}"/>
              </a:ext>
            </a:extLst>
          </p:cNvPr>
          <p:cNvSpPr txBox="1"/>
          <p:nvPr/>
        </p:nvSpPr>
        <p:spPr>
          <a:xfrm>
            <a:off x="685799" y="5228746"/>
            <a:ext cx="6111607" cy="369332"/>
          </a:xfrm>
          <a:prstGeom prst="rect">
            <a:avLst/>
          </a:prstGeom>
          <a:noFill/>
        </p:spPr>
        <p:txBody>
          <a:bodyPr wrap="square" rtlCol="0">
            <a:spAutoFit/>
          </a:bodyPr>
          <a:lstStyle/>
          <a:p>
            <a:pPr marL="285750" indent="-285750">
              <a:buFont typeface="Arial" panose="020B0604020202020204" pitchFamily="34" charset="0"/>
              <a:buChar char="•"/>
            </a:pPr>
            <a:r>
              <a:rPr lang="es-CL" dirty="0"/>
              <a:t>Archivos con </a:t>
            </a:r>
            <a:r>
              <a:rPr lang="es-ES" dirty="0"/>
              <a:t>imágenes de rayos X (JPEG)</a:t>
            </a:r>
          </a:p>
        </p:txBody>
      </p:sp>
    </p:spTree>
    <p:extLst>
      <p:ext uri="{BB962C8B-B14F-4D97-AF65-F5344CB8AC3E}">
        <p14:creationId xmlns:p14="http://schemas.microsoft.com/office/powerpoint/2010/main" val="1176374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C3B26-4061-6468-E2EB-7EEA0370597F}"/>
              </a:ext>
            </a:extLst>
          </p:cNvPr>
          <p:cNvSpPr>
            <a:spLocks noGrp="1"/>
          </p:cNvSpPr>
          <p:nvPr>
            <p:ph type="title"/>
          </p:nvPr>
        </p:nvSpPr>
        <p:spPr/>
        <p:txBody>
          <a:bodyPr/>
          <a:lstStyle/>
          <a:p>
            <a:r>
              <a:rPr lang="es-CL" dirty="0"/>
              <a:t>Proceso de solución</a:t>
            </a:r>
          </a:p>
        </p:txBody>
      </p:sp>
      <p:sp>
        <p:nvSpPr>
          <p:cNvPr id="3" name="Marcador de contenido 2">
            <a:extLst>
              <a:ext uri="{FF2B5EF4-FFF2-40B4-BE49-F238E27FC236}">
                <a16:creationId xmlns:a16="http://schemas.microsoft.com/office/drawing/2014/main" id="{D9E2C863-8D69-050D-BC7B-72FC73CDE090}"/>
              </a:ext>
            </a:extLst>
          </p:cNvPr>
          <p:cNvSpPr>
            <a:spLocks noGrp="1"/>
          </p:cNvSpPr>
          <p:nvPr>
            <p:ph idx="1"/>
          </p:nvPr>
        </p:nvSpPr>
        <p:spPr>
          <a:xfrm>
            <a:off x="685801" y="2142068"/>
            <a:ext cx="10131425" cy="3564670"/>
          </a:xfrm>
        </p:spPr>
        <p:txBody>
          <a:bodyPr/>
          <a:lstStyle/>
          <a:p>
            <a:r>
              <a:rPr lang="es-CL" dirty="0"/>
              <a:t>Realizaremos un EDA análisis exploratorio de datos </a:t>
            </a:r>
          </a:p>
          <a:p>
            <a:r>
              <a:rPr lang="es-CL" dirty="0"/>
              <a:t>Realizaremos una limpieza y normalización de datos </a:t>
            </a:r>
          </a:p>
          <a:p>
            <a:r>
              <a:rPr lang="es-CL" dirty="0"/>
              <a:t>Teniendo nuestro data set listo, abordaremos con un modelo ML apropiado, en este caso mi opción fue una de una red neuronal convolucional. </a:t>
            </a:r>
          </a:p>
          <a:p>
            <a:r>
              <a:rPr lang="es-ES" dirty="0"/>
              <a:t>Realizaremos un proceso de ensambles y de ajuste de </a:t>
            </a:r>
            <a:r>
              <a:rPr lang="es-ES" dirty="0" err="1"/>
              <a:t>hiperparámetros</a:t>
            </a:r>
            <a:r>
              <a:rPr lang="es-ES" dirty="0"/>
              <a:t> o </a:t>
            </a:r>
            <a:r>
              <a:rPr lang="es-ES" dirty="0" err="1"/>
              <a:t>tuning</a:t>
            </a:r>
            <a:r>
              <a:rPr lang="es-ES" dirty="0"/>
              <a:t> para intentar mejorar la precisión y disminuir la varianza de tu modelo.</a:t>
            </a:r>
          </a:p>
          <a:p>
            <a:pPr marL="0" indent="0">
              <a:buNone/>
            </a:pPr>
            <a:endParaRPr lang="es-CL" dirty="0"/>
          </a:p>
        </p:txBody>
      </p:sp>
    </p:spTree>
    <p:extLst>
      <p:ext uri="{BB962C8B-B14F-4D97-AF65-F5344CB8AC3E}">
        <p14:creationId xmlns:p14="http://schemas.microsoft.com/office/powerpoint/2010/main" val="24224602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11F84-7791-4954-56D4-8D64E236F9F5}"/>
              </a:ext>
            </a:extLst>
          </p:cNvPr>
          <p:cNvSpPr>
            <a:spLocks noGrp="1"/>
          </p:cNvSpPr>
          <p:nvPr>
            <p:ph type="title"/>
          </p:nvPr>
        </p:nvSpPr>
        <p:spPr/>
        <p:txBody>
          <a:bodyPr/>
          <a:lstStyle/>
          <a:p>
            <a:r>
              <a:rPr lang="es-CL" dirty="0"/>
              <a:t>Eda – análisis exploratorio de datos </a:t>
            </a:r>
          </a:p>
        </p:txBody>
      </p:sp>
      <p:sp>
        <p:nvSpPr>
          <p:cNvPr id="3" name="Marcador de contenido 2">
            <a:extLst>
              <a:ext uri="{FF2B5EF4-FFF2-40B4-BE49-F238E27FC236}">
                <a16:creationId xmlns:a16="http://schemas.microsoft.com/office/drawing/2014/main" id="{45DDD200-3C1F-A995-330B-2C3CFA464142}"/>
              </a:ext>
            </a:extLst>
          </p:cNvPr>
          <p:cNvSpPr>
            <a:spLocks noGrp="1"/>
          </p:cNvSpPr>
          <p:nvPr>
            <p:ph idx="1"/>
          </p:nvPr>
        </p:nvSpPr>
        <p:spPr>
          <a:xfrm>
            <a:off x="685801" y="1740666"/>
            <a:ext cx="10131425" cy="3492816"/>
          </a:xfrm>
        </p:spPr>
        <p:txBody>
          <a:bodyPr>
            <a:normAutofit/>
          </a:bodyPr>
          <a:lstStyle/>
          <a:p>
            <a:r>
              <a:rPr lang="es-ES" dirty="0"/>
              <a:t> Consiste en comprender los datos que se tienen y tratar de identificar posibles patrones que puedan ser útiles para lograr el objetivo propuesto.</a:t>
            </a:r>
          </a:p>
          <a:p>
            <a:r>
              <a:rPr lang="es-ES" dirty="0"/>
              <a:t>El análisis exploratorio es esencial para garantizar que los modelos se alimenten con datos de calidad y para obtener intuiciones sobre qué modelo de aprendizaje funcionará mejor, qué variables son realmente útiles y cómo recuperar los datos que han sido incorrectamente anotados o no anotados.</a:t>
            </a:r>
          </a:p>
          <a:p>
            <a:r>
              <a:rPr lang="es-ES" dirty="0"/>
              <a:t>¿Qué tenemos?, ¿Cómo lo tenemos? y ¿Cómo lo vemos? </a:t>
            </a:r>
            <a:endParaRPr lang="es-CL" dirty="0"/>
          </a:p>
        </p:txBody>
      </p:sp>
    </p:spTree>
    <p:extLst>
      <p:ext uri="{BB962C8B-B14F-4D97-AF65-F5344CB8AC3E}">
        <p14:creationId xmlns:p14="http://schemas.microsoft.com/office/powerpoint/2010/main" val="33498943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FAD3E-AC12-5F43-02B8-57A661D62862}"/>
              </a:ext>
            </a:extLst>
          </p:cNvPr>
          <p:cNvSpPr>
            <a:spLocks noGrp="1"/>
          </p:cNvSpPr>
          <p:nvPr>
            <p:ph type="title"/>
          </p:nvPr>
        </p:nvSpPr>
        <p:spPr/>
        <p:txBody>
          <a:bodyPr/>
          <a:lstStyle/>
          <a:p>
            <a:r>
              <a:rPr lang="es-CL" dirty="0"/>
              <a:t>Eda – análisis exploratorio de datos </a:t>
            </a:r>
          </a:p>
        </p:txBody>
      </p:sp>
      <p:pic>
        <p:nvPicPr>
          <p:cNvPr id="4" name="Imagen 3">
            <a:extLst>
              <a:ext uri="{FF2B5EF4-FFF2-40B4-BE49-F238E27FC236}">
                <a16:creationId xmlns:a16="http://schemas.microsoft.com/office/drawing/2014/main" id="{4984E350-5390-ED56-09BD-62A622C37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313" y="2310055"/>
            <a:ext cx="7772400" cy="3461053"/>
          </a:xfrm>
          <a:prstGeom prst="rect">
            <a:avLst/>
          </a:prstGeom>
        </p:spPr>
      </p:pic>
      <p:pic>
        <p:nvPicPr>
          <p:cNvPr id="8" name="Marcador de contenido 4">
            <a:extLst>
              <a:ext uri="{FF2B5EF4-FFF2-40B4-BE49-F238E27FC236}">
                <a16:creationId xmlns:a16="http://schemas.microsoft.com/office/drawing/2014/main" id="{6BCD10D0-B8CD-4D49-C9D3-D3E39A7C7C13}"/>
              </a:ext>
            </a:extLst>
          </p:cNvPr>
          <p:cNvPicPr>
            <a:picLocks noGrp="1" noChangeAspect="1"/>
          </p:cNvPicPr>
          <p:nvPr>
            <p:ph idx="1"/>
          </p:nvPr>
        </p:nvPicPr>
        <p:blipFill>
          <a:blip r:embed="rId3"/>
          <a:stretch>
            <a:fillRect/>
          </a:stretch>
        </p:blipFill>
        <p:spPr>
          <a:xfrm>
            <a:off x="1897945" y="6858000"/>
            <a:ext cx="7926210" cy="4073192"/>
          </a:xfrm>
        </p:spPr>
      </p:pic>
      <p:pic>
        <p:nvPicPr>
          <p:cNvPr id="10" name="Imagen 9">
            <a:extLst>
              <a:ext uri="{FF2B5EF4-FFF2-40B4-BE49-F238E27FC236}">
                <a16:creationId xmlns:a16="http://schemas.microsoft.com/office/drawing/2014/main" id="{9715BED3-7C39-AC62-7286-557FFC3E4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1500" y="9709150"/>
            <a:ext cx="6299200" cy="1511300"/>
          </a:xfrm>
          <a:prstGeom prst="rect">
            <a:avLst/>
          </a:prstGeom>
        </p:spPr>
      </p:pic>
    </p:spTree>
    <p:extLst>
      <p:ext uri="{BB962C8B-B14F-4D97-AF65-F5344CB8AC3E}">
        <p14:creationId xmlns:p14="http://schemas.microsoft.com/office/powerpoint/2010/main" val="101190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8.33333E-7 -7.40741E-7 L -0.00469 -0.72106 " pathEditMode="relative" rAng="0" ptsTypes="AA">
                                      <p:cBhvr>
                                        <p:cTn id="13" dur="2000" fill="hold"/>
                                        <p:tgtEl>
                                          <p:spTgt spid="8"/>
                                        </p:tgtEl>
                                        <p:attrNameLst>
                                          <p:attrName>ppt_x</p:attrName>
                                          <p:attrName>ppt_y</p:attrName>
                                        </p:attrNameLst>
                                      </p:cBhvr>
                                      <p:rCtr x="-234" y="-36065"/>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02396 0.01435 L 0.01667 -0.95186 " pathEditMode="relative" ptsTypes="AA">
                                      <p:cBhvr>
                                        <p:cTn id="17"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177153-6FA0-0427-A92A-7D1D54E81DD5}"/>
              </a:ext>
            </a:extLst>
          </p:cNvPr>
          <p:cNvSpPr>
            <a:spLocks noGrp="1"/>
          </p:cNvSpPr>
          <p:nvPr>
            <p:ph type="title"/>
          </p:nvPr>
        </p:nvSpPr>
        <p:spPr/>
        <p:txBody>
          <a:bodyPr/>
          <a:lstStyle/>
          <a:p>
            <a:r>
              <a:rPr lang="es-CL" dirty="0"/>
              <a:t>Eda – análisis exploratorio de datos </a:t>
            </a:r>
          </a:p>
        </p:txBody>
      </p:sp>
      <p:pic>
        <p:nvPicPr>
          <p:cNvPr id="5" name="Marcador de contenido 4">
            <a:extLst>
              <a:ext uri="{FF2B5EF4-FFF2-40B4-BE49-F238E27FC236}">
                <a16:creationId xmlns:a16="http://schemas.microsoft.com/office/drawing/2014/main" id="{3291C7AA-6660-3B17-4A93-E26B1075DC55}"/>
              </a:ext>
            </a:extLst>
          </p:cNvPr>
          <p:cNvPicPr>
            <a:picLocks noGrp="1" noChangeAspect="1"/>
          </p:cNvPicPr>
          <p:nvPr>
            <p:ph idx="1"/>
          </p:nvPr>
        </p:nvPicPr>
        <p:blipFill rotWithShape="1">
          <a:blip r:embed="rId2"/>
          <a:srcRect b="14977"/>
          <a:stretch/>
        </p:blipFill>
        <p:spPr>
          <a:xfrm>
            <a:off x="2115699" y="1779816"/>
            <a:ext cx="7271628" cy="4468584"/>
          </a:xfrm>
        </p:spPr>
      </p:pic>
      <p:pic>
        <p:nvPicPr>
          <p:cNvPr id="6" name="Marcador de contenido 4">
            <a:extLst>
              <a:ext uri="{FF2B5EF4-FFF2-40B4-BE49-F238E27FC236}">
                <a16:creationId xmlns:a16="http://schemas.microsoft.com/office/drawing/2014/main" id="{585E323A-83D6-7DCF-2C04-860BC64579B2}"/>
              </a:ext>
            </a:extLst>
          </p:cNvPr>
          <p:cNvPicPr>
            <a:picLocks noChangeAspect="1"/>
          </p:cNvPicPr>
          <p:nvPr/>
        </p:nvPicPr>
        <p:blipFill rotWithShape="1">
          <a:blip r:embed="rId2"/>
          <a:srcRect t="85061" r="30545"/>
          <a:stretch/>
        </p:blipFill>
        <p:spPr>
          <a:xfrm>
            <a:off x="7018972" y="6858000"/>
            <a:ext cx="5173028" cy="804232"/>
          </a:xfrm>
          <a:prstGeom prst="rect">
            <a:avLst/>
          </a:prstGeom>
        </p:spPr>
      </p:pic>
    </p:spTree>
    <p:extLst>
      <p:ext uri="{BB962C8B-B14F-4D97-AF65-F5344CB8AC3E}">
        <p14:creationId xmlns:p14="http://schemas.microsoft.com/office/powerpoint/2010/main" val="27785333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4.16667E-7 -4.81481E-6 L -0.00091 -0.30069 " pathEditMode="relative" rAng="0" ptsTypes="AA">
                                      <p:cBhvr>
                                        <p:cTn id="13" dur="2000" fill="hold"/>
                                        <p:tgtEl>
                                          <p:spTgt spid="6"/>
                                        </p:tgtEl>
                                        <p:attrNameLst>
                                          <p:attrName>ppt_x</p:attrName>
                                          <p:attrName>ppt_y</p:attrName>
                                        </p:attrNameLst>
                                      </p:cBhvr>
                                      <p:rCtr x="-52" y="-1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9A256-4A10-7CAB-022F-D43732B5047B}"/>
              </a:ext>
            </a:extLst>
          </p:cNvPr>
          <p:cNvSpPr>
            <a:spLocks noGrp="1"/>
          </p:cNvSpPr>
          <p:nvPr>
            <p:ph type="title"/>
          </p:nvPr>
        </p:nvSpPr>
        <p:spPr/>
        <p:txBody>
          <a:bodyPr/>
          <a:lstStyle/>
          <a:p>
            <a:r>
              <a:rPr lang="es-CL" dirty="0"/>
              <a:t>Eda – análisis exploratorio de datos </a:t>
            </a:r>
          </a:p>
        </p:txBody>
      </p:sp>
      <p:pic>
        <p:nvPicPr>
          <p:cNvPr id="5" name="Marcador de contenido 4">
            <a:extLst>
              <a:ext uri="{FF2B5EF4-FFF2-40B4-BE49-F238E27FC236}">
                <a16:creationId xmlns:a16="http://schemas.microsoft.com/office/drawing/2014/main" id="{C0C34786-7039-8D81-B99D-0B2E9B9028BE}"/>
              </a:ext>
            </a:extLst>
          </p:cNvPr>
          <p:cNvPicPr>
            <a:picLocks noGrp="1" noChangeAspect="1"/>
          </p:cNvPicPr>
          <p:nvPr>
            <p:ph idx="1"/>
          </p:nvPr>
        </p:nvPicPr>
        <p:blipFill>
          <a:blip r:embed="rId2"/>
          <a:stretch>
            <a:fillRect/>
          </a:stretch>
        </p:blipFill>
        <p:spPr>
          <a:xfrm>
            <a:off x="685800" y="2767722"/>
            <a:ext cx="10131425" cy="2916982"/>
          </a:xfrm>
        </p:spPr>
      </p:pic>
    </p:spTree>
    <p:extLst>
      <p:ext uri="{BB962C8B-B14F-4D97-AF65-F5344CB8AC3E}">
        <p14:creationId xmlns:p14="http://schemas.microsoft.com/office/powerpoint/2010/main" val="39291472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1725</TotalTime>
  <Words>2026</Words>
  <Application>Microsoft Macintosh PowerPoint</Application>
  <PresentationFormat>Panorámica</PresentationFormat>
  <Paragraphs>97</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Calibri Light</vt:lpstr>
      <vt:lpstr>Söhne</vt:lpstr>
      <vt:lpstr>Celestial</vt:lpstr>
      <vt:lpstr>Proyecto n° 7 Manuel DEICK  </vt:lpstr>
      <vt:lpstr>EL Problema </vt:lpstr>
      <vt:lpstr>LA NEUMONIA </vt:lpstr>
      <vt:lpstr>Información data</vt:lpstr>
      <vt:lpstr>Proceso de solución</vt:lpstr>
      <vt:lpstr>Eda – análisis exploratorio de datos </vt:lpstr>
      <vt:lpstr>Eda – análisis exploratorio de datos </vt:lpstr>
      <vt:lpstr>Eda – análisis exploratorio de datos </vt:lpstr>
      <vt:lpstr>Eda – análisis exploratorio de datos </vt:lpstr>
      <vt:lpstr>Eda – análisis exploratorio de datos </vt:lpstr>
      <vt:lpstr>Eda – análisis exploratorio de datos </vt:lpstr>
      <vt:lpstr>Eda – análisis exploratorio de datos </vt:lpstr>
      <vt:lpstr>NORMALIZACIÓN DE DATOS</vt:lpstr>
      <vt:lpstr>Creamos el modelo de red neuronal CNN</vt:lpstr>
      <vt:lpstr>Creamos el modelo de red neuronal CNN</vt:lpstr>
      <vt:lpstr>entrenamiento</vt:lpstr>
      <vt:lpstr>DATOS GRAFICOS DE PERDIDA Y PRESICION </vt:lpstr>
      <vt:lpstr>informe detallado de métricas de evaluación</vt:lpstr>
      <vt:lpstr>Demostración del modelo</vt:lpstr>
      <vt:lpstr>CONCLUSION MODELO CNN INICIAL</vt:lpstr>
      <vt:lpstr>Graficas de rendimiento</vt:lpstr>
      <vt:lpstr>PREDICCIONES OBTENIDAS DE NUESTRO MODELO</vt:lpstr>
      <vt:lpstr>Metodología para mejorar nuestro modelo</vt:lpstr>
      <vt:lpstr>hiperparámetros (tuning)</vt:lpstr>
      <vt:lpstr>Ensambling</vt:lpstr>
      <vt:lpstr>MATRIZ DE CONFUSION</vt:lpstr>
      <vt:lpstr>informe detallado métricas de evaluación</vt:lpstr>
      <vt:lpstr>Aprendizaje obtenido</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n° 7 Manuel DEICK  </dc:title>
  <dc:creator>Manuel Deick</dc:creator>
  <cp:lastModifiedBy>Yusepe</cp:lastModifiedBy>
  <cp:revision>13</cp:revision>
  <dcterms:created xsi:type="dcterms:W3CDTF">2024-01-24T13:52:39Z</dcterms:created>
  <dcterms:modified xsi:type="dcterms:W3CDTF">2024-01-27T14:23:55Z</dcterms:modified>
</cp:coreProperties>
</file>