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271" r:id="rId4"/>
    <p:sldId id="262" r:id="rId5"/>
    <p:sldId id="280" r:id="rId6"/>
    <p:sldId id="294" r:id="rId7"/>
    <p:sldId id="272" r:id="rId8"/>
    <p:sldId id="266" r:id="rId9"/>
    <p:sldId id="295" r:id="rId10"/>
    <p:sldId id="279" r:id="rId11"/>
    <p:sldId id="273" r:id="rId12"/>
    <p:sldId id="277" r:id="rId13"/>
    <p:sldId id="274" r:id="rId14"/>
    <p:sldId id="278" r:id="rId15"/>
    <p:sldId id="298" r:id="rId16"/>
    <p:sldId id="264" r:id="rId17"/>
    <p:sldId id="297" r:id="rId18"/>
    <p:sldId id="299" r:id="rId19"/>
    <p:sldId id="300" r:id="rId20"/>
    <p:sldId id="263" r:id="rId21"/>
    <p:sldId id="302" r:id="rId22"/>
    <p:sldId id="303" r:id="rId23"/>
    <p:sldId id="267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98d31e99-d406-42b0-80a7-7529765f95ef_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25400"/>
            <a:ext cx="12283440" cy="69094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9215" y="1716405"/>
            <a:ext cx="12330430" cy="298069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69215" y="1904365"/>
            <a:ext cx="12340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-79375" y="4463415"/>
            <a:ext cx="12340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55115" y="2699385"/>
            <a:ext cx="9092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COPIAS DE SEGURIDAD</a:t>
            </a:r>
            <a:endParaRPr lang="es-ES" altLang="en-US" sz="6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2983865" y="1421130"/>
            <a:ext cx="6455410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03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Estrategia “3-2-1”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46" name="Rectangle 120"/>
          <p:cNvSpPr/>
          <p:nvPr/>
        </p:nvSpPr>
        <p:spPr>
          <a:xfrm>
            <a:off x="2996565" y="3486150"/>
            <a:ext cx="62058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Esta es una practica que utilizan las empresas basada en diversificar las copias de seguridad para </a:t>
            </a:r>
            <a:endParaRPr lang="es-E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garantizar que siempre haya alguna recuperable.</a:t>
            </a:r>
            <a:endParaRPr lang="es-E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383915" y="3286760"/>
            <a:ext cx="58045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35295" y="468503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5658" y="2668258"/>
            <a:ext cx="61479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152582" y="2126720"/>
            <a:ext cx="1083076" cy="108307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4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endParaRPr lang="es-ES" altLang="zh-CN" sz="4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553810" y="2126720"/>
            <a:ext cx="1083076" cy="10830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4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s-ES" altLang="zh-CN" sz="4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032508" y="2126720"/>
            <a:ext cx="1083076" cy="10830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4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s-ES" altLang="zh-CN" sz="4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84935" y="3353435"/>
            <a:ext cx="261874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Mantener 3 copias de cualquier fichero importante: el archivo original y 2 </a:t>
            </a:r>
            <a:endParaRPr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  <a:p>
            <a:pPr lvl="0" algn="ctr"/>
            <a:r>
              <a:rPr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backups.</a:t>
            </a:r>
            <a:endParaRPr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7395" y="3353435"/>
            <a:ext cx="308419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Almacenar las copias en 2 soportes distintos de almacenamiento para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protegerlas ante distintos riesgos.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6565" y="3353435"/>
            <a:ext cx="299466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Almacenar 1 copia de seguridad fuera de nuestra empresa, lo que también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se conoce como backup offsite.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5030" y="408305"/>
            <a:ext cx="32454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03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s-E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Estrategia “3-2-1”</a:t>
            </a:r>
            <a:endParaRPr lang="es-E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859145" y="127889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064635" y="1405890"/>
            <a:ext cx="4714240" cy="229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04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Soportes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  <a:p>
            <a:pPr algn="l"/>
            <a:endParaRPr lang="es-ES" altLang="zh-C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46" name="Rectangle 120"/>
          <p:cNvSpPr/>
          <p:nvPr/>
        </p:nvSpPr>
        <p:spPr>
          <a:xfrm>
            <a:off x="3272155" y="3486150"/>
            <a:ext cx="57550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Dependiendo de la cantidad de informacion, el sistema de copia y la inversion deseada se debe elegir el mejor soporte que ademas, este en consonancia con la politica de copias de seguridad de nuestra empresa.</a:t>
            </a:r>
            <a:endParaRPr lang="es-E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64635" y="3282315"/>
            <a:ext cx="41700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94960" y="505460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2385" y="-444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3230" y="237299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eam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矩形 19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3990975" y="408305"/>
            <a:ext cx="42176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Soportes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59145" y="127889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inta hacia arriba 1"/>
          <p:cNvSpPr/>
          <p:nvPr/>
        </p:nvSpPr>
        <p:spPr>
          <a:xfrm>
            <a:off x="497205" y="2345055"/>
            <a:ext cx="4011295" cy="702310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>
                <a:solidFill>
                  <a:schemeClr val="bg1"/>
                </a:solidFill>
              </a:rPr>
              <a:t>Cintas magneticas</a:t>
            </a:r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Cinta hacia arriba 2"/>
          <p:cNvSpPr/>
          <p:nvPr/>
        </p:nvSpPr>
        <p:spPr>
          <a:xfrm>
            <a:off x="7686040" y="2373630"/>
            <a:ext cx="4011295" cy="702310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>
                <a:solidFill>
                  <a:schemeClr val="bg1"/>
                </a:solidFill>
              </a:rPr>
              <a:t>NAS</a:t>
            </a:r>
            <a:endParaRPr lang="es-ES" altLang="en-US">
              <a:solidFill>
                <a:schemeClr val="bg1"/>
              </a:solidFill>
            </a:endParaRPr>
          </a:p>
        </p:txBody>
      </p:sp>
      <p:pic>
        <p:nvPicPr>
          <p:cNvPr id="8" name="Imagen 7" descr="cinta-magnet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5" y="2210435"/>
            <a:ext cx="3004185" cy="4742815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731520" y="3256280"/>
            <a:ext cx="35433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Las cintas magneticas son un soporte para almacenar grandes cantidades de informacion a un bajo coste, segun estudios, tienen una vida util de hasta 30 años.</a:t>
            </a:r>
            <a:endParaRPr lang="es-ES" altLang="en-US">
              <a:solidFill>
                <a:schemeClr val="bg1"/>
              </a:solidFill>
            </a:endParaRPr>
          </a:p>
          <a:p>
            <a:r>
              <a:rPr lang="es-ES" altLang="en-US">
                <a:solidFill>
                  <a:schemeClr val="bg1"/>
                </a:solidFill>
              </a:rPr>
              <a:t>Las a unidades como los HDD y SSD presentan una configuracion mas sencilla y mayores tasas de rendimiento pero las empresas siguen decantandose por las cintas.</a:t>
            </a:r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7856855" y="3256280"/>
            <a:ext cx="36696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En empresas pequeñas las copias de seguridad pueden realizarse en dispositivos NAS, los cuales poseen una gran gama de precios y tipos pudiendo adaptarlo a nuestras necesidades, tiene una gestion muy sencilla y nos permite realizar copias de varios equipos a la vez incluyendo dispositivos moviles.</a:t>
            </a:r>
            <a:endParaRPr lang="es-E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2385" y="-444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3230" y="237299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eam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矩形 19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3990975" y="408305"/>
            <a:ext cx="42176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Soportes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59145" y="127889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inta hacia arriba 1"/>
          <p:cNvSpPr/>
          <p:nvPr/>
        </p:nvSpPr>
        <p:spPr>
          <a:xfrm>
            <a:off x="496570" y="2372995"/>
            <a:ext cx="4011295" cy="702310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>
                <a:solidFill>
                  <a:schemeClr val="bg1"/>
                </a:solidFill>
              </a:rPr>
              <a:t>La nube</a:t>
            </a:r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Cinta hacia arriba 2"/>
          <p:cNvSpPr/>
          <p:nvPr/>
        </p:nvSpPr>
        <p:spPr>
          <a:xfrm>
            <a:off x="7686040" y="2372995"/>
            <a:ext cx="4011295" cy="702310"/>
          </a:xfrm>
          <a:prstGeom prst="ribbon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US">
                <a:solidFill>
                  <a:schemeClr val="bg1"/>
                </a:solidFill>
              </a:rPr>
              <a:t>Discos opticos</a:t>
            </a:r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613410" y="3256280"/>
            <a:ext cx="37782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Las copias en la nube se basan el almacenar nuestras copias en servidores de terceros solo teniendo que exigir garantias de seguridad a la empresa, la copia se almacena fuera de la empresa (estrategia 3-2-1) pero aun asi tendriamos disponibilidad total, aun asi las copias deben cifrarse para evitar fugas de informacion, presenta ciertas desventajas como la confidencialidad o la dependencia de red.</a:t>
            </a:r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7856855" y="3256280"/>
            <a:ext cx="36696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Ultimamente el uso de Blu-rays como dispositivos de almacenamiento gana popularidad en empresas que no necesitan una gran capacidad de almacenamiento o que no necesita hacer copias con mucha frecuencia.</a:t>
            </a:r>
            <a:endParaRPr lang="es-ES" altLang="en-US">
              <a:solidFill>
                <a:schemeClr val="bg1"/>
              </a:solidFill>
            </a:endParaRPr>
          </a:p>
          <a:p>
            <a:r>
              <a:rPr lang="es-ES" altLang="en-US">
                <a:solidFill>
                  <a:schemeClr val="bg1"/>
                </a:solidFill>
              </a:rPr>
              <a:t>Esta opcion ofrece defensa antes ataques tipo ransomware ya que los Blu-rays una vez grabados no pueden modificarse, aunque se deterioran a medio/largo plazo.</a:t>
            </a:r>
            <a:endParaRPr lang="es-ES" altLang="en-US">
              <a:solidFill>
                <a:schemeClr val="bg1"/>
              </a:solidFill>
            </a:endParaRPr>
          </a:p>
        </p:txBody>
      </p:sp>
      <p:pic>
        <p:nvPicPr>
          <p:cNvPr id="7" name="Imagen 6" descr="Backup-nube-cloud-zargot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95" y="2491105"/>
            <a:ext cx="3102610" cy="44621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020" y="-7302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26120" y="-71755"/>
            <a:ext cx="3905250" cy="6979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 descr="08da9119-4ce6-40dc-92ff-6a4e992487b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45" y="1732915"/>
            <a:ext cx="2800350" cy="441198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078990" y="1925955"/>
            <a:ext cx="511238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s-ES" altLang="zh-CN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Los datos se copian en un disco inicial, y de aqui a una cinta de manera periodica rebajando el coste de almacenamiento ya que los discos son reutilizables y las cintas baratas.</a:t>
            </a:r>
            <a:endParaRPr lang="es-ES" altLang="zh-CN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0456" y="1557372"/>
            <a:ext cx="3133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D2D2T (Disk to Disk to Tape)</a:t>
            </a:r>
            <a:endParaRPr lang="es-ES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75" name="Shape 6692"/>
          <p:cNvSpPr/>
          <p:nvPr/>
        </p:nvSpPr>
        <p:spPr>
          <a:xfrm>
            <a:off x="993775" y="1828800"/>
            <a:ext cx="956945" cy="94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9050">
            <a:noFill/>
            <a:prstDash val="sysDot"/>
            <a:miter/>
          </a:ln>
        </p:spPr>
        <p:txBody>
          <a:bodyPr lIns="0" tIns="0" rIns="0" bIns="0" anchor="ctr"/>
          <a:lstStyle/>
          <a:p>
            <a:pPr lvl="0" algn="ctr" defTabSz="1185545">
              <a:lnSpc>
                <a:spcPct val="90000"/>
              </a:lnSpc>
              <a:spcBef>
                <a:spcPts val="700"/>
              </a:spcBef>
              <a:defRPr sz="4800">
                <a:solidFill>
                  <a:srgbClr val="9EBE5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Group 28"/>
          <p:cNvGrpSpPr/>
          <p:nvPr/>
        </p:nvGrpSpPr>
        <p:grpSpPr>
          <a:xfrm>
            <a:off x="1340549" y="5581970"/>
            <a:ext cx="263468" cy="384037"/>
            <a:chOff x="6054673" y="2670350"/>
            <a:chExt cx="244600" cy="356535"/>
          </a:xfrm>
          <a:solidFill>
            <a:srgbClr val="FFFFFF"/>
          </a:solidFill>
        </p:grpSpPr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054673" y="2670350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8" name="Freeform 115"/>
            <p:cNvSpPr/>
            <p:nvPr/>
          </p:nvSpPr>
          <p:spPr bwMode="auto">
            <a:xfrm>
              <a:off x="6109949" y="2725626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079625" y="3657600"/>
            <a:ext cx="464947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s-ES" altLang="zh-CN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Tambien conocida como copia de seguridad hibrida es similar a la anterior pero guardando la informacion de los dicos en servidores de la nube.</a:t>
            </a:r>
            <a:endParaRPr lang="es-ES" altLang="zh-CN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80456" y="3289017"/>
            <a:ext cx="32689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D2D2C (Disk to Disk to Cloud)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8" name="Shape 6692"/>
          <p:cNvSpPr/>
          <p:nvPr/>
        </p:nvSpPr>
        <p:spPr>
          <a:xfrm>
            <a:off x="993775" y="3561715"/>
            <a:ext cx="956945" cy="94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9050">
            <a:noFill/>
            <a:prstDash val="sysDot"/>
            <a:miter/>
          </a:ln>
        </p:spPr>
        <p:txBody>
          <a:bodyPr lIns="0" tIns="0" rIns="0" bIns="0" anchor="ctr"/>
          <a:lstStyle/>
          <a:p>
            <a:pPr lvl="0" algn="ctr" defTabSz="1185545">
              <a:lnSpc>
                <a:spcPct val="90000"/>
              </a:lnSpc>
              <a:spcBef>
                <a:spcPts val="700"/>
              </a:spcBef>
              <a:defRPr sz="4800">
                <a:solidFill>
                  <a:srgbClr val="9EBE5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79625" y="5400040"/>
            <a:ext cx="511175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s-ES" altLang="zh-CN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Los SaaS cada vez son mas comunes en el mundo empresarial y por esto existe el modelo nube a nube, aunque no ofrece total garantia y se recomienda un respaldo adicional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0471" y="5031457"/>
            <a:ext cx="2265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E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C2C (cloud to cloud)</a:t>
            </a:r>
            <a:endParaRPr lang="es-ES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28" name="Shape 6692"/>
          <p:cNvSpPr/>
          <p:nvPr/>
        </p:nvSpPr>
        <p:spPr>
          <a:xfrm>
            <a:off x="993775" y="5303520"/>
            <a:ext cx="956945" cy="94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9050">
            <a:noFill/>
            <a:prstDash val="sysDot"/>
            <a:miter/>
          </a:ln>
        </p:spPr>
        <p:txBody>
          <a:bodyPr lIns="0" tIns="0" rIns="0" bIns="0" anchor="ctr"/>
          <a:lstStyle/>
          <a:p>
            <a:pPr lvl="0" algn="ctr" defTabSz="1185545">
              <a:lnSpc>
                <a:spcPct val="90000"/>
              </a:lnSpc>
              <a:spcBef>
                <a:spcPts val="700"/>
              </a:spcBef>
              <a:defRPr sz="4800">
                <a:solidFill>
                  <a:srgbClr val="9EBE5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5030" y="408305"/>
            <a:ext cx="25057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04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s-E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soportes</a:t>
            </a:r>
            <a:endParaRPr lang="es-E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054600" y="868680"/>
            <a:ext cx="17805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8"/>
          <p:cNvGrpSpPr/>
          <p:nvPr/>
        </p:nvGrpSpPr>
        <p:grpSpPr>
          <a:xfrm>
            <a:off x="1340549" y="3840165"/>
            <a:ext cx="263468" cy="384037"/>
            <a:chOff x="6054673" y="2670350"/>
            <a:chExt cx="244600" cy="356535"/>
          </a:xfrm>
          <a:solidFill>
            <a:srgbClr val="FFFFFF"/>
          </a:solidFill>
        </p:grpSpPr>
        <p:sp>
          <p:nvSpPr>
            <p:cNvPr id="8" name="Freeform 114"/>
            <p:cNvSpPr>
              <a:spLocks noEditPoints="1"/>
            </p:cNvSpPr>
            <p:nvPr/>
          </p:nvSpPr>
          <p:spPr bwMode="auto">
            <a:xfrm>
              <a:off x="6054673" y="2670350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115"/>
            <p:cNvSpPr/>
            <p:nvPr/>
          </p:nvSpPr>
          <p:spPr bwMode="auto">
            <a:xfrm>
              <a:off x="6109949" y="2725626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1340549" y="2107250"/>
            <a:ext cx="263468" cy="384037"/>
            <a:chOff x="6054673" y="2670350"/>
            <a:chExt cx="244600" cy="356535"/>
          </a:xfrm>
          <a:solidFill>
            <a:srgbClr val="FFFFFF"/>
          </a:solidFill>
        </p:grpSpPr>
        <p:sp>
          <p:nvSpPr>
            <p:cNvPr id="11" name="Freeform 114"/>
            <p:cNvSpPr>
              <a:spLocks noEditPoints="1"/>
            </p:cNvSpPr>
            <p:nvPr/>
          </p:nvSpPr>
          <p:spPr bwMode="auto">
            <a:xfrm>
              <a:off x="6054673" y="2670350"/>
              <a:ext cx="244600" cy="35653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2" name="Freeform 115"/>
            <p:cNvSpPr/>
            <p:nvPr/>
          </p:nvSpPr>
          <p:spPr bwMode="auto">
            <a:xfrm>
              <a:off x="6109949" y="2725626"/>
              <a:ext cx="73242" cy="7324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3339465" y="1430655"/>
            <a:ext cx="5222875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5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Periodicidad</a:t>
            </a:r>
            <a:endParaRPr lang="es-ES" altLang="en-US" sz="48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46" name="Rectangle 120"/>
          <p:cNvSpPr/>
          <p:nvPr/>
        </p:nvSpPr>
        <p:spPr>
          <a:xfrm>
            <a:off x="2538095" y="3533140"/>
            <a:ext cx="712279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Para determinar la frecuencia con la que se deben realizar las copias de seguridad se deben tener en cuenta factores como:</a:t>
            </a:r>
            <a:endParaRPr lang="es-ES" alt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/>
                <a:latin typeface="+mn-ea"/>
                <a:cs typeface="+mn-ea"/>
                <a:sym typeface="+mn-lt"/>
              </a:rPr>
              <a:t>- El numero de datos generados y/o modificados.</a:t>
            </a:r>
            <a:endParaRPr lang="es-ES" altLang="id-ID" sz="1600">
              <a:solidFill>
                <a:schemeClr val="bg1"/>
              </a:solidFill>
              <a:effectLst/>
              <a:latin typeface="+mn-ea"/>
              <a:cs typeface="+mn-ea"/>
              <a:sym typeface="+mn-lt"/>
            </a:endParaRPr>
          </a:p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/>
                <a:latin typeface="+mn-ea"/>
                <a:cs typeface="+mn-ea"/>
                <a:sym typeface="+mn-lt"/>
              </a:rPr>
              <a:t>- El coste de almacenamiento.</a:t>
            </a:r>
            <a:endParaRPr lang="es-ES" altLang="id-ID" sz="1600">
              <a:solidFill>
                <a:schemeClr val="bg1"/>
              </a:solidFill>
              <a:effectLst/>
              <a:latin typeface="+mn-ea"/>
              <a:cs typeface="+mn-ea"/>
              <a:sym typeface="+mn-lt"/>
            </a:endParaRPr>
          </a:p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/>
                <a:latin typeface="+mn-ea"/>
                <a:cs typeface="+mn-ea"/>
                <a:sym typeface="+mn-lt"/>
              </a:rPr>
              <a:t>-Las obligaciones legales del RGPD (Reglamento General de Proteccion de Datos).</a:t>
            </a:r>
            <a:endParaRPr lang="es-ES" altLang="id-ID" sz="1600">
              <a:solidFill>
                <a:schemeClr val="bg1"/>
              </a:solidFill>
              <a:effectLst/>
              <a:latin typeface="+mn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600960" y="3291840"/>
            <a:ext cx="66998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3780790" y="1430655"/>
            <a:ext cx="4340225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6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Vigencia</a:t>
            </a:r>
            <a:endParaRPr lang="es-ES" altLang="en-US" sz="48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600960" y="3291840"/>
            <a:ext cx="66998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 de texto 2"/>
          <p:cNvSpPr txBox="1"/>
          <p:nvPr/>
        </p:nvSpPr>
        <p:spPr>
          <a:xfrm>
            <a:off x="3339465" y="3570605"/>
            <a:ext cx="57632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solidFill>
                  <a:schemeClr val="bg1"/>
                </a:solidFill>
              </a:rPr>
              <a:t>La vigencia es el tiempo que una copia de seguridad es “util” para la empresa y variara segun las necesidades de cada organización y se tienen que tomar en cuenta factores como si la informacioon sigue siendo de utilidad o la vida util del soporte.</a:t>
            </a:r>
            <a:endParaRPr lang="es-E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60617" y="2007235"/>
            <a:ext cx="8316364" cy="3142615"/>
            <a:chOff x="4238" y="3847"/>
            <a:chExt cx="10424" cy="3663"/>
          </a:xfrm>
        </p:grpSpPr>
        <p:sp>
          <p:nvSpPr>
            <p:cNvPr id="10" name="Freeform 29"/>
            <p:cNvSpPr/>
            <p:nvPr/>
          </p:nvSpPr>
          <p:spPr bwMode="auto">
            <a:xfrm>
              <a:off x="7622" y="5714"/>
              <a:ext cx="1788" cy="1786"/>
            </a:xfrm>
            <a:custGeom>
              <a:avLst/>
              <a:gdLst>
                <a:gd name="T0" fmla="*/ 456 w 912"/>
                <a:gd name="T1" fmla="*/ 0 h 913"/>
                <a:gd name="T2" fmla="*/ 0 w 912"/>
                <a:gd name="T3" fmla="*/ 457 h 913"/>
                <a:gd name="T4" fmla="*/ 456 w 912"/>
                <a:gd name="T5" fmla="*/ 913 h 913"/>
                <a:gd name="T6" fmla="*/ 912 w 912"/>
                <a:gd name="T7" fmla="*/ 457 h 913"/>
                <a:gd name="T8" fmla="*/ 912 w 912"/>
                <a:gd name="T9" fmla="*/ 0 h 913"/>
                <a:gd name="T10" fmla="*/ 456 w 912"/>
                <a:gd name="T1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913">
                  <a:moveTo>
                    <a:pt x="456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09"/>
                    <a:pt x="204" y="913"/>
                    <a:pt x="456" y="913"/>
                  </a:cubicBezTo>
                  <a:cubicBezTo>
                    <a:pt x="708" y="913"/>
                    <a:pt x="912" y="709"/>
                    <a:pt x="912" y="457"/>
                  </a:cubicBezTo>
                  <a:cubicBezTo>
                    <a:pt x="912" y="0"/>
                    <a:pt x="912" y="0"/>
                    <a:pt x="912" y="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9495" y="3847"/>
              <a:ext cx="1790" cy="1784"/>
            </a:xfrm>
            <a:custGeom>
              <a:avLst/>
              <a:gdLst>
                <a:gd name="T0" fmla="*/ 457 w 913"/>
                <a:gd name="T1" fmla="*/ 912 h 912"/>
                <a:gd name="T2" fmla="*/ 913 w 913"/>
                <a:gd name="T3" fmla="*/ 456 h 912"/>
                <a:gd name="T4" fmla="*/ 457 w 913"/>
                <a:gd name="T5" fmla="*/ 0 h 912"/>
                <a:gd name="T6" fmla="*/ 0 w 913"/>
                <a:gd name="T7" fmla="*/ 456 h 912"/>
                <a:gd name="T8" fmla="*/ 0 w 913"/>
                <a:gd name="T9" fmla="*/ 912 h 912"/>
                <a:gd name="T10" fmla="*/ 457 w 913"/>
                <a:gd name="T11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912">
                  <a:moveTo>
                    <a:pt x="457" y="912"/>
                  </a:moveTo>
                  <a:cubicBezTo>
                    <a:pt x="709" y="912"/>
                    <a:pt x="913" y="708"/>
                    <a:pt x="913" y="456"/>
                  </a:cubicBezTo>
                  <a:cubicBezTo>
                    <a:pt x="913" y="204"/>
                    <a:pt x="709" y="0"/>
                    <a:pt x="457" y="0"/>
                  </a:cubicBezTo>
                  <a:cubicBezTo>
                    <a:pt x="205" y="0"/>
                    <a:pt x="0" y="204"/>
                    <a:pt x="0" y="456"/>
                  </a:cubicBezTo>
                  <a:cubicBezTo>
                    <a:pt x="0" y="912"/>
                    <a:pt x="0" y="912"/>
                    <a:pt x="0" y="912"/>
                  </a:cubicBezTo>
                  <a:lnTo>
                    <a:pt x="457" y="9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624" y="3849"/>
              <a:ext cx="1786" cy="1782"/>
            </a:xfrm>
            <a:custGeom>
              <a:avLst/>
              <a:gdLst>
                <a:gd name="T0" fmla="*/ 459 w 918"/>
                <a:gd name="T1" fmla="*/ 918 h 918"/>
                <a:gd name="T2" fmla="*/ 0 w 918"/>
                <a:gd name="T3" fmla="*/ 459 h 918"/>
                <a:gd name="T4" fmla="*/ 459 w 918"/>
                <a:gd name="T5" fmla="*/ 0 h 918"/>
                <a:gd name="T6" fmla="*/ 918 w 918"/>
                <a:gd name="T7" fmla="*/ 459 h 918"/>
                <a:gd name="T8" fmla="*/ 918 w 918"/>
                <a:gd name="T9" fmla="*/ 918 h 918"/>
                <a:gd name="T10" fmla="*/ 459 w 918"/>
                <a:gd name="T11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" h="918">
                  <a:moveTo>
                    <a:pt x="459" y="918"/>
                  </a:moveTo>
                  <a:cubicBezTo>
                    <a:pt x="205" y="918"/>
                    <a:pt x="0" y="713"/>
                    <a:pt x="0" y="459"/>
                  </a:cubicBezTo>
                  <a:cubicBezTo>
                    <a:pt x="0" y="205"/>
                    <a:pt x="205" y="0"/>
                    <a:pt x="459" y="0"/>
                  </a:cubicBezTo>
                  <a:cubicBezTo>
                    <a:pt x="713" y="0"/>
                    <a:pt x="918" y="205"/>
                    <a:pt x="918" y="459"/>
                  </a:cubicBezTo>
                  <a:cubicBezTo>
                    <a:pt x="918" y="918"/>
                    <a:pt x="918" y="918"/>
                    <a:pt x="918" y="918"/>
                  </a:cubicBezTo>
                  <a:lnTo>
                    <a:pt x="459" y="918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Freeform 42"/>
            <p:cNvSpPr/>
            <p:nvPr/>
          </p:nvSpPr>
          <p:spPr bwMode="auto">
            <a:xfrm rot="10800000">
              <a:off x="9497" y="5714"/>
              <a:ext cx="1800" cy="1796"/>
            </a:xfrm>
            <a:custGeom>
              <a:avLst/>
              <a:gdLst>
                <a:gd name="T0" fmla="*/ 459 w 918"/>
                <a:gd name="T1" fmla="*/ 918 h 918"/>
                <a:gd name="T2" fmla="*/ 0 w 918"/>
                <a:gd name="T3" fmla="*/ 459 h 918"/>
                <a:gd name="T4" fmla="*/ 459 w 918"/>
                <a:gd name="T5" fmla="*/ 0 h 918"/>
                <a:gd name="T6" fmla="*/ 918 w 918"/>
                <a:gd name="T7" fmla="*/ 459 h 918"/>
                <a:gd name="T8" fmla="*/ 918 w 918"/>
                <a:gd name="T9" fmla="*/ 918 h 918"/>
                <a:gd name="T10" fmla="*/ 459 w 918"/>
                <a:gd name="T11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" h="918">
                  <a:moveTo>
                    <a:pt x="459" y="918"/>
                  </a:moveTo>
                  <a:cubicBezTo>
                    <a:pt x="205" y="918"/>
                    <a:pt x="0" y="713"/>
                    <a:pt x="0" y="459"/>
                  </a:cubicBezTo>
                  <a:cubicBezTo>
                    <a:pt x="0" y="205"/>
                    <a:pt x="205" y="0"/>
                    <a:pt x="459" y="0"/>
                  </a:cubicBezTo>
                  <a:cubicBezTo>
                    <a:pt x="713" y="0"/>
                    <a:pt x="918" y="205"/>
                    <a:pt x="918" y="459"/>
                  </a:cubicBezTo>
                  <a:cubicBezTo>
                    <a:pt x="918" y="918"/>
                    <a:pt x="918" y="918"/>
                    <a:pt x="918" y="918"/>
                  </a:cubicBezTo>
                  <a:lnTo>
                    <a:pt x="459" y="918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38" y="3952"/>
              <a:ext cx="2945" cy="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1- Copias incrementales diarias</a:t>
              </a:r>
              <a:endParaRPr lang="es-E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45" y="5863"/>
              <a:ext cx="2738" cy="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3- Conservar las copias totales un mes</a:t>
              </a:r>
              <a:endParaRPr lang="es-E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792" y="5863"/>
              <a:ext cx="2870" cy="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4- Conservar la ultima copia total de cada mes durante un año</a:t>
              </a:r>
              <a:endParaRPr lang="es-E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792" y="3952"/>
              <a:ext cx="2869" cy="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zh-CN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2- Copias totales semanales</a:t>
              </a:r>
              <a:endParaRPr lang="es-E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5029" y="408305"/>
            <a:ext cx="300732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s-ES" altLang="en-U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Vigencia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7" name="Rectangle 120"/>
          <p:cNvSpPr/>
          <p:nvPr/>
        </p:nvSpPr>
        <p:spPr>
          <a:xfrm>
            <a:off x="3305175" y="841375"/>
            <a:ext cx="59010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Un ejemplo orientativo de esto podria ser el siguiente</a:t>
            </a:r>
            <a:endParaRPr lang="es-ES" alt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859145" y="127889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675" y="2323465"/>
            <a:ext cx="11558270" cy="2720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16"/>
          <p:cNvSpPr txBox="1"/>
          <p:nvPr/>
        </p:nvSpPr>
        <p:spPr bwMode="auto">
          <a:xfrm>
            <a:off x="5459095" y="2553970"/>
            <a:ext cx="6210300" cy="230695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altLang="en-US" sz="1600">
                <a:solidFill>
                  <a:schemeClr val="bg1"/>
                </a:solidFill>
                <a:sym typeface="+mn-ea"/>
              </a:rPr>
              <a:t>El cifrado es la tecnica usada para garantizar la confidencialidad e integridad de la informacion y los datos haciendolos ilegibles para cualquier persona ajena que no disponga de la clave de cifrado.</a:t>
            </a:r>
            <a:endParaRPr lang="es-ES" altLang="en-US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s-ES" altLang="en-US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ES" altLang="en-US" sz="1600">
                <a:solidFill>
                  <a:schemeClr val="bg1"/>
                </a:solidFill>
                <a:sym typeface="+mn-ea"/>
              </a:rPr>
              <a:t>Una empresa que no cifra sus datos se empresa a sanciones y brechas en su seguridad por no cumplir las exigencias de RGPD.</a:t>
            </a:r>
            <a:endParaRPr lang="en-US" sz="16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" y="2553840"/>
            <a:ext cx="4355771" cy="36730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 b="19071"/>
          <a:stretch>
            <a:fillRect/>
          </a:stretch>
        </p:blipFill>
        <p:spPr>
          <a:xfrm>
            <a:off x="922020" y="2763520"/>
            <a:ext cx="3973195" cy="2280285"/>
          </a:xfrm>
          <a:prstGeom prst="rect">
            <a:avLst/>
          </a:prstGeom>
        </p:spPr>
      </p:pic>
      <p:sp>
        <p:nvSpPr>
          <p:cNvPr id="3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172585" y="462280"/>
            <a:ext cx="3846830" cy="1861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7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Cifrado</a:t>
            </a:r>
            <a:endParaRPr lang="es-ES" altLang="en-US" sz="48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020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1729104" y="2526665"/>
            <a:ext cx="33737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De qué hacer copia.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3" name="矩形 12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7411531" y="2526675"/>
            <a:ext cx="25215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La periodicidad.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1729168" y="3943042"/>
            <a:ext cx="2621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- Estrategia 3-2-1.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" name="矩形 14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7411720" y="3943350"/>
            <a:ext cx="22428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Su cifrado.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3705" y="1056640"/>
            <a:ext cx="3703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Indice</a:t>
            </a:r>
            <a:endParaRPr lang="es-ES" altLang="en-US" sz="6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92825" y="1218565"/>
            <a:ext cx="13335" cy="444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1729104" y="3176270"/>
            <a:ext cx="337375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El tipo de copia.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0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7411720" y="4661535"/>
            <a:ext cx="45504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Las pruebas de restauracion.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1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7411719" y="3199130"/>
            <a:ext cx="33737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La vigencia.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6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1729104" y="4661535"/>
            <a:ext cx="33737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- Los soportes.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1697990" y="1425575"/>
            <a:ext cx="8803640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altLang="en-US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8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Pruebas de restauracion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018665" y="3300095"/>
            <a:ext cx="81229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3289300" y="3771900"/>
            <a:ext cx="57289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El objetivo de las copias de seguridad es mantener la continuidad de nuestro negocio en caso de cualquier tipo de desastre y para esto es esencial que puedan ser restaurados los datos y archivos perdidos.</a:t>
            </a:r>
            <a:endParaRPr lang="es-ES" altLang="en-US">
              <a:solidFill>
                <a:schemeClr val="bg1"/>
              </a:solidFill>
            </a:endParaRPr>
          </a:p>
          <a:p>
            <a:r>
              <a:rPr lang="es-ES" altLang="en-US">
                <a:solidFill>
                  <a:schemeClr val="bg1"/>
                </a:solidFill>
              </a:rPr>
              <a:t>Los procedimientos para la restauracion se deben revisar anualmente como minimo deben tener una periodicidad para realizar pruebas.</a:t>
            </a:r>
            <a:endParaRPr lang="es-E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7945" y="-444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005580" y="381000"/>
            <a:ext cx="45008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8 Pruebas de restauracion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28" name="Rectangle 120"/>
          <p:cNvSpPr/>
          <p:nvPr/>
        </p:nvSpPr>
        <p:spPr>
          <a:xfrm>
            <a:off x="3305175" y="841375"/>
            <a:ext cx="59010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A la hora de definir nuestra politica de copias de seguridad se deben tener en cuenta conceptos como:</a:t>
            </a:r>
            <a:endParaRPr lang="es-ES" altLang="id-ID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1229244" y="3214381"/>
            <a:ext cx="520546" cy="52054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Rectangle 51"/>
          <p:cNvSpPr/>
          <p:nvPr/>
        </p:nvSpPr>
        <p:spPr>
          <a:xfrm>
            <a:off x="3484612" y="3169296"/>
            <a:ext cx="520546" cy="52054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" name="Freeform 153"/>
          <p:cNvSpPr>
            <a:spLocks noEditPoints="1"/>
          </p:cNvSpPr>
          <p:nvPr/>
        </p:nvSpPr>
        <p:spPr bwMode="auto">
          <a:xfrm>
            <a:off x="3562074" y="3303306"/>
            <a:ext cx="365622" cy="252527"/>
          </a:xfrm>
          <a:custGeom>
            <a:avLst/>
            <a:gdLst>
              <a:gd name="T0" fmla="*/ 231 w 346"/>
              <a:gd name="T1" fmla="*/ 88 h 240"/>
              <a:gd name="T2" fmla="*/ 197 w 346"/>
              <a:gd name="T3" fmla="*/ 88 h 240"/>
              <a:gd name="T4" fmla="*/ 197 w 346"/>
              <a:gd name="T5" fmla="*/ 0 h 240"/>
              <a:gd name="T6" fmla="*/ 186 w 346"/>
              <a:gd name="T7" fmla="*/ 12 h 240"/>
              <a:gd name="T8" fmla="*/ 78 w 346"/>
              <a:gd name="T9" fmla="*/ 120 h 240"/>
              <a:gd name="T10" fmla="*/ 197 w 346"/>
              <a:gd name="T11" fmla="*/ 240 h 240"/>
              <a:gd name="T12" fmla="*/ 197 w 346"/>
              <a:gd name="T13" fmla="*/ 152 h 240"/>
              <a:gd name="T14" fmla="*/ 231 w 346"/>
              <a:gd name="T15" fmla="*/ 152 h 240"/>
              <a:gd name="T16" fmla="*/ 276 w 346"/>
              <a:gd name="T17" fmla="*/ 175 h 240"/>
              <a:gd name="T18" fmla="*/ 285 w 346"/>
              <a:gd name="T19" fmla="*/ 208 h 240"/>
              <a:gd name="T20" fmla="*/ 346 w 346"/>
              <a:gd name="T21" fmla="*/ 175 h 240"/>
              <a:gd name="T22" fmla="*/ 231 w 346"/>
              <a:gd name="T23" fmla="*/ 88 h 240"/>
              <a:gd name="T24" fmla="*/ 121 w 346"/>
              <a:gd name="T25" fmla="*/ 64 h 240"/>
              <a:gd name="T26" fmla="*/ 121 w 346"/>
              <a:gd name="T27" fmla="*/ 0 h 240"/>
              <a:gd name="T28" fmla="*/ 0 w 346"/>
              <a:gd name="T29" fmla="*/ 120 h 240"/>
              <a:gd name="T30" fmla="*/ 121 w 346"/>
              <a:gd name="T31" fmla="*/ 240 h 240"/>
              <a:gd name="T32" fmla="*/ 121 w 346"/>
              <a:gd name="T33" fmla="*/ 176 h 240"/>
              <a:gd name="T34" fmla="*/ 64 w 346"/>
              <a:gd name="T35" fmla="*/ 120 h 240"/>
              <a:gd name="T36" fmla="*/ 121 w 346"/>
              <a:gd name="T37" fmla="*/ 6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" h="240">
                <a:moveTo>
                  <a:pt x="231" y="88"/>
                </a:moveTo>
                <a:cubicBezTo>
                  <a:pt x="197" y="88"/>
                  <a:pt x="197" y="88"/>
                  <a:pt x="197" y="88"/>
                </a:cubicBezTo>
                <a:cubicBezTo>
                  <a:pt x="197" y="0"/>
                  <a:pt x="197" y="0"/>
                  <a:pt x="197" y="0"/>
                </a:cubicBezTo>
                <a:cubicBezTo>
                  <a:pt x="186" y="12"/>
                  <a:pt x="186" y="12"/>
                  <a:pt x="186" y="12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197" y="240"/>
                  <a:pt x="197" y="240"/>
                  <a:pt x="197" y="240"/>
                </a:cubicBezTo>
                <a:cubicBezTo>
                  <a:pt x="197" y="152"/>
                  <a:pt x="197" y="152"/>
                  <a:pt x="197" y="152"/>
                </a:cubicBezTo>
                <a:cubicBezTo>
                  <a:pt x="231" y="152"/>
                  <a:pt x="231" y="152"/>
                  <a:pt x="231" y="152"/>
                </a:cubicBezTo>
                <a:cubicBezTo>
                  <a:pt x="248" y="152"/>
                  <a:pt x="265" y="159"/>
                  <a:pt x="276" y="175"/>
                </a:cubicBezTo>
                <a:cubicBezTo>
                  <a:pt x="281" y="183"/>
                  <a:pt x="285" y="197"/>
                  <a:pt x="285" y="208"/>
                </a:cubicBezTo>
                <a:cubicBezTo>
                  <a:pt x="346" y="175"/>
                  <a:pt x="346" y="175"/>
                  <a:pt x="346" y="175"/>
                </a:cubicBezTo>
                <a:cubicBezTo>
                  <a:pt x="341" y="150"/>
                  <a:pt x="319" y="88"/>
                  <a:pt x="231" y="88"/>
                </a:cubicBezTo>
                <a:close/>
                <a:moveTo>
                  <a:pt x="121" y="64"/>
                </a:moveTo>
                <a:cubicBezTo>
                  <a:pt x="121" y="0"/>
                  <a:pt x="121" y="0"/>
                  <a:pt x="121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121" y="240"/>
                  <a:pt x="121" y="240"/>
                  <a:pt x="121" y="240"/>
                </a:cubicBezTo>
                <a:cubicBezTo>
                  <a:pt x="121" y="176"/>
                  <a:pt x="121" y="176"/>
                  <a:pt x="121" y="176"/>
                </a:cubicBezTo>
                <a:cubicBezTo>
                  <a:pt x="64" y="120"/>
                  <a:pt x="64" y="120"/>
                  <a:pt x="64" y="120"/>
                </a:cubicBezTo>
                <a:lnTo>
                  <a:pt x="121" y="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" name="Rectangle 52"/>
          <p:cNvSpPr/>
          <p:nvPr/>
        </p:nvSpPr>
        <p:spPr>
          <a:xfrm>
            <a:off x="6160351" y="3208031"/>
            <a:ext cx="520546" cy="52054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36131" y="4436069"/>
            <a:ext cx="210768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E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 el tiempo maximo en el que se debe alcanzar un servicio minimo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tras una caida de servio sin afectar a la continuidad.</a:t>
            </a:r>
            <a:endParaRPr lang="es-ES" altLang="zh-C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3432" y="3852337"/>
            <a:ext cx="13597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Tiempo de recuperacion</a:t>
            </a:r>
            <a:endParaRPr lang="es-E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91460" y="4436069"/>
            <a:ext cx="210768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E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Determina el tiempo que puede estar caido un servicio antes de que se produzcan efectos desastrosos en la compañia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51455" y="3852545"/>
            <a:ext cx="1987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Tiempo maximo tolerable de caida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67079" y="4551639"/>
            <a:ext cx="21076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E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 el nivel minimo que debe alcanzar una actividad para considerarse recuperada aunque no sea optima.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084445" y="3852545"/>
            <a:ext cx="2672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Niveles minimos de recuperacion de servicio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339427" y="3208444"/>
            <a:ext cx="328083" cy="478367"/>
            <a:chOff x="8335963" y="1422400"/>
            <a:chExt cx="246062" cy="358775"/>
          </a:xfrm>
          <a:solidFill>
            <a:schemeClr val="bg1"/>
          </a:solidFill>
        </p:grpSpPr>
        <p:sp>
          <p:nvSpPr>
            <p:cNvPr id="98" name="AutoShape 60"/>
            <p:cNvSpPr/>
            <p:nvPr/>
          </p:nvSpPr>
          <p:spPr bwMode="auto">
            <a:xfrm>
              <a:off x="8437563" y="1522413"/>
              <a:ext cx="22225" cy="238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9" name="AutoShape 61"/>
            <p:cNvSpPr/>
            <p:nvPr/>
          </p:nvSpPr>
          <p:spPr bwMode="auto">
            <a:xfrm>
              <a:off x="8437563" y="1658938"/>
              <a:ext cx="22225" cy="206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0" name="AutoShape 62"/>
            <p:cNvSpPr/>
            <p:nvPr/>
          </p:nvSpPr>
          <p:spPr bwMode="auto">
            <a:xfrm>
              <a:off x="8369300" y="15906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1" name="AutoShape 63"/>
            <p:cNvSpPr/>
            <p:nvPr/>
          </p:nvSpPr>
          <p:spPr bwMode="auto">
            <a:xfrm>
              <a:off x="8504238" y="15906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2" name="AutoShape 64"/>
            <p:cNvSpPr/>
            <p:nvPr/>
          </p:nvSpPr>
          <p:spPr bwMode="auto">
            <a:xfrm>
              <a:off x="8391525" y="1635125"/>
              <a:ext cx="22225" cy="23813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3" name="AutoShape 65"/>
            <p:cNvSpPr/>
            <p:nvPr/>
          </p:nvSpPr>
          <p:spPr bwMode="auto">
            <a:xfrm>
              <a:off x="8391525" y="1546225"/>
              <a:ext cx="22225" cy="22225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4" name="AutoShape 66"/>
            <p:cNvSpPr/>
            <p:nvPr/>
          </p:nvSpPr>
          <p:spPr bwMode="auto">
            <a:xfrm>
              <a:off x="8482013" y="1635125"/>
              <a:ext cx="22225" cy="23813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5" name="AutoShape 67"/>
            <p:cNvSpPr/>
            <p:nvPr/>
          </p:nvSpPr>
          <p:spPr bwMode="auto">
            <a:xfrm>
              <a:off x="8335963" y="1422400"/>
              <a:ext cx="2460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6" name="AutoShape 68"/>
            <p:cNvSpPr/>
            <p:nvPr/>
          </p:nvSpPr>
          <p:spPr bwMode="auto">
            <a:xfrm>
              <a:off x="8437563" y="1546225"/>
              <a:ext cx="66675" cy="68263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159907" y="3208185"/>
            <a:ext cx="478887" cy="478887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93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4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5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3" name="Rectangle 51"/>
          <p:cNvSpPr/>
          <p:nvPr/>
        </p:nvSpPr>
        <p:spPr>
          <a:xfrm>
            <a:off x="9116427" y="3208031"/>
            <a:ext cx="520546" cy="52054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07" name="Group 69"/>
          <p:cNvGrpSpPr/>
          <p:nvPr/>
        </p:nvGrpSpPr>
        <p:grpSpPr>
          <a:xfrm>
            <a:off x="9146440" y="3253528"/>
            <a:ext cx="478887" cy="449417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108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9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0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1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2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3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4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5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6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7" name="文本框 63"/>
          <p:cNvSpPr txBox="1"/>
          <p:nvPr/>
        </p:nvSpPr>
        <p:spPr>
          <a:xfrm>
            <a:off x="8079105" y="3852545"/>
            <a:ext cx="2672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Grado de dependencia de la actualidad de los datos.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62"/>
          <p:cNvSpPr txBox="1"/>
          <p:nvPr/>
        </p:nvSpPr>
        <p:spPr>
          <a:xfrm>
            <a:off x="8332529" y="4551004"/>
            <a:ext cx="210768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s-E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 periodo maximo para asumir perdida de datos.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9215" y="1716405"/>
            <a:ext cx="12330430" cy="298069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69215" y="1904365"/>
            <a:ext cx="12340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-79375" y="4463415"/>
            <a:ext cx="1234059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49325" y="2451100"/>
            <a:ext cx="10085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6000">
                <a:solidFill>
                  <a:schemeClr val="bg1"/>
                </a:solidFill>
                <a:latin typeface="+mn-ea"/>
                <a:cs typeface="+mn-ea"/>
              </a:rPr>
              <a:t>Thanks</a:t>
            </a:r>
            <a:endParaRPr lang="en-US" sz="60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9085" y="3780155"/>
            <a:ext cx="398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Reporter</a:t>
            </a:r>
            <a:r>
              <a:rPr 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s-E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Manuel Megias Briones</a:t>
            </a:r>
            <a:endParaRPr lang="es-ES" altLang="zh-CN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14033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AutoShape 4"/>
          <p:cNvSpPr/>
          <p:nvPr/>
        </p:nvSpPr>
        <p:spPr bwMode="auto">
          <a:xfrm>
            <a:off x="11187219" y="4745779"/>
            <a:ext cx="463551" cy="4656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254363" y="4781762"/>
            <a:ext cx="478367" cy="389467"/>
            <a:chOff x="7550150" y="3613150"/>
            <a:chExt cx="358775" cy="292100"/>
          </a:xfrm>
          <a:solidFill>
            <a:schemeClr val="bg1"/>
          </a:solidFill>
        </p:grpSpPr>
        <p:sp>
          <p:nvSpPr>
            <p:cNvPr id="36" name="AutoShape 5"/>
            <p:cNvSpPr/>
            <p:nvPr/>
          </p:nvSpPr>
          <p:spPr bwMode="auto">
            <a:xfrm>
              <a:off x="7796213" y="3702050"/>
              <a:ext cx="68262" cy="90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37" name="AutoShape 6"/>
            <p:cNvSpPr/>
            <p:nvPr/>
          </p:nvSpPr>
          <p:spPr bwMode="auto">
            <a:xfrm>
              <a:off x="7550150" y="3613150"/>
              <a:ext cx="358775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38" name="Group 5"/>
          <p:cNvGrpSpPr/>
          <p:nvPr/>
        </p:nvGrpSpPr>
        <p:grpSpPr>
          <a:xfrm>
            <a:off x="9255466" y="4731485"/>
            <a:ext cx="478887" cy="479705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39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0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1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2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3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4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5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6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47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48" name="Group 15"/>
          <p:cNvGrpSpPr/>
          <p:nvPr/>
        </p:nvGrpSpPr>
        <p:grpSpPr>
          <a:xfrm>
            <a:off x="8296876" y="4746220"/>
            <a:ext cx="478887" cy="464969"/>
            <a:chOff x="8216107" y="4449763"/>
            <a:chExt cx="464344" cy="450850"/>
          </a:xfrm>
          <a:solidFill>
            <a:schemeClr val="bg1"/>
          </a:solidFill>
        </p:grpSpPr>
        <p:sp>
          <p:nvSpPr>
            <p:cNvPr id="49" name="AutoShape 16"/>
            <p:cNvSpPr/>
            <p:nvPr/>
          </p:nvSpPr>
          <p:spPr bwMode="auto">
            <a:xfrm>
              <a:off x="8448675" y="4696619"/>
              <a:ext cx="57944" cy="587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0" name="AutoShape 17"/>
            <p:cNvSpPr/>
            <p:nvPr/>
          </p:nvSpPr>
          <p:spPr bwMode="auto">
            <a:xfrm>
              <a:off x="8216107" y="4449763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339119" y="4730962"/>
            <a:ext cx="478367" cy="480484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5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5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6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6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62" name="AutoShape 28"/>
          <p:cNvSpPr/>
          <p:nvPr/>
        </p:nvSpPr>
        <p:spPr bwMode="auto">
          <a:xfrm>
            <a:off x="6380269" y="4730962"/>
            <a:ext cx="480483" cy="4804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3" name="AutoShape 29"/>
          <p:cNvSpPr/>
          <p:nvPr/>
        </p:nvSpPr>
        <p:spPr bwMode="auto">
          <a:xfrm>
            <a:off x="11170286" y="3789046"/>
            <a:ext cx="480484" cy="433916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4" name="AutoShape 30"/>
          <p:cNvSpPr/>
          <p:nvPr/>
        </p:nvSpPr>
        <p:spPr bwMode="auto">
          <a:xfrm>
            <a:off x="10287636" y="3772112"/>
            <a:ext cx="330200" cy="480483"/>
          </a:xfrm>
          <a:custGeom>
            <a:avLst/>
            <a:gdLst>
              <a:gd name="T0" fmla="*/ 10383 w 20767"/>
              <a:gd name="T1" fmla="*/ 10800 h 21600"/>
              <a:gd name="T2" fmla="*/ 10383 w 20767"/>
              <a:gd name="T3" fmla="*/ 10800 h 21600"/>
              <a:gd name="T4" fmla="*/ 10383 w 20767"/>
              <a:gd name="T5" fmla="*/ 10800 h 21600"/>
              <a:gd name="T6" fmla="*/ 10383 w 2076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5" name="AutoShape 31"/>
          <p:cNvSpPr/>
          <p:nvPr/>
        </p:nvSpPr>
        <p:spPr bwMode="auto">
          <a:xfrm>
            <a:off x="10349018" y="3981662"/>
            <a:ext cx="211667" cy="173567"/>
          </a:xfrm>
          <a:custGeom>
            <a:avLst/>
            <a:gdLst>
              <a:gd name="T0" fmla="*/ 10641 w 21282"/>
              <a:gd name="T1" fmla="*/ 10800 h 21600"/>
              <a:gd name="T2" fmla="*/ 10641 w 21282"/>
              <a:gd name="T3" fmla="*/ 10800 h 21600"/>
              <a:gd name="T4" fmla="*/ 10641 w 21282"/>
              <a:gd name="T5" fmla="*/ 10800 h 21600"/>
              <a:gd name="T6" fmla="*/ 10641 w 21282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6" name="AutoShape 32"/>
          <p:cNvSpPr/>
          <p:nvPr/>
        </p:nvSpPr>
        <p:spPr bwMode="auto">
          <a:xfrm>
            <a:off x="9254702" y="3803862"/>
            <a:ext cx="480483" cy="419100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7" name="AutoShape 33"/>
          <p:cNvSpPr/>
          <p:nvPr/>
        </p:nvSpPr>
        <p:spPr bwMode="auto">
          <a:xfrm>
            <a:off x="8295852" y="3952029"/>
            <a:ext cx="480484" cy="300567"/>
          </a:xfrm>
          <a:custGeom>
            <a:avLst/>
            <a:gdLst>
              <a:gd name="T0" fmla="*/ 10752 w 21505"/>
              <a:gd name="T1" fmla="*/ 10800 h 21600"/>
              <a:gd name="T2" fmla="*/ 10752 w 21505"/>
              <a:gd name="T3" fmla="*/ 10800 h 21600"/>
              <a:gd name="T4" fmla="*/ 10752 w 21505"/>
              <a:gd name="T5" fmla="*/ 10800 h 21600"/>
              <a:gd name="T6" fmla="*/ 10752 w 2150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05" h="21600">
                <a:moveTo>
                  <a:pt x="17472" y="17279"/>
                </a:moveTo>
                <a:lnTo>
                  <a:pt x="17472" y="18899"/>
                </a:lnTo>
                <a:cubicBezTo>
                  <a:pt x="17472" y="19198"/>
                  <a:pt x="17321" y="19439"/>
                  <a:pt x="17136" y="19439"/>
                </a:cubicBezTo>
                <a:lnTo>
                  <a:pt x="4368" y="19439"/>
                </a:lnTo>
                <a:cubicBezTo>
                  <a:pt x="4182" y="19439"/>
                  <a:pt x="4032" y="19198"/>
                  <a:pt x="4032" y="18899"/>
                </a:cubicBezTo>
                <a:lnTo>
                  <a:pt x="4032" y="17279"/>
                </a:lnTo>
                <a:lnTo>
                  <a:pt x="1344" y="12419"/>
                </a:lnTo>
                <a:cubicBezTo>
                  <a:pt x="1344" y="12121"/>
                  <a:pt x="1494" y="11879"/>
                  <a:pt x="1680" y="11879"/>
                </a:cubicBezTo>
                <a:lnTo>
                  <a:pt x="3360" y="11879"/>
                </a:lnTo>
                <a:lnTo>
                  <a:pt x="4032" y="11879"/>
                </a:lnTo>
                <a:lnTo>
                  <a:pt x="4704" y="11879"/>
                </a:lnTo>
                <a:lnTo>
                  <a:pt x="5376" y="11879"/>
                </a:lnTo>
                <a:lnTo>
                  <a:pt x="6048" y="11879"/>
                </a:lnTo>
                <a:lnTo>
                  <a:pt x="6720" y="11879"/>
                </a:lnTo>
                <a:lnTo>
                  <a:pt x="7392" y="11879"/>
                </a:lnTo>
                <a:lnTo>
                  <a:pt x="8064" y="11879"/>
                </a:lnTo>
                <a:lnTo>
                  <a:pt x="8736" y="11879"/>
                </a:lnTo>
                <a:lnTo>
                  <a:pt x="12768" y="11879"/>
                </a:lnTo>
                <a:lnTo>
                  <a:pt x="13440" y="11879"/>
                </a:lnTo>
                <a:lnTo>
                  <a:pt x="14112" y="11879"/>
                </a:lnTo>
                <a:lnTo>
                  <a:pt x="14784" y="11879"/>
                </a:lnTo>
                <a:lnTo>
                  <a:pt x="15456" y="11879"/>
                </a:lnTo>
                <a:lnTo>
                  <a:pt x="16128" y="11879"/>
                </a:lnTo>
                <a:lnTo>
                  <a:pt x="16800" y="11879"/>
                </a:lnTo>
                <a:lnTo>
                  <a:pt x="17472" y="11879"/>
                </a:lnTo>
                <a:lnTo>
                  <a:pt x="18144" y="11879"/>
                </a:lnTo>
                <a:lnTo>
                  <a:pt x="19824" y="11879"/>
                </a:lnTo>
                <a:cubicBezTo>
                  <a:pt x="20009" y="11879"/>
                  <a:pt x="20160" y="12121"/>
                  <a:pt x="20160" y="12419"/>
                </a:cubicBezTo>
                <a:cubicBezTo>
                  <a:pt x="20160" y="12419"/>
                  <a:pt x="17472" y="17279"/>
                  <a:pt x="17472" y="17279"/>
                </a:cubicBezTo>
                <a:close/>
                <a:moveTo>
                  <a:pt x="10752" y="4320"/>
                </a:moveTo>
                <a:cubicBezTo>
                  <a:pt x="8625" y="4320"/>
                  <a:pt x="6826" y="6601"/>
                  <a:pt x="6246" y="9719"/>
                </a:cubicBezTo>
                <a:lnTo>
                  <a:pt x="5552" y="9719"/>
                </a:lnTo>
                <a:cubicBezTo>
                  <a:pt x="6152" y="6000"/>
                  <a:pt x="8252" y="3239"/>
                  <a:pt x="10752" y="3239"/>
                </a:cubicBezTo>
                <a:cubicBezTo>
                  <a:pt x="12934" y="3239"/>
                  <a:pt x="14813" y="5344"/>
                  <a:pt x="15654" y="8353"/>
                </a:cubicBezTo>
                <a:lnTo>
                  <a:pt x="15054" y="8835"/>
                </a:lnTo>
                <a:cubicBezTo>
                  <a:pt x="14323" y="6180"/>
                  <a:pt x="12671" y="4320"/>
                  <a:pt x="10752" y="4320"/>
                </a:cubicBezTo>
                <a:moveTo>
                  <a:pt x="10752" y="8639"/>
                </a:moveTo>
                <a:cubicBezTo>
                  <a:pt x="10158" y="8639"/>
                  <a:pt x="9630" y="9061"/>
                  <a:pt x="9260" y="9719"/>
                </a:cubicBezTo>
                <a:lnTo>
                  <a:pt x="8437" y="9719"/>
                </a:lnTo>
                <a:cubicBezTo>
                  <a:pt x="8904" y="8435"/>
                  <a:pt x="9761" y="7560"/>
                  <a:pt x="10752" y="7560"/>
                </a:cubicBezTo>
                <a:cubicBezTo>
                  <a:pt x="11742" y="7560"/>
                  <a:pt x="12600" y="8435"/>
                  <a:pt x="13066" y="9719"/>
                </a:cubicBezTo>
                <a:lnTo>
                  <a:pt x="12244" y="9719"/>
                </a:lnTo>
                <a:cubicBezTo>
                  <a:pt x="11874" y="9061"/>
                  <a:pt x="11345" y="8639"/>
                  <a:pt x="10752" y="8639"/>
                </a:cubicBezTo>
                <a:moveTo>
                  <a:pt x="13827" y="9719"/>
                </a:moveTo>
                <a:cubicBezTo>
                  <a:pt x="13307" y="7816"/>
                  <a:pt x="12126" y="6479"/>
                  <a:pt x="10752" y="6479"/>
                </a:cubicBezTo>
                <a:cubicBezTo>
                  <a:pt x="9378" y="6479"/>
                  <a:pt x="8197" y="7816"/>
                  <a:pt x="7676" y="9719"/>
                </a:cubicBezTo>
                <a:lnTo>
                  <a:pt x="6955" y="9719"/>
                </a:lnTo>
                <a:cubicBezTo>
                  <a:pt x="7510" y="7207"/>
                  <a:pt x="9001" y="5400"/>
                  <a:pt x="10752" y="5400"/>
                </a:cubicBezTo>
                <a:cubicBezTo>
                  <a:pt x="12409" y="5400"/>
                  <a:pt x="13834" y="7015"/>
                  <a:pt x="14454" y="9317"/>
                </a:cubicBezTo>
                <a:lnTo>
                  <a:pt x="13953" y="9719"/>
                </a:lnTo>
                <a:cubicBezTo>
                  <a:pt x="13953" y="9719"/>
                  <a:pt x="13827" y="9719"/>
                  <a:pt x="13827" y="9719"/>
                </a:cubicBezTo>
                <a:close/>
                <a:moveTo>
                  <a:pt x="10752" y="1080"/>
                </a:moveTo>
                <a:cubicBezTo>
                  <a:pt x="13459" y="1080"/>
                  <a:pt x="15792" y="3672"/>
                  <a:pt x="16856" y="7388"/>
                </a:cubicBezTo>
                <a:lnTo>
                  <a:pt x="16256" y="7869"/>
                </a:lnTo>
                <a:cubicBezTo>
                  <a:pt x="15305" y="4504"/>
                  <a:pt x="13201" y="2160"/>
                  <a:pt x="10752" y="2160"/>
                </a:cubicBezTo>
                <a:cubicBezTo>
                  <a:pt x="7874" y="2160"/>
                  <a:pt x="5470" y="5392"/>
                  <a:pt x="4858" y="9719"/>
                </a:cubicBezTo>
                <a:lnTo>
                  <a:pt x="4167" y="9719"/>
                </a:lnTo>
                <a:cubicBezTo>
                  <a:pt x="4792" y="4796"/>
                  <a:pt x="7507" y="1080"/>
                  <a:pt x="10752" y="1080"/>
                </a:cubicBezTo>
                <a:moveTo>
                  <a:pt x="17336" y="9719"/>
                </a:moveTo>
                <a:lnTo>
                  <a:pt x="16958" y="9719"/>
                </a:lnTo>
                <a:lnTo>
                  <a:pt x="17294" y="9449"/>
                </a:lnTo>
                <a:cubicBezTo>
                  <a:pt x="17307" y="9540"/>
                  <a:pt x="17325" y="9628"/>
                  <a:pt x="17336" y="9719"/>
                </a:cubicBezTo>
                <a:moveTo>
                  <a:pt x="19824" y="9719"/>
                </a:moveTo>
                <a:lnTo>
                  <a:pt x="18016" y="9719"/>
                </a:lnTo>
                <a:cubicBezTo>
                  <a:pt x="17986" y="9461"/>
                  <a:pt x="17948" y="9209"/>
                  <a:pt x="17908" y="8957"/>
                </a:cubicBezTo>
                <a:lnTo>
                  <a:pt x="21132" y="6366"/>
                </a:lnTo>
                <a:cubicBezTo>
                  <a:pt x="21464" y="6099"/>
                  <a:pt x="21599" y="5450"/>
                  <a:pt x="21433" y="4916"/>
                </a:cubicBezTo>
                <a:cubicBezTo>
                  <a:pt x="21267" y="4383"/>
                  <a:pt x="20864" y="4169"/>
                  <a:pt x="20532" y="4433"/>
                </a:cubicBezTo>
                <a:lnTo>
                  <a:pt x="17456" y="6905"/>
                </a:lnTo>
                <a:cubicBezTo>
                  <a:pt x="16282" y="2836"/>
                  <a:pt x="13721" y="0"/>
                  <a:pt x="10752" y="0"/>
                </a:cubicBezTo>
                <a:cubicBezTo>
                  <a:pt x="7135" y="0"/>
                  <a:pt x="4122" y="4198"/>
                  <a:pt x="3488" y="9719"/>
                </a:cubicBezTo>
                <a:lnTo>
                  <a:pt x="1680" y="9719"/>
                </a:lnTo>
                <a:cubicBezTo>
                  <a:pt x="754" y="9719"/>
                  <a:pt x="0" y="10930"/>
                  <a:pt x="0" y="12419"/>
                </a:cubicBezTo>
                <a:cubicBezTo>
                  <a:pt x="0" y="12949"/>
                  <a:pt x="121" y="13459"/>
                  <a:pt x="339" y="13855"/>
                </a:cubicBezTo>
                <a:lnTo>
                  <a:pt x="2688" y="18101"/>
                </a:lnTo>
                <a:lnTo>
                  <a:pt x="2688" y="18899"/>
                </a:lnTo>
                <a:cubicBezTo>
                  <a:pt x="2688" y="20389"/>
                  <a:pt x="3442" y="21599"/>
                  <a:pt x="4368" y="21599"/>
                </a:cubicBezTo>
                <a:lnTo>
                  <a:pt x="17136" y="21599"/>
                </a:lnTo>
                <a:cubicBezTo>
                  <a:pt x="18062" y="21599"/>
                  <a:pt x="18816" y="20389"/>
                  <a:pt x="18816" y="18899"/>
                </a:cubicBezTo>
                <a:lnTo>
                  <a:pt x="18816" y="18101"/>
                </a:lnTo>
                <a:lnTo>
                  <a:pt x="21165" y="13855"/>
                </a:lnTo>
                <a:cubicBezTo>
                  <a:pt x="21383" y="13459"/>
                  <a:pt x="21504" y="12949"/>
                  <a:pt x="21504" y="12419"/>
                </a:cubicBezTo>
                <a:cubicBezTo>
                  <a:pt x="21504" y="10930"/>
                  <a:pt x="20750" y="9719"/>
                  <a:pt x="19824" y="9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8" name="AutoShape 34"/>
          <p:cNvSpPr/>
          <p:nvPr/>
        </p:nvSpPr>
        <p:spPr bwMode="auto">
          <a:xfrm>
            <a:off x="8416502" y="3833495"/>
            <a:ext cx="33867" cy="112184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47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69" name="AutoShape 35"/>
          <p:cNvSpPr/>
          <p:nvPr/>
        </p:nvSpPr>
        <p:spPr bwMode="auto">
          <a:xfrm>
            <a:off x="8596418" y="3833495"/>
            <a:ext cx="33867" cy="112184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0" name="AutoShape 36"/>
          <p:cNvSpPr/>
          <p:nvPr/>
        </p:nvSpPr>
        <p:spPr bwMode="auto">
          <a:xfrm>
            <a:off x="8520218" y="3772113"/>
            <a:ext cx="35984" cy="114300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9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5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1" name="AutoShape 37"/>
          <p:cNvSpPr/>
          <p:nvPr/>
        </p:nvSpPr>
        <p:spPr bwMode="auto">
          <a:xfrm>
            <a:off x="7339119" y="3818680"/>
            <a:ext cx="436033" cy="433916"/>
          </a:xfrm>
          <a:custGeom>
            <a:avLst/>
            <a:gdLst>
              <a:gd name="T0" fmla="+- 0 10849 98"/>
              <a:gd name="T1" fmla="*/ T0 w 21502"/>
              <a:gd name="T2" fmla="*/ 10800 h 21600"/>
              <a:gd name="T3" fmla="+- 0 10849 98"/>
              <a:gd name="T4" fmla="*/ T3 w 21502"/>
              <a:gd name="T5" fmla="*/ 10800 h 21600"/>
              <a:gd name="T6" fmla="+- 0 10849 98"/>
              <a:gd name="T7" fmla="*/ T6 w 21502"/>
              <a:gd name="T8" fmla="*/ 10800 h 21600"/>
              <a:gd name="T9" fmla="+- 0 10849 98"/>
              <a:gd name="T10" fmla="*/ T9 w 2150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02" h="21600">
                <a:moveTo>
                  <a:pt x="19917" y="7880"/>
                </a:moveTo>
                <a:lnTo>
                  <a:pt x="18875" y="8932"/>
                </a:lnTo>
                <a:cubicBezTo>
                  <a:pt x="18730" y="9079"/>
                  <a:pt x="18497" y="9079"/>
                  <a:pt x="18353" y="8932"/>
                </a:cubicBezTo>
                <a:lnTo>
                  <a:pt x="17048" y="7617"/>
                </a:lnTo>
                <a:lnTo>
                  <a:pt x="15991" y="10290"/>
                </a:lnTo>
                <a:lnTo>
                  <a:pt x="16080" y="10064"/>
                </a:lnTo>
                <a:cubicBezTo>
                  <a:pt x="13859" y="7826"/>
                  <a:pt x="11601" y="7544"/>
                  <a:pt x="9565" y="7291"/>
                </a:cubicBezTo>
                <a:cubicBezTo>
                  <a:pt x="8910" y="7210"/>
                  <a:pt x="8276" y="7126"/>
                  <a:pt x="7652" y="6990"/>
                </a:cubicBezTo>
                <a:lnTo>
                  <a:pt x="13918" y="4456"/>
                </a:lnTo>
                <a:lnTo>
                  <a:pt x="12652" y="3179"/>
                </a:lnTo>
                <a:cubicBezTo>
                  <a:pt x="12508" y="3033"/>
                  <a:pt x="12508" y="2798"/>
                  <a:pt x="12652" y="2652"/>
                </a:cubicBezTo>
                <a:lnTo>
                  <a:pt x="13695" y="1598"/>
                </a:lnTo>
                <a:cubicBezTo>
                  <a:pt x="13840" y="1453"/>
                  <a:pt x="14073" y="1453"/>
                  <a:pt x="14217" y="1598"/>
                </a:cubicBezTo>
                <a:lnTo>
                  <a:pt x="19917" y="7353"/>
                </a:lnTo>
                <a:cubicBezTo>
                  <a:pt x="20062" y="7499"/>
                  <a:pt x="20062" y="7734"/>
                  <a:pt x="19917" y="7880"/>
                </a:cubicBezTo>
                <a:moveTo>
                  <a:pt x="12292" y="19639"/>
                </a:moveTo>
                <a:cubicBezTo>
                  <a:pt x="12200" y="19872"/>
                  <a:pt x="11999" y="20044"/>
                  <a:pt x="11756" y="20095"/>
                </a:cubicBezTo>
                <a:cubicBezTo>
                  <a:pt x="11700" y="20106"/>
                  <a:pt x="11643" y="20111"/>
                  <a:pt x="11587" y="20110"/>
                </a:cubicBezTo>
                <a:cubicBezTo>
                  <a:pt x="11400" y="20105"/>
                  <a:pt x="11219" y="20030"/>
                  <a:pt x="11084" y="19892"/>
                </a:cubicBezTo>
                <a:lnTo>
                  <a:pt x="1692" y="10517"/>
                </a:lnTo>
                <a:cubicBezTo>
                  <a:pt x="1519" y="10343"/>
                  <a:pt x="1443" y="10094"/>
                  <a:pt x="1488" y="9852"/>
                </a:cubicBezTo>
                <a:cubicBezTo>
                  <a:pt x="1533" y="9610"/>
                  <a:pt x="1695" y="9407"/>
                  <a:pt x="1917" y="9308"/>
                </a:cubicBezTo>
                <a:lnTo>
                  <a:pt x="6505" y="7453"/>
                </a:lnTo>
                <a:cubicBezTo>
                  <a:pt x="9597" y="8490"/>
                  <a:pt x="12689" y="7491"/>
                  <a:pt x="15781" y="10821"/>
                </a:cubicBezTo>
                <a:cubicBezTo>
                  <a:pt x="15781" y="10821"/>
                  <a:pt x="12292" y="19639"/>
                  <a:pt x="12292" y="19639"/>
                </a:cubicBezTo>
                <a:close/>
                <a:moveTo>
                  <a:pt x="15260" y="545"/>
                </a:moveTo>
                <a:cubicBezTo>
                  <a:pt x="14912" y="193"/>
                  <a:pt x="14449" y="0"/>
                  <a:pt x="13956" y="0"/>
                </a:cubicBezTo>
                <a:cubicBezTo>
                  <a:pt x="13463" y="0"/>
                  <a:pt x="13000" y="193"/>
                  <a:pt x="12651" y="546"/>
                </a:cubicBezTo>
                <a:lnTo>
                  <a:pt x="11610" y="1598"/>
                </a:lnTo>
                <a:cubicBezTo>
                  <a:pt x="11261" y="1949"/>
                  <a:pt x="11068" y="2417"/>
                  <a:pt x="11068" y="2915"/>
                </a:cubicBezTo>
                <a:cubicBezTo>
                  <a:pt x="11068" y="3265"/>
                  <a:pt x="11164" y="3601"/>
                  <a:pt x="11342" y="3893"/>
                </a:cubicBezTo>
                <a:lnTo>
                  <a:pt x="1324" y="7944"/>
                </a:lnTo>
                <a:cubicBezTo>
                  <a:pt x="654" y="8241"/>
                  <a:pt x="173" y="8851"/>
                  <a:pt x="38" y="9575"/>
                </a:cubicBezTo>
                <a:cubicBezTo>
                  <a:pt x="-98" y="10302"/>
                  <a:pt x="130" y="11048"/>
                  <a:pt x="654" y="11576"/>
                </a:cubicBezTo>
                <a:lnTo>
                  <a:pt x="10041" y="20946"/>
                </a:lnTo>
                <a:cubicBezTo>
                  <a:pt x="10445" y="21354"/>
                  <a:pt x="10982" y="21586"/>
                  <a:pt x="11549" y="21599"/>
                </a:cubicBezTo>
                <a:cubicBezTo>
                  <a:pt x="11562" y="21599"/>
                  <a:pt x="11593" y="21599"/>
                  <a:pt x="11605" y="21599"/>
                </a:cubicBezTo>
                <a:cubicBezTo>
                  <a:pt x="11754" y="21599"/>
                  <a:pt x="11906" y="21584"/>
                  <a:pt x="12056" y="21553"/>
                </a:cubicBezTo>
                <a:cubicBezTo>
                  <a:pt x="12789" y="21399"/>
                  <a:pt x="13390" y="20888"/>
                  <a:pt x="13662" y="20191"/>
                </a:cubicBezTo>
                <a:lnTo>
                  <a:pt x="17604" y="10229"/>
                </a:lnTo>
                <a:cubicBezTo>
                  <a:pt x="17902" y="10426"/>
                  <a:pt x="18250" y="10532"/>
                  <a:pt x="18613" y="10532"/>
                </a:cubicBezTo>
                <a:cubicBezTo>
                  <a:pt x="19107" y="10532"/>
                  <a:pt x="19570" y="10338"/>
                  <a:pt x="19918" y="9986"/>
                </a:cubicBezTo>
                <a:lnTo>
                  <a:pt x="20957" y="8937"/>
                </a:lnTo>
                <a:cubicBezTo>
                  <a:pt x="21308" y="8585"/>
                  <a:pt x="21502" y="8116"/>
                  <a:pt x="21502" y="7617"/>
                </a:cubicBezTo>
                <a:cubicBezTo>
                  <a:pt x="21502" y="7117"/>
                  <a:pt x="21308" y="6648"/>
                  <a:pt x="20961" y="6300"/>
                </a:cubicBezTo>
                <a:cubicBezTo>
                  <a:pt x="20961" y="6300"/>
                  <a:pt x="15260" y="545"/>
                  <a:pt x="15260" y="5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2" name="AutoShape 38"/>
          <p:cNvSpPr/>
          <p:nvPr/>
        </p:nvSpPr>
        <p:spPr bwMode="auto">
          <a:xfrm>
            <a:off x="7548669" y="4013412"/>
            <a:ext cx="74083" cy="740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4320"/>
                </a:moveTo>
                <a:cubicBezTo>
                  <a:pt x="14381" y="4320"/>
                  <a:pt x="17279" y="7222"/>
                  <a:pt x="17279" y="10800"/>
                </a:cubicBezTo>
                <a:cubicBezTo>
                  <a:pt x="17279" y="14377"/>
                  <a:pt x="14381" y="17279"/>
                  <a:pt x="10800" y="17279"/>
                </a:cubicBezTo>
                <a:cubicBezTo>
                  <a:pt x="7218" y="17279"/>
                  <a:pt x="4319" y="14377"/>
                  <a:pt x="4319" y="10800"/>
                </a:cubicBezTo>
                <a:cubicBezTo>
                  <a:pt x="4319" y="7222"/>
                  <a:pt x="7218" y="4320"/>
                  <a:pt x="10800" y="4320"/>
                </a:cubicBezTo>
                <a:moveTo>
                  <a:pt x="10800" y="21599"/>
                </a:move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3" name="AutoShape 39"/>
          <p:cNvSpPr/>
          <p:nvPr/>
        </p:nvSpPr>
        <p:spPr bwMode="auto">
          <a:xfrm>
            <a:off x="7743402" y="3772112"/>
            <a:ext cx="74083" cy="76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7279"/>
                </a:moveTo>
                <a:cubicBezTo>
                  <a:pt x="7218" y="17279"/>
                  <a:pt x="4320" y="14377"/>
                  <a:pt x="4320" y="10800"/>
                </a:cubicBezTo>
                <a:cubicBezTo>
                  <a:pt x="4320" y="7222"/>
                  <a:pt x="7218" y="4320"/>
                  <a:pt x="10800" y="4320"/>
                </a:cubicBezTo>
                <a:cubicBezTo>
                  <a:pt x="14381" y="4320"/>
                  <a:pt x="17280" y="7222"/>
                  <a:pt x="17280" y="10800"/>
                </a:cubicBezTo>
                <a:cubicBezTo>
                  <a:pt x="17280" y="14377"/>
                  <a:pt x="14381" y="17279"/>
                  <a:pt x="10800" y="17279"/>
                </a:cubicBezTo>
                <a:moveTo>
                  <a:pt x="10800" y="0"/>
                </a:move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4" name="AutoShape 40"/>
          <p:cNvSpPr/>
          <p:nvPr/>
        </p:nvSpPr>
        <p:spPr bwMode="auto">
          <a:xfrm>
            <a:off x="7457652" y="3998595"/>
            <a:ext cx="61384" cy="5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5400"/>
                </a:moveTo>
                <a:cubicBezTo>
                  <a:pt x="13779" y="5400"/>
                  <a:pt x="16199" y="7815"/>
                  <a:pt x="16199" y="10800"/>
                </a:cubicBezTo>
                <a:cubicBezTo>
                  <a:pt x="16199" y="13784"/>
                  <a:pt x="13779" y="16200"/>
                  <a:pt x="10800" y="16200"/>
                </a:cubicBezTo>
                <a:cubicBezTo>
                  <a:pt x="7820" y="16200"/>
                  <a:pt x="5399" y="13784"/>
                  <a:pt x="5399" y="10800"/>
                </a:cubicBezTo>
                <a:cubicBezTo>
                  <a:pt x="5399" y="7815"/>
                  <a:pt x="7820" y="5400"/>
                  <a:pt x="10800" y="5400"/>
                </a:cubicBezTo>
                <a:moveTo>
                  <a:pt x="0" y="10800"/>
                </a:moveTo>
                <a:cubicBezTo>
                  <a:pt x="0" y="16753"/>
                  <a:pt x="4843" y="21599"/>
                  <a:pt x="10800" y="21599"/>
                </a:cubicBezTo>
                <a:cubicBezTo>
                  <a:pt x="16756" y="21599"/>
                  <a:pt x="21600" y="16753"/>
                  <a:pt x="21600" y="10800"/>
                </a:cubicBezTo>
                <a:cubicBezTo>
                  <a:pt x="21600" y="4846"/>
                  <a:pt x="16756" y="0"/>
                  <a:pt x="10800" y="0"/>
                </a:cubicBezTo>
                <a:cubicBezTo>
                  <a:pt x="4843" y="0"/>
                  <a:pt x="0" y="4846"/>
                  <a:pt x="0" y="108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5" name="AutoShape 41"/>
          <p:cNvSpPr/>
          <p:nvPr/>
        </p:nvSpPr>
        <p:spPr bwMode="auto">
          <a:xfrm>
            <a:off x="7519037" y="4102313"/>
            <a:ext cx="29633" cy="296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6" name="AutoShape 42"/>
          <p:cNvSpPr/>
          <p:nvPr/>
        </p:nvSpPr>
        <p:spPr bwMode="auto">
          <a:xfrm>
            <a:off x="7758219" y="3877947"/>
            <a:ext cx="29633" cy="296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7" name="AutoShape 43"/>
          <p:cNvSpPr/>
          <p:nvPr/>
        </p:nvSpPr>
        <p:spPr bwMode="auto">
          <a:xfrm>
            <a:off x="6380269" y="3803862"/>
            <a:ext cx="480483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51" y="9367"/>
                </a:moveTo>
                <a:cubicBezTo>
                  <a:pt x="10901" y="9383"/>
                  <a:pt x="10851" y="9391"/>
                  <a:pt x="10800" y="9391"/>
                </a:cubicBezTo>
                <a:cubicBezTo>
                  <a:pt x="10748" y="9391"/>
                  <a:pt x="10698" y="9383"/>
                  <a:pt x="10648" y="9367"/>
                </a:cubicBezTo>
                <a:lnTo>
                  <a:pt x="1873" y="6550"/>
                </a:lnTo>
                <a:cubicBezTo>
                  <a:pt x="1566" y="6452"/>
                  <a:pt x="1349" y="6072"/>
                  <a:pt x="1349" y="5634"/>
                </a:cubicBezTo>
                <a:cubicBezTo>
                  <a:pt x="1349" y="5197"/>
                  <a:pt x="1566" y="4817"/>
                  <a:pt x="1873" y="4719"/>
                </a:cubicBezTo>
                <a:lnTo>
                  <a:pt x="10648" y="1902"/>
                </a:lnTo>
                <a:cubicBezTo>
                  <a:pt x="10698" y="1886"/>
                  <a:pt x="10748" y="1878"/>
                  <a:pt x="10800" y="1878"/>
                </a:cubicBezTo>
                <a:cubicBezTo>
                  <a:pt x="10851" y="1878"/>
                  <a:pt x="10901" y="1886"/>
                  <a:pt x="10951" y="1902"/>
                </a:cubicBezTo>
                <a:lnTo>
                  <a:pt x="19726" y="4719"/>
                </a:lnTo>
                <a:cubicBezTo>
                  <a:pt x="20033" y="4817"/>
                  <a:pt x="20249" y="5197"/>
                  <a:pt x="20249" y="5634"/>
                </a:cubicBezTo>
                <a:cubicBezTo>
                  <a:pt x="20249" y="6072"/>
                  <a:pt x="20033" y="6452"/>
                  <a:pt x="19726" y="6550"/>
                </a:cubicBezTo>
                <a:cubicBezTo>
                  <a:pt x="19726" y="6550"/>
                  <a:pt x="10951" y="9367"/>
                  <a:pt x="10951" y="9367"/>
                </a:cubicBezTo>
                <a:close/>
                <a:moveTo>
                  <a:pt x="16874" y="16904"/>
                </a:moveTo>
                <a:cubicBezTo>
                  <a:pt x="16874" y="17942"/>
                  <a:pt x="14849" y="19721"/>
                  <a:pt x="10800" y="19721"/>
                </a:cubicBezTo>
                <a:cubicBezTo>
                  <a:pt x="6749" y="19721"/>
                  <a:pt x="4724" y="17942"/>
                  <a:pt x="4724" y="16904"/>
                </a:cubicBezTo>
                <a:lnTo>
                  <a:pt x="4724" y="9394"/>
                </a:lnTo>
                <a:lnTo>
                  <a:pt x="10353" y="11200"/>
                </a:lnTo>
                <a:cubicBezTo>
                  <a:pt x="10501" y="11246"/>
                  <a:pt x="10651" y="11269"/>
                  <a:pt x="10800" y="11269"/>
                </a:cubicBezTo>
                <a:cubicBezTo>
                  <a:pt x="10949" y="11269"/>
                  <a:pt x="11098" y="11246"/>
                  <a:pt x="11255" y="11198"/>
                </a:cubicBezTo>
                <a:lnTo>
                  <a:pt x="16874" y="9394"/>
                </a:lnTo>
                <a:cubicBezTo>
                  <a:pt x="16874" y="9394"/>
                  <a:pt x="16874" y="16904"/>
                  <a:pt x="16874" y="16904"/>
                </a:cubicBezTo>
                <a:close/>
                <a:moveTo>
                  <a:pt x="21600" y="5634"/>
                </a:moveTo>
                <a:cubicBezTo>
                  <a:pt x="21600" y="4314"/>
                  <a:pt x="20954" y="3185"/>
                  <a:pt x="20030" y="2888"/>
                </a:cubicBezTo>
                <a:lnTo>
                  <a:pt x="11246" y="68"/>
                </a:lnTo>
                <a:cubicBezTo>
                  <a:pt x="11098" y="22"/>
                  <a:pt x="10949" y="0"/>
                  <a:pt x="10800" y="0"/>
                </a:cubicBezTo>
                <a:cubicBezTo>
                  <a:pt x="10651" y="0"/>
                  <a:pt x="10501" y="22"/>
                  <a:pt x="10344" y="71"/>
                </a:cubicBezTo>
                <a:lnTo>
                  <a:pt x="1570" y="2888"/>
                </a:lnTo>
                <a:cubicBezTo>
                  <a:pt x="645" y="3185"/>
                  <a:pt x="0" y="4314"/>
                  <a:pt x="0" y="5634"/>
                </a:cubicBezTo>
                <a:cubicBezTo>
                  <a:pt x="0" y="6955"/>
                  <a:pt x="645" y="8084"/>
                  <a:pt x="1569" y="8380"/>
                </a:cubicBezTo>
                <a:lnTo>
                  <a:pt x="3374" y="8960"/>
                </a:lnTo>
                <a:lnTo>
                  <a:pt x="3374" y="16904"/>
                </a:lnTo>
                <a:cubicBezTo>
                  <a:pt x="3374" y="19397"/>
                  <a:pt x="5425" y="21600"/>
                  <a:pt x="10800" y="21600"/>
                </a:cubicBezTo>
                <a:cubicBezTo>
                  <a:pt x="16174" y="21600"/>
                  <a:pt x="18224" y="19397"/>
                  <a:pt x="18224" y="16904"/>
                </a:cubicBezTo>
                <a:lnTo>
                  <a:pt x="18224" y="8960"/>
                </a:lnTo>
                <a:lnTo>
                  <a:pt x="20030" y="8380"/>
                </a:lnTo>
                <a:cubicBezTo>
                  <a:pt x="20954" y="8084"/>
                  <a:pt x="21600" y="6955"/>
                  <a:pt x="21600" y="56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8" name="AutoShape 44"/>
          <p:cNvSpPr/>
          <p:nvPr/>
        </p:nvSpPr>
        <p:spPr bwMode="auto">
          <a:xfrm>
            <a:off x="6814186" y="3952029"/>
            <a:ext cx="29633" cy="165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963"/>
                </a:moveTo>
                <a:lnTo>
                  <a:pt x="0" y="19636"/>
                </a:lnTo>
                <a:cubicBezTo>
                  <a:pt x="0" y="20721"/>
                  <a:pt x="4841" y="21599"/>
                  <a:pt x="10800" y="21599"/>
                </a:cubicBezTo>
                <a:cubicBezTo>
                  <a:pt x="16758" y="21599"/>
                  <a:pt x="21600" y="20721"/>
                  <a:pt x="21600" y="19636"/>
                </a:cubicBezTo>
                <a:lnTo>
                  <a:pt x="21600" y="1963"/>
                </a:lnTo>
                <a:cubicBezTo>
                  <a:pt x="21600" y="878"/>
                  <a:pt x="16758" y="0"/>
                  <a:pt x="10800" y="0"/>
                </a:cubicBezTo>
                <a:cubicBezTo>
                  <a:pt x="4841" y="0"/>
                  <a:pt x="0" y="878"/>
                  <a:pt x="0" y="19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79" name="AutoShape 45"/>
          <p:cNvSpPr/>
          <p:nvPr/>
        </p:nvSpPr>
        <p:spPr bwMode="auto">
          <a:xfrm>
            <a:off x="6799370" y="4131946"/>
            <a:ext cx="61383" cy="91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10427"/>
                  <a:pt x="0" y="14400"/>
                </a:cubicBezTo>
                <a:cubicBezTo>
                  <a:pt x="0" y="18372"/>
                  <a:pt x="4838" y="21599"/>
                  <a:pt x="10800" y="21599"/>
                </a:cubicBezTo>
                <a:cubicBezTo>
                  <a:pt x="16761" y="21599"/>
                  <a:pt x="21600" y="18372"/>
                  <a:pt x="21600" y="14400"/>
                </a:cubicBezTo>
                <a:cubicBezTo>
                  <a:pt x="21600" y="10427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80" name="AutoShape 46"/>
          <p:cNvSpPr/>
          <p:nvPr/>
        </p:nvSpPr>
        <p:spPr bwMode="auto">
          <a:xfrm>
            <a:off x="11170286" y="2815380"/>
            <a:ext cx="480484" cy="478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81" name="AutoShape 47"/>
          <p:cNvSpPr/>
          <p:nvPr/>
        </p:nvSpPr>
        <p:spPr bwMode="auto">
          <a:xfrm>
            <a:off x="10213552" y="2815380"/>
            <a:ext cx="478367" cy="478367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284937" y="2815120"/>
            <a:ext cx="419128" cy="478887"/>
            <a:chOff x="6853689" y="2141343"/>
            <a:chExt cx="314346" cy="359165"/>
          </a:xfrm>
          <a:solidFill>
            <a:schemeClr val="bg1"/>
          </a:solidFill>
        </p:grpSpPr>
        <p:sp>
          <p:nvSpPr>
            <p:cNvPr id="83" name="AutoShape 48"/>
            <p:cNvSpPr/>
            <p:nvPr/>
          </p:nvSpPr>
          <p:spPr bwMode="auto">
            <a:xfrm>
              <a:off x="6853689" y="2141343"/>
              <a:ext cx="314346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84" name="AutoShape 49"/>
            <p:cNvSpPr/>
            <p:nvPr/>
          </p:nvSpPr>
          <p:spPr bwMode="auto">
            <a:xfrm>
              <a:off x="7100498" y="2421922"/>
              <a:ext cx="22717" cy="221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85" name="AutoShape 50"/>
            <p:cNvSpPr/>
            <p:nvPr/>
          </p:nvSpPr>
          <p:spPr bwMode="auto">
            <a:xfrm>
              <a:off x="7100498" y="2354387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86" name="AutoShape 51"/>
            <p:cNvSpPr/>
            <p:nvPr/>
          </p:nvSpPr>
          <p:spPr bwMode="auto">
            <a:xfrm>
              <a:off x="7100498" y="2286850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295852" y="2815380"/>
            <a:ext cx="480484" cy="478367"/>
            <a:chOff x="6111875" y="2141538"/>
            <a:chExt cx="360363" cy="358775"/>
          </a:xfrm>
          <a:solidFill>
            <a:schemeClr val="bg1"/>
          </a:solidFill>
        </p:grpSpPr>
        <p:sp>
          <p:nvSpPr>
            <p:cNvPr id="88" name="AutoShape 52"/>
            <p:cNvSpPr/>
            <p:nvPr/>
          </p:nvSpPr>
          <p:spPr bwMode="auto">
            <a:xfrm>
              <a:off x="6111875" y="2141538"/>
              <a:ext cx="360363" cy="358775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89" name="AutoShape 53"/>
            <p:cNvSpPr/>
            <p:nvPr/>
          </p:nvSpPr>
          <p:spPr bwMode="auto">
            <a:xfrm>
              <a:off x="6248400" y="2265363"/>
              <a:ext cx="96838" cy="100012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0" name="AutoShape 54"/>
            <p:cNvSpPr/>
            <p:nvPr/>
          </p:nvSpPr>
          <p:spPr bwMode="auto">
            <a:xfrm>
              <a:off x="6235700" y="2387600"/>
              <a:ext cx="55563" cy="5715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1" name="AutoShape 55"/>
            <p:cNvSpPr/>
            <p:nvPr/>
          </p:nvSpPr>
          <p:spPr bwMode="auto">
            <a:xfrm>
              <a:off x="6292850" y="2197100"/>
              <a:ext cx="55563" cy="57150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339102" y="2815120"/>
            <a:ext cx="478887" cy="478887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93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4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5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96" name="AutoShape 59"/>
          <p:cNvSpPr/>
          <p:nvPr/>
        </p:nvSpPr>
        <p:spPr bwMode="auto">
          <a:xfrm>
            <a:off x="6380269" y="2815380"/>
            <a:ext cx="480483" cy="47836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1261302" y="1856529"/>
            <a:ext cx="328083" cy="478367"/>
            <a:chOff x="8335963" y="1422400"/>
            <a:chExt cx="246062" cy="358775"/>
          </a:xfrm>
          <a:solidFill>
            <a:schemeClr val="bg1"/>
          </a:solidFill>
        </p:grpSpPr>
        <p:sp>
          <p:nvSpPr>
            <p:cNvPr id="98" name="AutoShape 60"/>
            <p:cNvSpPr/>
            <p:nvPr/>
          </p:nvSpPr>
          <p:spPr bwMode="auto">
            <a:xfrm>
              <a:off x="8437563" y="1522413"/>
              <a:ext cx="22225" cy="238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99" name="AutoShape 61"/>
            <p:cNvSpPr/>
            <p:nvPr/>
          </p:nvSpPr>
          <p:spPr bwMode="auto">
            <a:xfrm>
              <a:off x="8437563" y="1658938"/>
              <a:ext cx="22225" cy="206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0" name="AutoShape 62"/>
            <p:cNvSpPr/>
            <p:nvPr/>
          </p:nvSpPr>
          <p:spPr bwMode="auto">
            <a:xfrm>
              <a:off x="8369300" y="15906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1" name="AutoShape 63"/>
            <p:cNvSpPr/>
            <p:nvPr/>
          </p:nvSpPr>
          <p:spPr bwMode="auto">
            <a:xfrm>
              <a:off x="8504238" y="15906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2" name="AutoShape 64"/>
            <p:cNvSpPr/>
            <p:nvPr/>
          </p:nvSpPr>
          <p:spPr bwMode="auto">
            <a:xfrm>
              <a:off x="8391525" y="1635125"/>
              <a:ext cx="22225" cy="23813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3" name="AutoShape 65"/>
            <p:cNvSpPr/>
            <p:nvPr/>
          </p:nvSpPr>
          <p:spPr bwMode="auto">
            <a:xfrm>
              <a:off x="8391525" y="1546225"/>
              <a:ext cx="22225" cy="22225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4" name="AutoShape 66"/>
            <p:cNvSpPr/>
            <p:nvPr/>
          </p:nvSpPr>
          <p:spPr bwMode="auto">
            <a:xfrm>
              <a:off x="8482013" y="1635125"/>
              <a:ext cx="22225" cy="23813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5" name="AutoShape 67"/>
            <p:cNvSpPr/>
            <p:nvPr/>
          </p:nvSpPr>
          <p:spPr bwMode="auto">
            <a:xfrm>
              <a:off x="8335963" y="1422400"/>
              <a:ext cx="2460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6" name="AutoShape 68"/>
            <p:cNvSpPr/>
            <p:nvPr/>
          </p:nvSpPr>
          <p:spPr bwMode="auto">
            <a:xfrm>
              <a:off x="8437563" y="1546225"/>
              <a:ext cx="66675" cy="68263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07" name="Group 69"/>
          <p:cNvGrpSpPr/>
          <p:nvPr/>
        </p:nvGrpSpPr>
        <p:grpSpPr>
          <a:xfrm>
            <a:off x="10213240" y="1856528"/>
            <a:ext cx="478887" cy="449417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108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09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0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1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2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3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4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5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6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9269519" y="1856529"/>
            <a:ext cx="448733" cy="478367"/>
            <a:chOff x="6842125" y="1422400"/>
            <a:chExt cx="336550" cy="358775"/>
          </a:xfrm>
          <a:solidFill>
            <a:schemeClr val="bg1"/>
          </a:solidFill>
        </p:grpSpPr>
        <p:sp>
          <p:nvSpPr>
            <p:cNvPr id="118" name="AutoShape 78"/>
            <p:cNvSpPr/>
            <p:nvPr/>
          </p:nvSpPr>
          <p:spPr bwMode="auto">
            <a:xfrm>
              <a:off x="6842125" y="1422400"/>
              <a:ext cx="3365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19" name="AutoShape 79"/>
            <p:cNvSpPr/>
            <p:nvPr/>
          </p:nvSpPr>
          <p:spPr bwMode="auto">
            <a:xfrm>
              <a:off x="6888163" y="1466850"/>
              <a:ext cx="246062" cy="225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20" name="AutoShape 80"/>
            <p:cNvSpPr/>
            <p:nvPr/>
          </p:nvSpPr>
          <p:spPr bwMode="auto">
            <a:xfrm>
              <a:off x="7021513" y="1501775"/>
              <a:ext cx="68262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21" name="Group 82"/>
          <p:cNvGrpSpPr/>
          <p:nvPr/>
        </p:nvGrpSpPr>
        <p:grpSpPr>
          <a:xfrm>
            <a:off x="8296876" y="1856528"/>
            <a:ext cx="478887" cy="478887"/>
            <a:chOff x="8216107" y="1647825"/>
            <a:chExt cx="464344" cy="464344"/>
          </a:xfrm>
          <a:solidFill>
            <a:schemeClr val="bg1"/>
          </a:solidFill>
        </p:grpSpPr>
        <p:sp>
          <p:nvSpPr>
            <p:cNvPr id="12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2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124" name="AutoShape 83"/>
          <p:cNvSpPr/>
          <p:nvPr/>
        </p:nvSpPr>
        <p:spPr bwMode="auto">
          <a:xfrm>
            <a:off x="7339119" y="1930613"/>
            <a:ext cx="478367" cy="3153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25" name="AutoShape 84"/>
          <p:cNvSpPr/>
          <p:nvPr/>
        </p:nvSpPr>
        <p:spPr bwMode="auto">
          <a:xfrm>
            <a:off x="6380269" y="1856529"/>
            <a:ext cx="480483" cy="478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900"/>
                </a:moveTo>
                <a:cubicBezTo>
                  <a:pt x="20249" y="19643"/>
                  <a:pt x="19644" y="20249"/>
                  <a:pt x="18899" y="20249"/>
                </a:cubicBezTo>
                <a:lnTo>
                  <a:pt x="2699" y="20249"/>
                </a:lnTo>
                <a:cubicBezTo>
                  <a:pt x="1955" y="20249"/>
                  <a:pt x="1349" y="19643"/>
                  <a:pt x="1349" y="18900"/>
                </a:cubicBezTo>
                <a:lnTo>
                  <a:pt x="1349" y="5400"/>
                </a:lnTo>
                <a:cubicBezTo>
                  <a:pt x="1349" y="5027"/>
                  <a:pt x="1652" y="4725"/>
                  <a:pt x="2024" y="4725"/>
                </a:cubicBezTo>
                <a:lnTo>
                  <a:pt x="2699" y="4725"/>
                </a:lnTo>
                <a:lnTo>
                  <a:pt x="2699" y="18225"/>
                </a:lnTo>
                <a:cubicBezTo>
                  <a:pt x="2699" y="18598"/>
                  <a:pt x="3001" y="18900"/>
                  <a:pt x="3374" y="18900"/>
                </a:cubicBezTo>
                <a:cubicBezTo>
                  <a:pt x="3748" y="18900"/>
                  <a:pt x="4049" y="18598"/>
                  <a:pt x="4049" y="18225"/>
                </a:cubicBezTo>
                <a:lnTo>
                  <a:pt x="4049" y="2025"/>
                </a:lnTo>
                <a:cubicBezTo>
                  <a:pt x="4049" y="1652"/>
                  <a:pt x="4352" y="1350"/>
                  <a:pt x="4724" y="1350"/>
                </a:cubicBezTo>
                <a:lnTo>
                  <a:pt x="19575" y="1350"/>
                </a:lnTo>
                <a:cubicBezTo>
                  <a:pt x="19947" y="1350"/>
                  <a:pt x="20249" y="1652"/>
                  <a:pt x="20249" y="2025"/>
                </a:cubicBezTo>
                <a:cubicBezTo>
                  <a:pt x="20249" y="2025"/>
                  <a:pt x="20249" y="18900"/>
                  <a:pt x="20249" y="18900"/>
                </a:cubicBezTo>
                <a:close/>
                <a:moveTo>
                  <a:pt x="19575" y="0"/>
                </a:moveTo>
                <a:lnTo>
                  <a:pt x="4724" y="0"/>
                </a:lnTo>
                <a:cubicBezTo>
                  <a:pt x="3606" y="0"/>
                  <a:pt x="2699" y="905"/>
                  <a:pt x="2699" y="2025"/>
                </a:cubicBezTo>
                <a:lnTo>
                  <a:pt x="2699" y="3375"/>
                </a:lnTo>
                <a:lnTo>
                  <a:pt x="2024" y="3375"/>
                </a:lnTo>
                <a:cubicBezTo>
                  <a:pt x="906" y="3375"/>
                  <a:pt x="0" y="4280"/>
                  <a:pt x="0" y="5400"/>
                </a:cubicBezTo>
                <a:lnTo>
                  <a:pt x="0" y="18900"/>
                </a:lnTo>
                <a:cubicBezTo>
                  <a:pt x="0" y="20391"/>
                  <a:pt x="1208" y="21599"/>
                  <a:pt x="2699" y="21599"/>
                </a:cubicBezTo>
                <a:lnTo>
                  <a:pt x="18899" y="21599"/>
                </a:lnTo>
                <a:cubicBezTo>
                  <a:pt x="20391" y="21599"/>
                  <a:pt x="21600" y="20391"/>
                  <a:pt x="21600" y="18900"/>
                </a:cubicBezTo>
                <a:lnTo>
                  <a:pt x="21600" y="2025"/>
                </a:lnTo>
                <a:cubicBezTo>
                  <a:pt x="21600" y="905"/>
                  <a:pt x="20693" y="0"/>
                  <a:pt x="195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26" name="AutoShape 85"/>
          <p:cNvSpPr/>
          <p:nvPr/>
        </p:nvSpPr>
        <p:spPr bwMode="auto">
          <a:xfrm>
            <a:off x="6666019" y="2036446"/>
            <a:ext cx="133351" cy="14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27" name="AutoShape 86"/>
          <p:cNvSpPr/>
          <p:nvPr/>
        </p:nvSpPr>
        <p:spPr bwMode="auto">
          <a:xfrm>
            <a:off x="6666019" y="1989879"/>
            <a:ext cx="133351" cy="169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28" name="AutoShape 87"/>
          <p:cNvSpPr/>
          <p:nvPr/>
        </p:nvSpPr>
        <p:spPr bwMode="auto">
          <a:xfrm>
            <a:off x="6666019" y="1945429"/>
            <a:ext cx="133351" cy="169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29" name="AutoShape 88"/>
          <p:cNvSpPr/>
          <p:nvPr/>
        </p:nvSpPr>
        <p:spPr bwMode="auto">
          <a:xfrm>
            <a:off x="6500919" y="2260812"/>
            <a:ext cx="133351" cy="14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0" name="AutoShape 89"/>
          <p:cNvSpPr/>
          <p:nvPr/>
        </p:nvSpPr>
        <p:spPr bwMode="auto">
          <a:xfrm>
            <a:off x="6500919" y="2216363"/>
            <a:ext cx="133351" cy="148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1" name="AutoShape 90"/>
          <p:cNvSpPr/>
          <p:nvPr/>
        </p:nvSpPr>
        <p:spPr bwMode="auto">
          <a:xfrm>
            <a:off x="6500919" y="2171913"/>
            <a:ext cx="133351" cy="12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2" name="AutoShape 91"/>
          <p:cNvSpPr/>
          <p:nvPr/>
        </p:nvSpPr>
        <p:spPr bwMode="auto">
          <a:xfrm>
            <a:off x="6666019" y="2260812"/>
            <a:ext cx="133351" cy="14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3" name="AutoShape 92"/>
          <p:cNvSpPr/>
          <p:nvPr/>
        </p:nvSpPr>
        <p:spPr bwMode="auto">
          <a:xfrm>
            <a:off x="6666019" y="2216363"/>
            <a:ext cx="133351" cy="148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4" name="AutoShape 93"/>
          <p:cNvSpPr/>
          <p:nvPr/>
        </p:nvSpPr>
        <p:spPr bwMode="auto">
          <a:xfrm>
            <a:off x="6666019" y="2171913"/>
            <a:ext cx="133351" cy="12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5" name="AutoShape 94"/>
          <p:cNvSpPr/>
          <p:nvPr/>
        </p:nvSpPr>
        <p:spPr bwMode="auto">
          <a:xfrm>
            <a:off x="6500918" y="2080896"/>
            <a:ext cx="298451" cy="148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69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69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6" name="AutoShape 95"/>
          <p:cNvSpPr/>
          <p:nvPr/>
        </p:nvSpPr>
        <p:spPr bwMode="auto">
          <a:xfrm>
            <a:off x="6500918" y="2125346"/>
            <a:ext cx="298451" cy="14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90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90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37" name="AutoShape 96"/>
          <p:cNvSpPr/>
          <p:nvPr/>
        </p:nvSpPr>
        <p:spPr bwMode="auto">
          <a:xfrm>
            <a:off x="6500919" y="1915795"/>
            <a:ext cx="133351" cy="1354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799" y="4792"/>
                </a:moveTo>
                <a:lnTo>
                  <a:pt x="16800" y="4792"/>
                </a:lnTo>
                <a:lnTo>
                  <a:pt x="16800" y="16797"/>
                </a:lnTo>
                <a:lnTo>
                  <a:pt x="4799" y="16797"/>
                </a:lnTo>
                <a:cubicBezTo>
                  <a:pt x="4799" y="16797"/>
                  <a:pt x="4799" y="4792"/>
                  <a:pt x="4799" y="4792"/>
                </a:cubicBezTo>
                <a:close/>
                <a:moveTo>
                  <a:pt x="2399" y="21600"/>
                </a:moveTo>
                <a:lnTo>
                  <a:pt x="19199" y="21600"/>
                </a:lnTo>
                <a:cubicBezTo>
                  <a:pt x="20527" y="21600"/>
                  <a:pt x="21600" y="20523"/>
                  <a:pt x="21600" y="19198"/>
                </a:cubicBezTo>
                <a:lnTo>
                  <a:pt x="21600" y="2401"/>
                </a:lnTo>
                <a:cubicBezTo>
                  <a:pt x="21600" y="1076"/>
                  <a:pt x="20527" y="0"/>
                  <a:pt x="19199" y="0"/>
                </a:cubicBezTo>
                <a:lnTo>
                  <a:pt x="2399" y="0"/>
                </a:lnTo>
                <a:cubicBezTo>
                  <a:pt x="1072" y="0"/>
                  <a:pt x="0" y="1076"/>
                  <a:pt x="0" y="2401"/>
                </a:cubicBezTo>
                <a:lnTo>
                  <a:pt x="0" y="19198"/>
                </a:lnTo>
                <a:cubicBezTo>
                  <a:pt x="0" y="20523"/>
                  <a:pt x="1072" y="21600"/>
                  <a:pt x="2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5434118" y="4737313"/>
            <a:ext cx="284955" cy="478367"/>
            <a:chOff x="3965575" y="3582988"/>
            <a:chExt cx="247650" cy="358775"/>
          </a:xfrm>
          <a:solidFill>
            <a:schemeClr val="bg1"/>
          </a:solidFill>
        </p:grpSpPr>
        <p:sp>
          <p:nvSpPr>
            <p:cNvPr id="139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40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41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142" name="AutoShape 100"/>
          <p:cNvSpPr/>
          <p:nvPr/>
        </p:nvSpPr>
        <p:spPr bwMode="auto">
          <a:xfrm>
            <a:off x="4432936" y="4737313"/>
            <a:ext cx="419100" cy="478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43" name="AutoShape 101"/>
          <p:cNvSpPr/>
          <p:nvPr/>
        </p:nvSpPr>
        <p:spPr bwMode="auto">
          <a:xfrm>
            <a:off x="3444452" y="4766946"/>
            <a:ext cx="478367" cy="419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514"/>
                </a:moveTo>
                <a:cubicBezTo>
                  <a:pt x="20249" y="19365"/>
                  <a:pt x="19644" y="20057"/>
                  <a:pt x="18899" y="20057"/>
                </a:cubicBezTo>
                <a:lnTo>
                  <a:pt x="2699" y="20057"/>
                </a:lnTo>
                <a:cubicBezTo>
                  <a:pt x="1955" y="20057"/>
                  <a:pt x="1349" y="19365"/>
                  <a:pt x="1349" y="18514"/>
                </a:cubicBezTo>
                <a:lnTo>
                  <a:pt x="1349" y="13114"/>
                </a:lnTo>
                <a:lnTo>
                  <a:pt x="4050" y="1542"/>
                </a:lnTo>
                <a:lnTo>
                  <a:pt x="17549" y="1542"/>
                </a:lnTo>
                <a:lnTo>
                  <a:pt x="20249" y="13114"/>
                </a:lnTo>
                <a:cubicBezTo>
                  <a:pt x="20249" y="13114"/>
                  <a:pt x="20249" y="18514"/>
                  <a:pt x="20249" y="18514"/>
                </a:cubicBezTo>
                <a:close/>
                <a:moveTo>
                  <a:pt x="21548" y="12693"/>
                </a:moveTo>
                <a:lnTo>
                  <a:pt x="18847" y="1117"/>
                </a:lnTo>
                <a:cubicBezTo>
                  <a:pt x="18683" y="460"/>
                  <a:pt x="18150" y="0"/>
                  <a:pt x="17549" y="0"/>
                </a:cubicBezTo>
                <a:lnTo>
                  <a:pt x="10800" y="0"/>
                </a:lnTo>
                <a:lnTo>
                  <a:pt x="4049" y="0"/>
                </a:lnTo>
                <a:cubicBezTo>
                  <a:pt x="3449" y="0"/>
                  <a:pt x="2916" y="460"/>
                  <a:pt x="2752" y="1117"/>
                </a:cubicBezTo>
                <a:lnTo>
                  <a:pt x="51" y="12693"/>
                </a:lnTo>
                <a:cubicBezTo>
                  <a:pt x="17" y="12835"/>
                  <a:pt x="0" y="12976"/>
                  <a:pt x="0" y="13114"/>
                </a:cubicBezTo>
                <a:lnTo>
                  <a:pt x="0" y="18514"/>
                </a:lnTo>
                <a:cubicBezTo>
                  <a:pt x="0" y="20218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20218"/>
                  <a:pt x="21600" y="18514"/>
                </a:cubicBezTo>
                <a:lnTo>
                  <a:pt x="21600" y="13114"/>
                </a:lnTo>
                <a:cubicBezTo>
                  <a:pt x="21600" y="12976"/>
                  <a:pt x="21582" y="12835"/>
                  <a:pt x="21548" y="126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44" name="AutoShape 102"/>
          <p:cNvSpPr/>
          <p:nvPr/>
        </p:nvSpPr>
        <p:spPr bwMode="auto">
          <a:xfrm>
            <a:off x="3503718" y="4826212"/>
            <a:ext cx="366184" cy="268816"/>
          </a:xfrm>
          <a:custGeom>
            <a:avLst/>
            <a:gdLst>
              <a:gd name="T0" fmla="+- 0 10799 40"/>
              <a:gd name="T1" fmla="*/ T0 w 21519"/>
              <a:gd name="T2" fmla="*/ 10800 h 21600"/>
              <a:gd name="T3" fmla="+- 0 10799 40"/>
              <a:gd name="T4" fmla="*/ T3 w 21519"/>
              <a:gd name="T5" fmla="*/ 10800 h 21600"/>
              <a:gd name="T6" fmla="+- 0 10799 40"/>
              <a:gd name="T7" fmla="*/ T6 w 21519"/>
              <a:gd name="T8" fmla="*/ 10800 h 21600"/>
              <a:gd name="T9" fmla="+- 0 10799 40"/>
              <a:gd name="T10" fmla="*/ T9 w 2151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19" h="21600">
                <a:moveTo>
                  <a:pt x="18070" y="14399"/>
                </a:moveTo>
                <a:lnTo>
                  <a:pt x="16603" y="14399"/>
                </a:lnTo>
                <a:cubicBezTo>
                  <a:pt x="15931" y="14399"/>
                  <a:pt x="15325" y="14907"/>
                  <a:pt x="15024" y="15725"/>
                </a:cubicBezTo>
                <a:lnTo>
                  <a:pt x="13746" y="19199"/>
                </a:lnTo>
                <a:lnTo>
                  <a:pt x="7773" y="19199"/>
                </a:lnTo>
                <a:lnTo>
                  <a:pt x="6495" y="15725"/>
                </a:lnTo>
                <a:cubicBezTo>
                  <a:pt x="6194" y="14907"/>
                  <a:pt x="5588" y="14399"/>
                  <a:pt x="4916" y="14399"/>
                </a:cubicBezTo>
                <a:lnTo>
                  <a:pt x="3449" y="14399"/>
                </a:lnTo>
                <a:lnTo>
                  <a:pt x="1343" y="14399"/>
                </a:lnTo>
                <a:lnTo>
                  <a:pt x="3924" y="1200"/>
                </a:lnTo>
                <a:lnTo>
                  <a:pt x="17595" y="1200"/>
                </a:lnTo>
                <a:lnTo>
                  <a:pt x="20176" y="14399"/>
                </a:lnTo>
                <a:cubicBezTo>
                  <a:pt x="20176" y="14399"/>
                  <a:pt x="18070" y="14399"/>
                  <a:pt x="18070" y="14399"/>
                </a:cubicBezTo>
                <a:close/>
                <a:moveTo>
                  <a:pt x="17595" y="0"/>
                </a:moveTo>
                <a:lnTo>
                  <a:pt x="3924" y="0"/>
                </a:lnTo>
                <a:cubicBezTo>
                  <a:pt x="3524" y="0"/>
                  <a:pt x="3174" y="366"/>
                  <a:pt x="3071" y="891"/>
                </a:cubicBezTo>
                <a:lnTo>
                  <a:pt x="28" y="15291"/>
                </a:lnTo>
                <a:cubicBezTo>
                  <a:pt x="-40" y="15651"/>
                  <a:pt x="16" y="16035"/>
                  <a:pt x="183" y="16330"/>
                </a:cubicBezTo>
                <a:cubicBezTo>
                  <a:pt x="350" y="16625"/>
                  <a:pt x="609" y="16799"/>
                  <a:pt x="883" y="16799"/>
                </a:cubicBezTo>
                <a:lnTo>
                  <a:pt x="3449" y="16799"/>
                </a:lnTo>
                <a:lnTo>
                  <a:pt x="4456" y="16799"/>
                </a:lnTo>
                <a:lnTo>
                  <a:pt x="4916" y="16799"/>
                </a:lnTo>
                <a:lnTo>
                  <a:pt x="6194" y="20274"/>
                </a:lnTo>
                <a:cubicBezTo>
                  <a:pt x="6493" y="21086"/>
                  <a:pt x="7104" y="21599"/>
                  <a:pt x="7773" y="21599"/>
                </a:cubicBezTo>
                <a:lnTo>
                  <a:pt x="13746" y="21599"/>
                </a:lnTo>
                <a:cubicBezTo>
                  <a:pt x="14415" y="21599"/>
                  <a:pt x="15026" y="21086"/>
                  <a:pt x="15325" y="20274"/>
                </a:cubicBezTo>
                <a:lnTo>
                  <a:pt x="16603" y="16799"/>
                </a:lnTo>
                <a:lnTo>
                  <a:pt x="17063" y="16799"/>
                </a:lnTo>
                <a:lnTo>
                  <a:pt x="18070" y="16799"/>
                </a:lnTo>
                <a:lnTo>
                  <a:pt x="20636" y="16799"/>
                </a:lnTo>
                <a:cubicBezTo>
                  <a:pt x="20910" y="16799"/>
                  <a:pt x="21169" y="16625"/>
                  <a:pt x="21336" y="16330"/>
                </a:cubicBezTo>
                <a:cubicBezTo>
                  <a:pt x="21503" y="16035"/>
                  <a:pt x="21560" y="15651"/>
                  <a:pt x="21490" y="15291"/>
                </a:cubicBezTo>
                <a:lnTo>
                  <a:pt x="18448" y="891"/>
                </a:lnTo>
                <a:cubicBezTo>
                  <a:pt x="18345" y="366"/>
                  <a:pt x="17995" y="0"/>
                  <a:pt x="175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45" name="AutoShape 103"/>
          <p:cNvSpPr/>
          <p:nvPr/>
        </p:nvSpPr>
        <p:spPr bwMode="auto">
          <a:xfrm>
            <a:off x="2561803" y="4841028"/>
            <a:ext cx="171449" cy="1121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60" y="0"/>
                </a:moveTo>
                <a:cubicBezTo>
                  <a:pt x="9461" y="0"/>
                  <a:pt x="0" y="9233"/>
                  <a:pt x="0" y="20160"/>
                </a:cubicBezTo>
                <a:cubicBezTo>
                  <a:pt x="0" y="20954"/>
                  <a:pt x="420" y="21600"/>
                  <a:pt x="939" y="21600"/>
                </a:cubicBezTo>
                <a:cubicBezTo>
                  <a:pt x="1457" y="21600"/>
                  <a:pt x="1878" y="20954"/>
                  <a:pt x="1878" y="20160"/>
                </a:cubicBezTo>
                <a:cubicBezTo>
                  <a:pt x="1878" y="10956"/>
                  <a:pt x="10655" y="2880"/>
                  <a:pt x="20660" y="2880"/>
                </a:cubicBezTo>
                <a:cubicBezTo>
                  <a:pt x="21179" y="2880"/>
                  <a:pt x="21600" y="2234"/>
                  <a:pt x="21600" y="1440"/>
                </a:cubicBezTo>
                <a:cubicBezTo>
                  <a:pt x="21600" y="645"/>
                  <a:pt x="21179" y="0"/>
                  <a:pt x="206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46" name="AutoShape 104"/>
          <p:cNvSpPr/>
          <p:nvPr/>
        </p:nvSpPr>
        <p:spPr bwMode="auto">
          <a:xfrm>
            <a:off x="2485603" y="4766946"/>
            <a:ext cx="478367" cy="419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526752" y="4826213"/>
            <a:ext cx="478367" cy="300567"/>
            <a:chOff x="1035050" y="3649663"/>
            <a:chExt cx="358775" cy="225425"/>
          </a:xfrm>
          <a:solidFill>
            <a:schemeClr val="bg1"/>
          </a:solidFill>
        </p:grpSpPr>
        <p:sp>
          <p:nvSpPr>
            <p:cNvPr id="148" name="AutoShape 105"/>
            <p:cNvSpPr/>
            <p:nvPr/>
          </p:nvSpPr>
          <p:spPr bwMode="auto">
            <a:xfrm>
              <a:off x="1035050" y="3649663"/>
              <a:ext cx="358775" cy="225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49" name="AutoShape 106"/>
            <p:cNvSpPr/>
            <p:nvPr/>
          </p:nvSpPr>
          <p:spPr bwMode="auto">
            <a:xfrm>
              <a:off x="1169988" y="3717925"/>
              <a:ext cx="50800" cy="492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50" name="AutoShape 107"/>
            <p:cNvSpPr/>
            <p:nvPr/>
          </p:nvSpPr>
          <p:spPr bwMode="auto">
            <a:xfrm>
              <a:off x="1136650" y="3683000"/>
              <a:ext cx="157163" cy="1571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29286" y="4737313"/>
            <a:ext cx="359833" cy="478367"/>
            <a:chOff x="361950" y="3582988"/>
            <a:chExt cx="269875" cy="358775"/>
          </a:xfrm>
          <a:solidFill>
            <a:schemeClr val="bg1"/>
          </a:solidFill>
        </p:grpSpPr>
        <p:sp>
          <p:nvSpPr>
            <p:cNvPr id="152" name="AutoShape 108"/>
            <p:cNvSpPr/>
            <p:nvPr/>
          </p:nvSpPr>
          <p:spPr bwMode="auto">
            <a:xfrm>
              <a:off x="428625" y="3649663"/>
              <a:ext cx="134938" cy="1349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53" name="AutoShape 109"/>
            <p:cNvSpPr/>
            <p:nvPr/>
          </p:nvSpPr>
          <p:spPr bwMode="auto">
            <a:xfrm>
              <a:off x="361950" y="3582988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54" name="Group 112"/>
          <p:cNvGrpSpPr/>
          <p:nvPr/>
        </p:nvGrpSpPr>
        <p:grpSpPr>
          <a:xfrm>
            <a:off x="5359706" y="3808093"/>
            <a:ext cx="479705" cy="449417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155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5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157" name="AutoShape 112"/>
          <p:cNvSpPr/>
          <p:nvPr/>
        </p:nvSpPr>
        <p:spPr bwMode="auto">
          <a:xfrm>
            <a:off x="4401186" y="3733073"/>
            <a:ext cx="480484" cy="47836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518651" y="3732416"/>
            <a:ext cx="329081" cy="4797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15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60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161" name="AutoShape 115"/>
          <p:cNvSpPr/>
          <p:nvPr/>
        </p:nvSpPr>
        <p:spPr bwMode="auto">
          <a:xfrm>
            <a:off x="2544870" y="3778462"/>
            <a:ext cx="359833" cy="478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62" name="AutoShape 116"/>
          <p:cNvSpPr/>
          <p:nvPr/>
        </p:nvSpPr>
        <p:spPr bwMode="auto">
          <a:xfrm>
            <a:off x="2695152" y="4062096"/>
            <a:ext cx="59267" cy="910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63" name="AutoShape 117"/>
          <p:cNvSpPr/>
          <p:nvPr/>
        </p:nvSpPr>
        <p:spPr bwMode="auto">
          <a:xfrm>
            <a:off x="1526752" y="3867363"/>
            <a:ext cx="480484" cy="359833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rPr>
              <a:t>	</a:t>
            </a: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164" name="Group 121"/>
          <p:cNvGrpSpPr/>
          <p:nvPr/>
        </p:nvGrpSpPr>
        <p:grpSpPr>
          <a:xfrm>
            <a:off x="570019" y="3838382"/>
            <a:ext cx="478887" cy="359368"/>
            <a:chOff x="723900" y="3569494"/>
            <a:chExt cx="464344" cy="348456"/>
          </a:xfrm>
          <a:solidFill>
            <a:schemeClr val="bg1"/>
          </a:solidFill>
        </p:grpSpPr>
        <p:sp>
          <p:nvSpPr>
            <p:cNvPr id="165" name="AutoShape 118"/>
            <p:cNvSpPr/>
            <p:nvPr/>
          </p:nvSpPr>
          <p:spPr bwMode="auto">
            <a:xfrm>
              <a:off x="723900" y="356949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66" name="AutoShape 119"/>
            <p:cNvSpPr/>
            <p:nvPr/>
          </p:nvSpPr>
          <p:spPr bwMode="auto">
            <a:xfrm>
              <a:off x="1013619" y="369966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67" name="Group 124"/>
          <p:cNvGrpSpPr/>
          <p:nvPr/>
        </p:nvGrpSpPr>
        <p:grpSpPr>
          <a:xfrm>
            <a:off x="5359706" y="2819666"/>
            <a:ext cx="479705" cy="403573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68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69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70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401931" y="2820033"/>
            <a:ext cx="478887" cy="478887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172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73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74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44158" y="2820033"/>
            <a:ext cx="478887" cy="478887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17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7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178" name="AutoShape 128"/>
          <p:cNvSpPr/>
          <p:nvPr/>
        </p:nvSpPr>
        <p:spPr bwMode="auto">
          <a:xfrm>
            <a:off x="2485602" y="2819613"/>
            <a:ext cx="480483" cy="478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79" name="AutoShape 129"/>
          <p:cNvSpPr/>
          <p:nvPr/>
        </p:nvSpPr>
        <p:spPr bwMode="auto">
          <a:xfrm>
            <a:off x="2786169" y="2878880"/>
            <a:ext cx="118533" cy="120649"/>
          </a:xfrm>
          <a:custGeom>
            <a:avLst/>
            <a:gdLst>
              <a:gd name="T0" fmla="*/ 10800 w 21600"/>
              <a:gd name="T1" fmla="+- 0 10800 134"/>
              <a:gd name="T2" fmla="*/ 10800 h 21333"/>
              <a:gd name="T3" fmla="*/ 10800 w 21600"/>
              <a:gd name="T4" fmla="+- 0 10800 134"/>
              <a:gd name="T5" fmla="*/ 10800 h 21333"/>
              <a:gd name="T6" fmla="*/ 10800 w 21600"/>
              <a:gd name="T7" fmla="+- 0 10800 134"/>
              <a:gd name="T8" fmla="*/ 10800 h 21333"/>
              <a:gd name="T9" fmla="*/ 10800 w 21600"/>
              <a:gd name="T10" fmla="+- 0 10800 134"/>
              <a:gd name="T11" fmla="*/ 10800 h 2133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33">
                <a:moveTo>
                  <a:pt x="13008" y="18684"/>
                </a:moveTo>
                <a:cubicBezTo>
                  <a:pt x="9017" y="15850"/>
                  <a:pt x="5542" y="12415"/>
                  <a:pt x="2694" y="8570"/>
                </a:cubicBezTo>
                <a:cubicBezTo>
                  <a:pt x="3736" y="5628"/>
                  <a:pt x="5693" y="3697"/>
                  <a:pt x="8585" y="2647"/>
                </a:cubicBezTo>
                <a:cubicBezTo>
                  <a:pt x="12578" y="5489"/>
                  <a:pt x="16048" y="8911"/>
                  <a:pt x="18889" y="12809"/>
                </a:cubicBezTo>
                <a:cubicBezTo>
                  <a:pt x="17836" y="15730"/>
                  <a:pt x="15883" y="17647"/>
                  <a:pt x="13008" y="18684"/>
                </a:cubicBezTo>
                <a:moveTo>
                  <a:pt x="21110" y="11295"/>
                </a:moveTo>
                <a:cubicBezTo>
                  <a:pt x="18081" y="7130"/>
                  <a:pt x="14396" y="3496"/>
                  <a:pt x="10161" y="484"/>
                </a:cubicBezTo>
                <a:cubicBezTo>
                  <a:pt x="9468" y="-8"/>
                  <a:pt x="8579" y="-134"/>
                  <a:pt x="7778" y="145"/>
                </a:cubicBezTo>
                <a:cubicBezTo>
                  <a:pt x="4027" y="1450"/>
                  <a:pt x="1463" y="3983"/>
                  <a:pt x="145" y="7687"/>
                </a:cubicBezTo>
                <a:cubicBezTo>
                  <a:pt x="46" y="7962"/>
                  <a:pt x="0" y="8252"/>
                  <a:pt x="0" y="8537"/>
                </a:cubicBezTo>
                <a:cubicBezTo>
                  <a:pt x="0" y="9071"/>
                  <a:pt x="167" y="9596"/>
                  <a:pt x="487" y="10041"/>
                </a:cubicBezTo>
                <a:cubicBezTo>
                  <a:pt x="3525" y="14213"/>
                  <a:pt x="7211" y="17850"/>
                  <a:pt x="11431" y="20850"/>
                </a:cubicBezTo>
                <a:cubicBezTo>
                  <a:pt x="12122" y="21338"/>
                  <a:pt x="13010" y="21466"/>
                  <a:pt x="13812" y="21188"/>
                </a:cubicBezTo>
                <a:cubicBezTo>
                  <a:pt x="17563" y="19893"/>
                  <a:pt x="20133" y="17356"/>
                  <a:pt x="21451" y="13647"/>
                </a:cubicBezTo>
                <a:cubicBezTo>
                  <a:pt x="21551" y="13372"/>
                  <a:pt x="21600" y="13081"/>
                  <a:pt x="21600" y="12796"/>
                </a:cubicBezTo>
                <a:cubicBezTo>
                  <a:pt x="21600" y="12265"/>
                  <a:pt x="21429" y="11740"/>
                  <a:pt x="21110" y="112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80" name="AutoShape 130"/>
          <p:cNvSpPr/>
          <p:nvPr/>
        </p:nvSpPr>
        <p:spPr bwMode="auto">
          <a:xfrm>
            <a:off x="1526752" y="2819613"/>
            <a:ext cx="480484" cy="478367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81" name="AutoShape 131"/>
          <p:cNvSpPr/>
          <p:nvPr/>
        </p:nvSpPr>
        <p:spPr bwMode="auto">
          <a:xfrm>
            <a:off x="599652" y="2819613"/>
            <a:ext cx="419100" cy="478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82" name="AutoShape 132"/>
          <p:cNvSpPr/>
          <p:nvPr/>
        </p:nvSpPr>
        <p:spPr bwMode="auto">
          <a:xfrm>
            <a:off x="688552" y="3014346"/>
            <a:ext cx="61384" cy="224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83" name="AutoShape 133"/>
          <p:cNvSpPr/>
          <p:nvPr/>
        </p:nvSpPr>
        <p:spPr bwMode="auto">
          <a:xfrm>
            <a:off x="779569" y="3014346"/>
            <a:ext cx="59267" cy="224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84" name="AutoShape 134"/>
          <p:cNvSpPr/>
          <p:nvPr/>
        </p:nvSpPr>
        <p:spPr bwMode="auto">
          <a:xfrm>
            <a:off x="868469" y="3014346"/>
            <a:ext cx="59267" cy="2243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85" name="AutoShape 135"/>
          <p:cNvSpPr/>
          <p:nvPr/>
        </p:nvSpPr>
        <p:spPr bwMode="auto">
          <a:xfrm>
            <a:off x="5360036" y="1936962"/>
            <a:ext cx="478367" cy="3280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4401186" y="1860762"/>
            <a:ext cx="480484" cy="480484"/>
            <a:chOff x="3190875" y="1425575"/>
            <a:chExt cx="360363" cy="360363"/>
          </a:xfrm>
          <a:solidFill>
            <a:schemeClr val="bg1"/>
          </a:solidFill>
        </p:grpSpPr>
        <p:sp>
          <p:nvSpPr>
            <p:cNvPr id="187" name="AutoShape 136"/>
            <p:cNvSpPr/>
            <p:nvPr/>
          </p:nvSpPr>
          <p:spPr bwMode="auto">
            <a:xfrm>
              <a:off x="3382963" y="1471613"/>
              <a:ext cx="117475" cy="117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88" name="AutoShape 137"/>
            <p:cNvSpPr/>
            <p:nvPr/>
          </p:nvSpPr>
          <p:spPr bwMode="auto">
            <a:xfrm>
              <a:off x="3190875" y="1425575"/>
              <a:ext cx="360363" cy="360363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189" name="AutoShape 138"/>
            <p:cNvSpPr/>
            <p:nvPr/>
          </p:nvSpPr>
          <p:spPr bwMode="auto">
            <a:xfrm>
              <a:off x="3382963" y="1425575"/>
              <a:ext cx="168275" cy="1682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190" name="AutoShape 139"/>
          <p:cNvSpPr/>
          <p:nvPr/>
        </p:nvSpPr>
        <p:spPr bwMode="auto">
          <a:xfrm>
            <a:off x="3444452" y="1860762"/>
            <a:ext cx="478367" cy="465667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1" name="AutoShape 140"/>
          <p:cNvSpPr/>
          <p:nvPr/>
        </p:nvSpPr>
        <p:spPr bwMode="auto">
          <a:xfrm>
            <a:off x="2544870" y="1981412"/>
            <a:ext cx="300567" cy="243416"/>
          </a:xfrm>
          <a:custGeom>
            <a:avLst/>
            <a:gdLst>
              <a:gd name="T0" fmla="+- 0 10800 376"/>
              <a:gd name="T1" fmla="*/ T0 w 20848"/>
              <a:gd name="T2" fmla="*/ 10800 h 21600"/>
              <a:gd name="T3" fmla="+- 0 10800 376"/>
              <a:gd name="T4" fmla="*/ T3 w 20848"/>
              <a:gd name="T5" fmla="*/ 10800 h 21600"/>
              <a:gd name="T6" fmla="+- 0 10800 376"/>
              <a:gd name="T7" fmla="*/ T6 w 20848"/>
              <a:gd name="T8" fmla="*/ 10800 h 21600"/>
              <a:gd name="T9" fmla="+- 0 10800 376"/>
              <a:gd name="T10" fmla="*/ T9 w 208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848" h="21600">
                <a:moveTo>
                  <a:pt x="18728" y="19178"/>
                </a:moveTo>
                <a:cubicBezTo>
                  <a:pt x="13191" y="20631"/>
                  <a:pt x="7654" y="20631"/>
                  <a:pt x="2118" y="19178"/>
                </a:cubicBezTo>
                <a:cubicBezTo>
                  <a:pt x="678" y="13592"/>
                  <a:pt x="678" y="8008"/>
                  <a:pt x="2118" y="2421"/>
                </a:cubicBezTo>
                <a:cubicBezTo>
                  <a:pt x="7654" y="968"/>
                  <a:pt x="13191" y="968"/>
                  <a:pt x="18728" y="2421"/>
                </a:cubicBezTo>
                <a:cubicBezTo>
                  <a:pt x="20168" y="8008"/>
                  <a:pt x="20168" y="13592"/>
                  <a:pt x="18728" y="19178"/>
                </a:cubicBezTo>
                <a:moveTo>
                  <a:pt x="18938" y="1116"/>
                </a:moveTo>
                <a:cubicBezTo>
                  <a:pt x="16114" y="375"/>
                  <a:pt x="13249" y="0"/>
                  <a:pt x="10423" y="0"/>
                </a:cubicBezTo>
                <a:cubicBezTo>
                  <a:pt x="7597" y="0"/>
                  <a:pt x="4732" y="375"/>
                  <a:pt x="1908" y="1116"/>
                </a:cubicBezTo>
                <a:cubicBezTo>
                  <a:pt x="1543" y="1213"/>
                  <a:pt x="1244" y="1552"/>
                  <a:pt x="1127" y="2004"/>
                </a:cubicBezTo>
                <a:cubicBezTo>
                  <a:pt x="-376" y="7841"/>
                  <a:pt x="-376" y="13759"/>
                  <a:pt x="1127" y="19593"/>
                </a:cubicBezTo>
                <a:cubicBezTo>
                  <a:pt x="1244" y="20047"/>
                  <a:pt x="1543" y="20386"/>
                  <a:pt x="1908" y="20482"/>
                </a:cubicBezTo>
                <a:cubicBezTo>
                  <a:pt x="4732" y="21224"/>
                  <a:pt x="7597" y="21600"/>
                  <a:pt x="10423" y="21600"/>
                </a:cubicBezTo>
                <a:cubicBezTo>
                  <a:pt x="13249" y="21600"/>
                  <a:pt x="16114" y="21224"/>
                  <a:pt x="18938" y="20482"/>
                </a:cubicBezTo>
                <a:cubicBezTo>
                  <a:pt x="19303" y="20386"/>
                  <a:pt x="19602" y="20047"/>
                  <a:pt x="19719" y="19593"/>
                </a:cubicBezTo>
                <a:cubicBezTo>
                  <a:pt x="21223" y="13759"/>
                  <a:pt x="21223" y="7841"/>
                  <a:pt x="19719" y="2004"/>
                </a:cubicBezTo>
                <a:cubicBezTo>
                  <a:pt x="19602" y="1552"/>
                  <a:pt x="19303" y="1213"/>
                  <a:pt x="18938" y="1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2" name="AutoShape 141"/>
          <p:cNvSpPr/>
          <p:nvPr/>
        </p:nvSpPr>
        <p:spPr bwMode="auto">
          <a:xfrm>
            <a:off x="2485603" y="1922146"/>
            <a:ext cx="478367" cy="372533"/>
          </a:xfrm>
          <a:custGeom>
            <a:avLst/>
            <a:gdLst>
              <a:gd name="T0" fmla="+- 0 10800 252"/>
              <a:gd name="T1" fmla="*/ T0 w 21096"/>
              <a:gd name="T2" fmla="*/ 10800 h 21600"/>
              <a:gd name="T3" fmla="+- 0 10800 252"/>
              <a:gd name="T4" fmla="*/ T3 w 21096"/>
              <a:gd name="T5" fmla="*/ 10800 h 21600"/>
              <a:gd name="T6" fmla="+- 0 10800 252"/>
              <a:gd name="T7" fmla="*/ T6 w 21096"/>
              <a:gd name="T8" fmla="*/ 10800 h 21600"/>
              <a:gd name="T9" fmla="+- 0 10800 252"/>
              <a:gd name="T10" fmla="*/ T9 w 210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96" h="21600">
                <a:moveTo>
                  <a:pt x="19056" y="18331"/>
                </a:moveTo>
                <a:cubicBezTo>
                  <a:pt x="13383" y="19233"/>
                  <a:pt x="7711" y="19233"/>
                  <a:pt x="2038" y="18331"/>
                </a:cubicBezTo>
                <a:cubicBezTo>
                  <a:pt x="1074" y="13022"/>
                  <a:pt x="1074" y="7713"/>
                  <a:pt x="2038" y="2404"/>
                </a:cubicBezTo>
                <a:cubicBezTo>
                  <a:pt x="7711" y="1502"/>
                  <a:pt x="13383" y="1502"/>
                  <a:pt x="19056" y="2404"/>
                </a:cubicBezTo>
                <a:cubicBezTo>
                  <a:pt x="20021" y="7713"/>
                  <a:pt x="20021" y="13022"/>
                  <a:pt x="19056" y="18331"/>
                </a:cubicBezTo>
                <a:moveTo>
                  <a:pt x="20338" y="2005"/>
                </a:moveTo>
                <a:cubicBezTo>
                  <a:pt x="20211" y="1301"/>
                  <a:pt x="19762" y="776"/>
                  <a:pt x="19215" y="689"/>
                </a:cubicBezTo>
                <a:cubicBezTo>
                  <a:pt x="16339" y="232"/>
                  <a:pt x="13423" y="0"/>
                  <a:pt x="10547" y="0"/>
                </a:cubicBezTo>
                <a:cubicBezTo>
                  <a:pt x="7671" y="0"/>
                  <a:pt x="4755" y="232"/>
                  <a:pt x="1879" y="689"/>
                </a:cubicBezTo>
                <a:cubicBezTo>
                  <a:pt x="1332" y="776"/>
                  <a:pt x="883" y="1301"/>
                  <a:pt x="756" y="2005"/>
                </a:cubicBezTo>
                <a:cubicBezTo>
                  <a:pt x="-252" y="7553"/>
                  <a:pt x="-252" y="13181"/>
                  <a:pt x="756" y="18731"/>
                </a:cubicBezTo>
                <a:cubicBezTo>
                  <a:pt x="883" y="19434"/>
                  <a:pt x="1332" y="19959"/>
                  <a:pt x="1879" y="20046"/>
                </a:cubicBezTo>
                <a:cubicBezTo>
                  <a:pt x="3265" y="20266"/>
                  <a:pt x="4660" y="20429"/>
                  <a:pt x="6055" y="20544"/>
                </a:cubicBezTo>
                <a:cubicBezTo>
                  <a:pt x="5979" y="20606"/>
                  <a:pt x="5931" y="20670"/>
                  <a:pt x="5931" y="20735"/>
                </a:cubicBezTo>
                <a:cubicBezTo>
                  <a:pt x="5931" y="21213"/>
                  <a:pt x="7997" y="21599"/>
                  <a:pt x="10547" y="21599"/>
                </a:cubicBezTo>
                <a:cubicBezTo>
                  <a:pt x="13097" y="21599"/>
                  <a:pt x="15164" y="21213"/>
                  <a:pt x="15164" y="20735"/>
                </a:cubicBezTo>
                <a:cubicBezTo>
                  <a:pt x="15164" y="20670"/>
                  <a:pt x="15115" y="20606"/>
                  <a:pt x="15040" y="20544"/>
                </a:cubicBezTo>
                <a:cubicBezTo>
                  <a:pt x="16434" y="20429"/>
                  <a:pt x="17830" y="20266"/>
                  <a:pt x="19215" y="20046"/>
                </a:cubicBezTo>
                <a:cubicBezTo>
                  <a:pt x="19762" y="19959"/>
                  <a:pt x="20211" y="19434"/>
                  <a:pt x="20338" y="18731"/>
                </a:cubicBezTo>
                <a:cubicBezTo>
                  <a:pt x="21347" y="13181"/>
                  <a:pt x="21347" y="7553"/>
                  <a:pt x="20338" y="20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3" name="AutoShape 142"/>
          <p:cNvSpPr/>
          <p:nvPr/>
        </p:nvSpPr>
        <p:spPr bwMode="auto">
          <a:xfrm>
            <a:off x="2860252" y="1996228"/>
            <a:ext cx="44451" cy="44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7200"/>
                </a:moveTo>
                <a:cubicBezTo>
                  <a:pt x="12779" y="7200"/>
                  <a:pt x="14399" y="8820"/>
                  <a:pt x="14399" y="10800"/>
                </a:cubicBezTo>
                <a:cubicBezTo>
                  <a:pt x="14399" y="12779"/>
                  <a:pt x="12779" y="14400"/>
                  <a:pt x="10800" y="14400"/>
                </a:cubicBezTo>
                <a:cubicBezTo>
                  <a:pt x="8820" y="14400"/>
                  <a:pt x="7199" y="12779"/>
                  <a:pt x="7199" y="10800"/>
                </a:cubicBezTo>
                <a:cubicBezTo>
                  <a:pt x="7199" y="8820"/>
                  <a:pt x="8820" y="7200"/>
                  <a:pt x="10800" y="7200"/>
                </a:cubicBezTo>
                <a:moveTo>
                  <a:pt x="10800" y="21599"/>
                </a:move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4" name="AutoShape 143"/>
          <p:cNvSpPr/>
          <p:nvPr/>
        </p:nvSpPr>
        <p:spPr bwMode="auto">
          <a:xfrm>
            <a:off x="2845436" y="2190963"/>
            <a:ext cx="59267" cy="148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5" name="AutoShape 144"/>
          <p:cNvSpPr/>
          <p:nvPr/>
        </p:nvSpPr>
        <p:spPr bwMode="auto">
          <a:xfrm>
            <a:off x="2860252" y="2146512"/>
            <a:ext cx="59267" cy="14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6" name="AutoShape 145"/>
          <p:cNvSpPr/>
          <p:nvPr/>
        </p:nvSpPr>
        <p:spPr bwMode="auto">
          <a:xfrm>
            <a:off x="2860252" y="2102063"/>
            <a:ext cx="59267" cy="148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sp>
        <p:nvSpPr>
          <p:cNvPr id="197" name="AutoShape 146"/>
          <p:cNvSpPr/>
          <p:nvPr/>
        </p:nvSpPr>
        <p:spPr bwMode="auto">
          <a:xfrm>
            <a:off x="2606252" y="2040680"/>
            <a:ext cx="88900" cy="63500"/>
          </a:xfrm>
          <a:custGeom>
            <a:avLst/>
            <a:gdLst>
              <a:gd name="T0" fmla="+- 0 10822 44"/>
              <a:gd name="T1" fmla="*/ T0 w 21556"/>
              <a:gd name="T2" fmla="+- 0 10826 53"/>
              <a:gd name="T3" fmla="*/ 10826 h 21547"/>
              <a:gd name="T4" fmla="+- 0 10822 44"/>
              <a:gd name="T5" fmla="*/ T4 w 21556"/>
              <a:gd name="T6" fmla="+- 0 10826 53"/>
              <a:gd name="T7" fmla="*/ 10826 h 21547"/>
              <a:gd name="T8" fmla="+- 0 10822 44"/>
              <a:gd name="T9" fmla="*/ T8 w 21556"/>
              <a:gd name="T10" fmla="+- 0 10826 53"/>
              <a:gd name="T11" fmla="*/ 10826 h 21547"/>
              <a:gd name="T12" fmla="+- 0 10822 44"/>
              <a:gd name="T13" fmla="*/ T12 w 21556"/>
              <a:gd name="T14" fmla="+- 0 10826 53"/>
              <a:gd name="T15" fmla="*/ 10826 h 215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6" h="21547">
                <a:moveTo>
                  <a:pt x="19751" y="2"/>
                </a:moveTo>
                <a:lnTo>
                  <a:pt x="3200" y="1845"/>
                </a:lnTo>
                <a:cubicBezTo>
                  <a:pt x="2215" y="2010"/>
                  <a:pt x="1272" y="3284"/>
                  <a:pt x="1106" y="4676"/>
                </a:cubicBezTo>
                <a:lnTo>
                  <a:pt x="1" y="18986"/>
                </a:lnTo>
                <a:cubicBezTo>
                  <a:pt x="-44" y="20398"/>
                  <a:pt x="724" y="21547"/>
                  <a:pt x="1712" y="21547"/>
                </a:cubicBezTo>
                <a:cubicBezTo>
                  <a:pt x="2698" y="21547"/>
                  <a:pt x="3542" y="20398"/>
                  <a:pt x="3582" y="18978"/>
                </a:cubicBezTo>
                <a:lnTo>
                  <a:pt x="4185" y="9251"/>
                </a:lnTo>
                <a:cubicBezTo>
                  <a:pt x="4319" y="7849"/>
                  <a:pt x="5235" y="6592"/>
                  <a:pt x="6220" y="6447"/>
                </a:cubicBezTo>
                <a:lnTo>
                  <a:pt x="19751" y="5128"/>
                </a:lnTo>
                <a:cubicBezTo>
                  <a:pt x="20743" y="5078"/>
                  <a:pt x="21556" y="3884"/>
                  <a:pt x="21556" y="2467"/>
                </a:cubicBezTo>
                <a:cubicBezTo>
                  <a:pt x="21556" y="1055"/>
                  <a:pt x="20743" y="-53"/>
                  <a:pt x="19751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1526752" y="1890396"/>
            <a:ext cx="480484" cy="421217"/>
            <a:chOff x="1035050" y="1447800"/>
            <a:chExt cx="360363" cy="315913"/>
          </a:xfrm>
          <a:solidFill>
            <a:schemeClr val="bg1"/>
          </a:solidFill>
        </p:grpSpPr>
        <p:sp>
          <p:nvSpPr>
            <p:cNvPr id="19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  <p:sp>
          <p:nvSpPr>
            <p:cNvPr id="20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Gill Sans" charset="0"/>
              </a:endParaRPr>
            </a:p>
          </p:txBody>
        </p:sp>
      </p:grpSp>
      <p:sp>
        <p:nvSpPr>
          <p:cNvPr id="201" name="AutoShape 149"/>
          <p:cNvSpPr/>
          <p:nvPr/>
        </p:nvSpPr>
        <p:spPr bwMode="auto">
          <a:xfrm>
            <a:off x="570019" y="1922146"/>
            <a:ext cx="478367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charset="-122"/>
              <a:sym typeface="Gill Sans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5016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2152650" y="1421130"/>
            <a:ext cx="7886065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01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De qué hacer copias</a:t>
            </a:r>
            <a:endParaRPr lang="es-ES" altLang="en-US" sz="48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46" name="Rectangle 120"/>
          <p:cNvSpPr/>
          <p:nvPr/>
        </p:nvSpPr>
        <p:spPr>
          <a:xfrm>
            <a:off x="2538095" y="3533140"/>
            <a:ext cx="71227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Se debe hacer una clasificacion de los datos en base a criticidad.</a:t>
            </a:r>
            <a:endParaRPr lang="es-E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  <a:p>
            <a:pPr algn="ctr" defTabSz="685800">
              <a:lnSpc>
                <a:spcPct val="150000"/>
              </a:lnSpc>
            </a:pPr>
            <a:r>
              <a:rPr lang="es-ES" altLang="id-ID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Los criterios para esta claficacion serviran para decidir que medidas de seguridad tomaremos sobre cada informacion. </a:t>
            </a:r>
            <a:endParaRPr lang="es-ES" altLang="id-ID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600960" y="3291840"/>
            <a:ext cx="66998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535295" y="473202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•••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020" y="-444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90" y="259715"/>
            <a:ext cx="1212850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163060" y="381000"/>
            <a:ext cx="387360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Criterios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28" name="Rectangle 120"/>
          <p:cNvSpPr/>
          <p:nvPr/>
        </p:nvSpPr>
        <p:spPr>
          <a:xfrm>
            <a:off x="2129790" y="841375"/>
            <a:ext cx="79317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Algunos de los criterios que podemos seguir para las clasificaciones serian:</a:t>
            </a:r>
            <a:endParaRPr lang="es-ES" altLang="id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209800" y="1348105"/>
            <a:ext cx="77800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 de texto 1"/>
          <p:cNvSpPr txBox="1"/>
          <p:nvPr/>
        </p:nvSpPr>
        <p:spPr>
          <a:xfrm>
            <a:off x="220345" y="2690495"/>
            <a:ext cx="3726180" cy="1938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s-ES" altLang="en-US" sz="2400">
                <a:solidFill>
                  <a:schemeClr val="bg1"/>
                </a:solidFill>
              </a:rPr>
              <a:t>Por el nivel de accesibilidad: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-Confidencial.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-Interna.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-Pública.</a:t>
            </a:r>
            <a:endParaRPr lang="es-ES" altLang="en-US" sz="2400">
              <a:solidFill>
                <a:schemeClr val="bg1"/>
              </a:solidFill>
            </a:endParaRPr>
          </a:p>
          <a:p>
            <a:endParaRPr lang="es-ES" altLang="en-US" sz="2400">
              <a:solidFill>
                <a:schemeClr val="bg1"/>
              </a:solidFill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3946525" y="2690495"/>
            <a:ext cx="3872865" cy="1938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s-ES" altLang="en-US" sz="2400">
                <a:solidFill>
                  <a:schemeClr val="bg1"/>
                </a:solidFill>
              </a:rPr>
              <a:t>Por su utilidad: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-Información de clientes.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-Información de compras.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-Información de personal.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-Información sobre pedidos.</a:t>
            </a:r>
            <a:endParaRPr lang="es-ES" altLang="en-US" sz="2400">
              <a:solidFill>
                <a:schemeClr val="bg1"/>
              </a:solidFill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7819390" y="2690495"/>
            <a:ext cx="4125595" cy="1938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s-ES" altLang="en-US" sz="2400">
                <a:solidFill>
                  <a:schemeClr val="bg1"/>
                </a:solidFill>
              </a:rPr>
              <a:t>Por el impacto en caso de robo: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-Daño de imagen.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-Consecuencias legales.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-Consecuencias economicas.</a:t>
            </a:r>
            <a:endParaRPr lang="es-ES" altLang="en-US" sz="2400">
              <a:solidFill>
                <a:schemeClr val="bg1"/>
              </a:solidFill>
            </a:endParaRPr>
          </a:p>
          <a:p>
            <a:r>
              <a:rPr lang="es-ES" altLang="en-US" sz="2400">
                <a:solidFill>
                  <a:schemeClr val="bg1"/>
                </a:solidFill>
              </a:rPr>
              <a:t>   -Paralizacion de la actividad.</a:t>
            </a:r>
            <a:endParaRPr lang="es-E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Marcador de posición de contenido 3" descr="CuadroCopia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1915" y="52070"/>
            <a:ext cx="7484110" cy="6753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79375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2956560" y="2139315"/>
            <a:ext cx="6278245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02</a:t>
            </a:r>
            <a:r>
              <a:rPr lang="es-ES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Tipos de copias</a:t>
            </a:r>
            <a:endParaRPr lang="es-ES" altLang="en-US" sz="48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324225" y="4095115"/>
            <a:ext cx="5549900" cy="146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020" y="-5080"/>
            <a:ext cx="12265025" cy="690372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900" y="1618615"/>
            <a:ext cx="2823845" cy="48520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xiongmaodada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596608" y="2309881"/>
            <a:ext cx="27259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Son las mas basicas y consisten en clonar todos los datos de los que dispone el sistema. </a:t>
            </a:r>
            <a:endParaRPr lang="es-ES" altLang="zh-CN" sz="1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6440" y="3232150"/>
            <a:ext cx="2564130" cy="953135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1219200"/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Pros: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 Facil restauracion de datos.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3130" y="1726565"/>
            <a:ext cx="2191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Completas</a:t>
            </a:r>
            <a:endParaRPr lang="es-ES" altLang="en-US" sz="3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760" y="1595120"/>
            <a:ext cx="2823845" cy="48755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xiongmaodada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4736808" y="2309881"/>
            <a:ext cx="27259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 trata de una copia que toma como referencia un punto y copia los datos modificados desde ese punto.</a:t>
            </a:r>
            <a:endParaRPr lang="es-ES" altLang="zh-CN" sz="1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3300" y="3232150"/>
            <a:ext cx="2563495" cy="169164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1219200"/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Pros:</a:t>
            </a:r>
            <a:endParaRPr lang="es-ES" sz="2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-Requieren menos espacio que la completa.</a:t>
            </a:r>
            <a:endParaRPr lang="es-E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-Para recuperar un archivo solo se comprueban 2 copias.</a:t>
            </a:r>
            <a:endParaRPr lang="es-E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04740" y="1726565"/>
            <a:ext cx="2381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Diferencial</a:t>
            </a:r>
            <a:endParaRPr lang="es-ES" altLang="en-US" sz="3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58555" y="1595120"/>
            <a:ext cx="2823210" cy="48755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xiongmaodada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8806523" y="2309881"/>
            <a:ext cx="27259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olo copia los datos que han variado desde la última copia de respaldo </a:t>
            </a:r>
            <a:r>
              <a:rPr lang="es-ES" altLang="zh-CN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ealizada</a:t>
            </a:r>
            <a:r>
              <a:rPr lang="es-ES" altLang="zh-CN"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ES" altLang="zh-CN" sz="1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81745" y="3232150"/>
            <a:ext cx="2552700" cy="144526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1219200"/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Pros: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-Espacio necesitado mucho menor.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-Tiempo de realizacion menor.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81745" y="1726565"/>
            <a:ext cx="2478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Incremental</a:t>
            </a:r>
            <a:endParaRPr lang="es-ES" altLang="en-US" sz="32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矩形 19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3732530" y="381000"/>
            <a:ext cx="47345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02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s-E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Tipos de copias de seguridad</a:t>
            </a:r>
            <a:endParaRPr lang="es-E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21" name="Rectangle 120"/>
          <p:cNvSpPr/>
          <p:nvPr/>
        </p:nvSpPr>
        <p:spPr>
          <a:xfrm>
            <a:off x="3305175" y="841375"/>
            <a:ext cx="59010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s-ES" altLang="id-ID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Si excluimos las copias espejo en RAID 1 podemos diferenciar 3 tipos de copias:</a:t>
            </a:r>
            <a:endParaRPr lang="es-ES" altLang="id-ID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859145" y="1209675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53"/>
          <p:cNvSpPr txBox="1"/>
          <p:nvPr/>
        </p:nvSpPr>
        <p:spPr>
          <a:xfrm>
            <a:off x="726440" y="4185285"/>
            <a:ext cx="2563495" cy="193802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p>
            <a:pPr algn="ctr" defTabSz="1219200"/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Contras: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 Necesidad de un mayor espacio.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-Mayor coste.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 Mayor tiempo.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-Enorme carga en servidores.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53"/>
          <p:cNvSpPr txBox="1"/>
          <p:nvPr/>
        </p:nvSpPr>
        <p:spPr>
          <a:xfrm>
            <a:off x="4813300" y="4923790"/>
            <a:ext cx="2563495" cy="144526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p>
            <a:pPr algn="ctr" defTabSz="1219200"/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Contras: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 Sigue necesitando bastante espacio.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 Necesita un tiempo considerable.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16"/>
          <p:cNvSpPr txBox="1"/>
          <p:nvPr/>
        </p:nvSpPr>
        <p:spPr>
          <a:xfrm>
            <a:off x="8881745" y="4678045"/>
            <a:ext cx="2564130" cy="1445260"/>
          </a:xfrm>
          <a:prstGeom prst="rect">
            <a:avLst/>
          </a:prstGeom>
          <a:noFill/>
          <a:ln w="12700" cmpd="sng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p>
            <a:pPr algn="ctr" defTabSz="1219200"/>
            <a:r>
              <a:rPr lang="es-E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Contras:</a:t>
            </a:r>
            <a:endParaRPr lang="es-E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1219200"/>
            <a:r>
              <a:rPr lang="es-E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-Para recuperar datos o archivos es necesario hacerla de todas las copias incrementales.</a:t>
            </a:r>
            <a:endParaRPr lang="es-E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Marcador de posición de contenido 3" descr="Tabl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885" y="1165225"/>
            <a:ext cx="10539730" cy="452818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8d31e99-d406-42b0-80a7-7529765f95ef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4445"/>
            <a:ext cx="12127230" cy="682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3655" y="-72390"/>
            <a:ext cx="12265025" cy="695769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0" y="259715"/>
            <a:ext cx="11558270" cy="6339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1177290" y="2115185"/>
            <a:ext cx="954405" cy="876300"/>
          </a:xfrm>
          <a:prstGeom prst="teardrop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065" y="2263775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30%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065" y="5474970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j-ea"/>
                <a:ea typeface="+mj-ea"/>
              </a:rPr>
              <a:t>89%</a:t>
            </a:r>
            <a:endParaRPr 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2040" y="3887470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45%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85390" y="1978025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Rectangle 120"/>
          <p:cNvSpPr/>
          <p:nvPr/>
        </p:nvSpPr>
        <p:spPr>
          <a:xfrm>
            <a:off x="2485390" y="2346325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85390" y="3519170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Rectangle 120"/>
          <p:cNvSpPr/>
          <p:nvPr/>
        </p:nvSpPr>
        <p:spPr>
          <a:xfrm>
            <a:off x="2485390" y="3887470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390" y="5106670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Rectangle 120"/>
          <p:cNvSpPr/>
          <p:nvPr/>
        </p:nvSpPr>
        <p:spPr>
          <a:xfrm>
            <a:off x="2485390" y="5474970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20" name="矩形 19" descr="e7d195523061f1c09e9d68d7cf438b91ef959ecb14fc25d26BBA7F7DBC18E55DFF4014AF651F0BF2569D4B6C1DA7F1A4683A481403BD872FC687266AD13265C1DE7C373772FD8728ABDD69ADD03BFF5BE2862BC891DBB79E3B16A08475943759BB2969C9A8B8933B93B1D416369138DB543BF0A5D9B0DF9D46CD3C203D0D99B19A091CB8D35ADF909FC717284F9FD8B5743DE0E770D1E019"/>
          <p:cNvSpPr/>
          <p:nvPr/>
        </p:nvSpPr>
        <p:spPr>
          <a:xfrm>
            <a:off x="4685029" y="408305"/>
            <a:ext cx="364432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02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Work performance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9" name="Rectangle 120"/>
          <p:cNvSpPr/>
          <p:nvPr/>
        </p:nvSpPr>
        <p:spPr>
          <a:xfrm>
            <a:off x="3305175" y="841375"/>
            <a:ext cx="59010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59145" y="1384300"/>
            <a:ext cx="480695" cy="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38620" y="2263775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30%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38620" y="5474970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j-ea"/>
                <a:ea typeface="+mj-ea"/>
              </a:rPr>
              <a:t>89%</a:t>
            </a:r>
            <a:endParaRPr 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92595" y="3887470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45%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95945" y="1978025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Rectangle 120"/>
          <p:cNvSpPr/>
          <p:nvPr/>
        </p:nvSpPr>
        <p:spPr>
          <a:xfrm>
            <a:off x="8195945" y="2346325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195945" y="3519170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Rectangle 120"/>
          <p:cNvSpPr/>
          <p:nvPr/>
        </p:nvSpPr>
        <p:spPr>
          <a:xfrm>
            <a:off x="8195945" y="3887470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95945" y="5106670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Rectangle 120"/>
          <p:cNvSpPr/>
          <p:nvPr/>
        </p:nvSpPr>
        <p:spPr>
          <a:xfrm>
            <a:off x="8195945" y="5474970"/>
            <a:ext cx="33737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id-ID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Geplis dipsam volorib vendian debist lignist quantium temab ium exper</a:t>
            </a:r>
            <a:endParaRPr lang="id-ID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3" name="泪滴形 42"/>
          <p:cNvSpPr/>
          <p:nvPr/>
        </p:nvSpPr>
        <p:spPr>
          <a:xfrm>
            <a:off x="1176655" y="3771900"/>
            <a:ext cx="954405" cy="876300"/>
          </a:xfrm>
          <a:prstGeom prst="teardrop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泪滴形 43"/>
          <p:cNvSpPr/>
          <p:nvPr/>
        </p:nvSpPr>
        <p:spPr>
          <a:xfrm>
            <a:off x="1177290" y="5297805"/>
            <a:ext cx="954405" cy="876300"/>
          </a:xfrm>
          <a:prstGeom prst="teardrop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泪滴形 44"/>
          <p:cNvSpPr/>
          <p:nvPr/>
        </p:nvSpPr>
        <p:spPr>
          <a:xfrm>
            <a:off x="6887845" y="2115185"/>
            <a:ext cx="954405" cy="876300"/>
          </a:xfrm>
          <a:prstGeom prst="teardrop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泪滴形 46"/>
          <p:cNvSpPr/>
          <p:nvPr/>
        </p:nvSpPr>
        <p:spPr>
          <a:xfrm>
            <a:off x="6887210" y="3771900"/>
            <a:ext cx="954405" cy="876300"/>
          </a:xfrm>
          <a:prstGeom prst="teardrop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泪滴形 47"/>
          <p:cNvSpPr/>
          <p:nvPr/>
        </p:nvSpPr>
        <p:spPr>
          <a:xfrm>
            <a:off x="6887210" y="5297805"/>
            <a:ext cx="954405" cy="876300"/>
          </a:xfrm>
          <a:prstGeom prst="teardrop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7183</Words>
  <Application>WPS Presentation</Application>
  <PresentationFormat>宽屏</PresentationFormat>
  <Paragraphs>262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黑体</vt:lpstr>
      <vt:lpstr>Arial</vt:lpstr>
      <vt:lpstr>Gill Sans</vt:lpstr>
      <vt:lpstr>FontAwesome</vt:lpstr>
      <vt:lpstr>Microsoft YaHei</vt:lpstr>
      <vt:lpstr/>
      <vt:lpstr>Arial Unicode MS</vt:lpstr>
      <vt:lpstr>Gill Sans MT</vt:lpstr>
      <vt:lpstr>Segoe Print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manu_</cp:lastModifiedBy>
  <cp:revision>16</cp:revision>
  <dcterms:created xsi:type="dcterms:W3CDTF">2019-06-10T07:36:00Z</dcterms:created>
  <dcterms:modified xsi:type="dcterms:W3CDTF">2019-12-01T19:36:05Z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3082-11.2.0.9052</vt:lpwstr>
  </property>
</Properties>
</file>