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1"/>
  </p:notes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53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82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532" r:id="rId37"/>
    <p:sldId id="468" r:id="rId38"/>
    <p:sldId id="469" r:id="rId39"/>
    <p:sldId id="470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/>
    <p:restoredTop sz="94783"/>
  </p:normalViewPr>
  <p:slideViewPr>
    <p:cSldViewPr snapToGrid="0">
      <p:cViewPr varScale="1">
        <p:scale>
          <a:sx n="171" d="100"/>
          <a:sy n="171" d="100"/>
        </p:scale>
        <p:origin x="184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AEA032F2-1115-D14D-BBD7-8D36EDD06ADB}"/>
    <pc:docChg chg="delSld modSection">
      <pc:chgData name="Luciano Pereira Soares" userId="16c53e34-c952-423e-8700-c0525d23304f" providerId="ADAL" clId="{AEA032F2-1115-D14D-BBD7-8D36EDD06ADB}" dt="2022-09-05T21:08:50.428" v="1" actId="2696"/>
      <pc:docMkLst>
        <pc:docMk/>
      </pc:docMkLst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59571029" sldId="40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6636348" sldId="40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AEA032F2-1115-D14D-BBD7-8D36EDD06ADB}" dt="2022-09-05T21:08:50.428" v="1" actId="2696"/>
        <pc:sldMkLst>
          <pc:docMk/>
          <pc:sldMk cId="3693946769" sldId="433"/>
        </pc:sldMkLst>
      </pc:sldChg>
    </pc:docChg>
  </pc:docChgLst>
  <pc:docChgLst>
    <pc:chgData name="Luciano Pereira Soares" userId="16c53e34-c952-423e-8700-c0525d23304f" providerId="ADAL" clId="{7916F78C-4B2C-454C-A621-0950636A71C8}"/>
    <pc:docChg chg="delSld modSld delSection modSection">
      <pc:chgData name="Luciano Pereira Soares" userId="16c53e34-c952-423e-8700-c0525d23304f" providerId="ADAL" clId="{7916F78C-4B2C-454C-A621-0950636A71C8}" dt="2022-10-10T22:38:34.210" v="4" actId="17853"/>
      <pc:docMkLst>
        <pc:docMk/>
      </pc:docMkLst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7916F78C-4B2C-454C-A621-0950636A71C8}" dt="2022-10-10T22:37:10.206" v="0" actId="2696"/>
        <pc:sldMkLst>
          <pc:docMk/>
          <pc:sldMk cId="3655188389" sldId="434"/>
        </pc:sldMkLst>
      </pc:sldChg>
      <pc:sldChg chg="modSp mod">
        <pc:chgData name="Luciano Pereira Soares" userId="16c53e34-c952-423e-8700-c0525d23304f" providerId="ADAL" clId="{7916F78C-4B2C-454C-A621-0950636A71C8}" dt="2022-10-10T22:38:07.709" v="2" actId="20577"/>
        <pc:sldMkLst>
          <pc:docMk/>
          <pc:sldMk cId="4292707404" sldId="436"/>
        </pc:sldMkLst>
        <pc:spChg chg="mod">
          <ac:chgData name="Luciano Pereira Soares" userId="16c53e34-c952-423e-8700-c0525d23304f" providerId="ADAL" clId="{7916F78C-4B2C-454C-A621-0950636A71C8}" dt="2022-10-10T22:38:07.709" v="2" actId="20577"/>
          <ac:spMkLst>
            <pc:docMk/>
            <pc:sldMk cId="4292707404" sldId="436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7916F78C-4B2C-454C-A621-0950636A71C8}" dt="2022-10-10T22:38:28.101" v="3" actId="2696"/>
        <pc:sldMkLst>
          <pc:docMk/>
          <pc:sldMk cId="2720856063" sldId="561"/>
        </pc:sldMkLst>
      </pc:sldChg>
    </pc:docChg>
  </pc:docChgLst>
  <pc:docChgLst>
    <pc:chgData name="Luciano Pereira Soares" userId="16c53e34-c952-423e-8700-c0525d23304f" providerId="ADAL" clId="{23FAB5F9-CE55-7B4E-82BA-8712A3FC70FD}"/>
    <pc:docChg chg="delSld modSld modSection">
      <pc:chgData name="Luciano Pereira Soares" userId="16c53e34-c952-423e-8700-c0525d23304f" providerId="ADAL" clId="{23FAB5F9-CE55-7B4E-82BA-8712A3FC70FD}" dt="2022-09-05T21:04:40.495" v="9" actId="20577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modSp mod">
        <pc:chgData name="Luciano Pereira Soares" userId="16c53e34-c952-423e-8700-c0525d23304f" providerId="ADAL" clId="{23FAB5F9-CE55-7B4E-82BA-8712A3FC70FD}" dt="2022-09-05T21:04:26.451" v="5" actId="20577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33.372" v="7" actId="20577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40.495" v="9" actId="20577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5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per.edu.br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8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2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vccs-enf102-17fa/chapter/text-parallel-structur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colab.research.google.com/drive/14n_q9NLt7bfJylNkgnyaYpZoRagYtBqq?usp=sharin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mikkipastel.blogspot.com/2018/03/python-guidelin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openmp-com-intel-edison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extremecomputingtraining.anl.gov/files/2016/08/Mattson_830aug3_HandsOnIntro.pdf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www.youtube.com/watch?v=WvoMpG_QvBU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4PITrQtjY" TargetMode="External"/><Relationship Id="rId5" Type="http://schemas.openxmlformats.org/officeDocument/2006/relationships/hyperlink" Target="https://www.youtube.com/watch?v=LRsQHDAqPHA" TargetMode="External"/><Relationship Id="rId4" Type="http://schemas.openxmlformats.org/officeDocument/2006/relationships/hyperlink" Target="https://www.youtube.com/watch?v=pRtTIW9-Nr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inking-woman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garotos-meninos-rapazes-criancas-8612570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garotos-meninos-rapazes-criancas-8612570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0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5F33-AF4E-9C41-8107-033D8160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Intel i7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A08BE-381E-934B-8A44-8FFCDD77B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9AA07-80F9-D347-9232-F1E6B1EE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5485" y="1157754"/>
            <a:ext cx="4942837" cy="341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3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Discussão 1: qual a expectativa da melhoria de velocidade com paralelismo?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3168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Discussão 1: qual a expectativa da melhoria de velocidade com paralelismo?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6" name="Picture 2" descr="Lei de Amdahl – Wikipédia, a enciclopédia livre">
            <a:extLst>
              <a:ext uri="{FF2B5EF4-FFF2-40B4-BE49-F238E27FC236}">
                <a16:creationId xmlns:a16="http://schemas.microsoft.com/office/drawing/2014/main" id="{F60818B7-46E1-4B46-936B-DE73638E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3655" y="2571750"/>
            <a:ext cx="3273397" cy="255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875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1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CBC0A0-2665-3249-AF2C-542220C9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57939" y="2149311"/>
            <a:ext cx="4755413" cy="12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102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1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CBC0A0-2665-3249-AF2C-542220C9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57939" y="2149311"/>
            <a:ext cx="4755413" cy="12243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96AF3F-5EAE-E74D-9AA9-1FD2628C6FC6}"/>
              </a:ext>
            </a:extLst>
          </p:cNvPr>
          <p:cNvSpPr txBox="1"/>
          <p:nvPr/>
        </p:nvSpPr>
        <p:spPr>
          <a:xfrm>
            <a:off x="3831996" y="3489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spc="-1" dirty="0">
                <a:solidFill>
                  <a:srgbClr val="C00026"/>
                </a:solidFill>
              </a:rPr>
              <a:t>– Tempo total /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2211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2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CF50F4-C197-2A48-9B03-1E91C0FD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78080" y="2137344"/>
            <a:ext cx="4472371" cy="11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31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2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CF50F4-C197-2A48-9B03-1E91C0FD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78080" y="2137344"/>
            <a:ext cx="4472371" cy="115150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47034-A023-2A43-BD4E-A908950CEF8D}"/>
              </a:ext>
            </a:extLst>
          </p:cNvPr>
          <p:cNvSpPr txBox="1"/>
          <p:nvPr/>
        </p:nvSpPr>
        <p:spPr>
          <a:xfrm>
            <a:off x="3928265" y="34603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i="0" u="none" strike="noStrike" cap="none" spc="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Nenhum ganho! Depende da iteração anterior :(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139036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B5398-C21C-EA43-A1B8-0E31F013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Dependência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BBA9CF-8A93-5441-AE3E-013790AE4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É quando uma iteração depende de resultados calculados em iterações anteriores</a:t>
            </a:r>
          </a:p>
          <a:p>
            <a:endParaRPr lang="pt-BR" dirty="0"/>
          </a:p>
          <a:p>
            <a:r>
              <a:rPr lang="pt-BR" dirty="0"/>
              <a:t>Quando não existe nenhuma dependência em um loop, por exemplo, dizemos que ele é ingenuamente paralelizável (</a:t>
            </a:r>
            <a:r>
              <a:rPr lang="en-US" dirty="0"/>
              <a:t>embarrassingly parallel)</a:t>
            </a:r>
            <a:endParaRPr lang="pt-BR" dirty="0"/>
          </a:p>
        </p:txBody>
      </p:sp>
      <p:pic>
        <p:nvPicPr>
          <p:cNvPr id="1026" name="Picture 2" descr="Parallelizing Tasks with dependencies — Design your code to optimize  performance | by Riccardo Terrell | Medium">
            <a:extLst>
              <a:ext uri="{FF2B5EF4-FFF2-40B4-BE49-F238E27FC236}">
                <a16:creationId xmlns:a16="http://schemas.microsoft.com/office/drawing/2014/main" id="{B63941DA-C7E9-A546-B9F3-798011650C2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2065" r="-4073" b="-12081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5505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b="1" spc="-1" dirty="0">
                <a:solidFill>
                  <a:srgbClr val="C00026"/>
                </a:solidFill>
              </a:rPr>
              <a:t>Exemplo 3 – Supondo 8 cores</a:t>
            </a:r>
            <a:endParaRPr lang="pt-BR" sz="1800" spc="-1" dirty="0">
              <a:latin typeface="Arial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47034-A023-2A43-BD4E-A908950CEF8D}"/>
              </a:ext>
            </a:extLst>
          </p:cNvPr>
          <p:cNvSpPr txBox="1"/>
          <p:nvPr/>
        </p:nvSpPr>
        <p:spPr>
          <a:xfrm>
            <a:off x="3928265" y="34603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i="0" u="none" strike="noStrike" cap="none" spc="0" dirty="0">
                <a:solidFill>
                  <a:srgbClr val="C00000"/>
                </a:solidFill>
                <a:latin typeface="Arial"/>
                <a:ea typeface="Arial"/>
                <a:cs typeface="Arial"/>
              </a:rPr>
              <a:t>Podemos </a:t>
            </a:r>
            <a:r>
              <a:rPr lang="pt-BR" b="1" dirty="0">
                <a:solidFill>
                  <a:srgbClr val="C00000"/>
                </a:solidFill>
              </a:rPr>
              <a:t>calcular resultados1 e resultados2 paralelamente</a:t>
            </a:r>
            <a:endParaRPr lang="pt-BR" sz="1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EE7B36-C9BB-8840-899E-96AD44D1D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613449" y="2029728"/>
            <a:ext cx="5201632" cy="13392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3CB91-C5A5-41B8-E929-0160A8708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690" y="2534263"/>
            <a:ext cx="1016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625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972072DF-26B3-4475-ADA1-C4011184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1" y="281650"/>
            <a:ext cx="5236068" cy="572700"/>
          </a:xfrm>
        </p:spPr>
        <p:txBody>
          <a:bodyPr/>
          <a:lstStyle/>
          <a:p>
            <a:r>
              <a:rPr lang="en-US" dirty="0" err="1"/>
              <a:t>Paralelismo</a:t>
            </a:r>
            <a:endParaRPr lang="en-US" dirty="0"/>
          </a:p>
        </p:txBody>
      </p:sp>
      <p:pic>
        <p:nvPicPr>
          <p:cNvPr id="2050" name="Picture 2" descr="Parallel Tasks in a Non-Blocking System | by Randal Kamradt Sr | Level Up  Coding">
            <a:extLst>
              <a:ext uri="{FF2B5EF4-FFF2-40B4-BE49-F238E27FC236}">
                <a16:creationId xmlns:a16="http://schemas.microsoft.com/office/drawing/2014/main" id="{5A6BCDCD-0C4C-3B49-AD7E-28D019FD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03800" y="1063029"/>
            <a:ext cx="3920289" cy="309895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EFE0C764-8626-45D6-A1C3-2C38D31C31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1011" y="854350"/>
            <a:ext cx="4618789" cy="3516313"/>
          </a:xfrm>
        </p:spPr>
        <p:txBody>
          <a:bodyPr/>
          <a:lstStyle/>
          <a:p>
            <a:r>
              <a:rPr lang="en-US" dirty="0" err="1"/>
              <a:t>Paralelismo</a:t>
            </a:r>
            <a:r>
              <a:rPr lang="en-US" dirty="0"/>
              <a:t> de dados: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operação</a:t>
            </a:r>
            <a:r>
              <a:rPr lang="en-US" dirty="0"/>
              <a:t> (</a:t>
            </a:r>
            <a:r>
              <a:rPr lang="en-US" dirty="0" err="1"/>
              <a:t>lenta</a:t>
            </a:r>
            <a:r>
              <a:rPr lang="en-US" dirty="0"/>
              <a:t>)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um conjunto de dados (</a:t>
            </a:r>
            <a:r>
              <a:rPr lang="en-US" dirty="0" err="1"/>
              <a:t>grande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Paralelismo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: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paralelo</a:t>
            </a:r>
            <a:r>
              <a:rPr lang="en-US" dirty="0"/>
              <a:t>. Se </a:t>
            </a:r>
            <a:r>
              <a:rPr lang="en-US" dirty="0" err="1"/>
              <a:t>houver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, </a:t>
            </a:r>
            <a:r>
              <a:rPr lang="en-US" dirty="0" err="1"/>
              <a:t>quebramos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independents e </a:t>
            </a:r>
            <a:r>
              <a:rPr lang="en-US" dirty="0" err="1"/>
              <a:t>rodamos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adequada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985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- 12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Paralelismo</a:t>
            </a:r>
            <a:endParaRPr lang="en-US" b="1" dirty="0"/>
          </a:p>
          <a:p>
            <a:endParaRPr lang="en-US" dirty="0"/>
          </a:p>
        </p:txBody>
      </p:sp>
      <p:pic>
        <p:nvPicPr>
          <p:cNvPr id="15" name="Espaço Reservado para Imagem 14" descr="Cadeira de rodas&#10;&#10;Descrição gerada automaticamente com confiança baixa">
            <a:extLst>
              <a:ext uri="{FF2B5EF4-FFF2-40B4-BE49-F238E27FC236}">
                <a16:creationId xmlns:a16="http://schemas.microsoft.com/office/drawing/2014/main" id="{5528F7FB-555A-914B-99F4-FCE70B6731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7074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54C13-7605-9F4A-BCA4-17FCA32F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2265"/>
            <a:ext cx="8659580" cy="572700"/>
          </a:xfrm>
        </p:spPr>
        <p:txBody>
          <a:bodyPr/>
          <a:lstStyle/>
          <a:p>
            <a:r>
              <a:rPr lang="pt-BR" dirty="0"/>
              <a:t>Paralelismo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2308CB-4461-EF46-99C4-29E3FD9E8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8A8C64-4390-C448-BEC7-B465C27396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3222" y="825955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0961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945F0-D976-2D47-9E5F-B899F8B8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543E88-EE13-3D4A-A1A0-CC5193389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Vamos entender essa ideia de dependência executando códigos em Python por meio da biblioteca </a:t>
            </a:r>
            <a:r>
              <a:rPr lang="pt-BR" b="1" dirty="0" err="1"/>
              <a:t>Dask</a:t>
            </a:r>
            <a:r>
              <a:rPr lang="pt-BR" dirty="0"/>
              <a:t>, neste </a:t>
            </a:r>
            <a:r>
              <a:rPr lang="pt-BR" dirty="0">
                <a:hlinkClick r:id="rId2"/>
              </a:rPr>
              <a:t>link</a:t>
            </a:r>
            <a:endParaRPr lang="pt-BR" dirty="0"/>
          </a:p>
        </p:txBody>
      </p:sp>
      <p:pic>
        <p:nvPicPr>
          <p:cNvPr id="11" name="Espaço Reservado para 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249BD6C-96DC-7B48-A69E-5E76F3E108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A8EB60-9BC2-CA40-BBD2-AC78C56C8753}"/>
              </a:ext>
            </a:extLst>
          </p:cNvPr>
          <p:cNvSpPr txBox="1"/>
          <p:nvPr/>
        </p:nvSpPr>
        <p:spPr>
          <a:xfrm>
            <a:off x="0" y="5148263"/>
            <a:ext cx="33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4" tooltip="https://mikkipastel.blogspot.com/2018/03/python-guideline.html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5" tooltip="https://creativecommons.org/licenses/by-nc/3.0/"/>
              </a:rPr>
              <a:t>CC BY-NC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9960854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C4351B9-89FC-D640-BF5D-8CDCAA41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 - Resumo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2367A7C-E37F-C141-A1BD-D91BCD70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3550" indent="-342900">
              <a:buFont typeface="+mj-lt"/>
              <a:buAutoNum type="arabicPeriod"/>
            </a:pPr>
            <a:r>
              <a:rPr lang="pt-BR" dirty="0"/>
              <a:t>Paralelizar significa rodar código sem dependências simultaneamente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Paralelismo de dados: mesma tarefas, dados diferentes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Paralelismo de tarefas: heterogêneo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Existem tarefas inerentemente sequenciais </a:t>
            </a:r>
            <a:br>
              <a:rPr lang="pt-BR" dirty="0"/>
            </a:br>
            <a:endParaRPr lang="pt-BR" dirty="0"/>
          </a:p>
          <a:p>
            <a:pPr marL="463550" indent="-342900">
              <a:buFont typeface="+mj-lt"/>
              <a:buAutoNum type="arabicPeriod"/>
            </a:pPr>
            <a:r>
              <a:rPr lang="pt-BR" dirty="0"/>
              <a:t>Ganhos são limitados a partes do programa</a:t>
            </a:r>
          </a:p>
        </p:txBody>
      </p:sp>
    </p:spTree>
    <p:extLst>
      <p:ext uri="{BB962C8B-B14F-4D97-AF65-F5344CB8AC3E}">
        <p14:creationId xmlns:p14="http://schemas.microsoft.com/office/powerpoint/2010/main" val="239378340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32A3F0-896F-E143-BE2F-F32089CC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743EDF0-9E42-0B4F-9E44-3F4856DE6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Sintaxe, Principais Conceitos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F63680D-4955-F34F-9BB3-7A96137035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3CCD48B1-20EE-0145-94E3-C0FE1AF25D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39500" y="1420525"/>
            <a:ext cx="3837000" cy="23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BCD7B3-A7D7-F341-B7A3-52265BEA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9E4FA04-417E-5340-BBD9-67DB4CADB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extensões para C/C++ e Fortran</a:t>
            </a:r>
          </a:p>
          <a:p>
            <a:endParaRPr lang="pt-BR" dirty="0"/>
          </a:p>
          <a:p>
            <a:r>
              <a:rPr lang="pt-BR" dirty="0"/>
              <a:t>Fornece construções que permitem paralelizar código em ambientes </a:t>
            </a:r>
            <a:r>
              <a:rPr lang="pt-BR" dirty="0" err="1"/>
              <a:t>multi-core</a:t>
            </a:r>
            <a:endParaRPr lang="pt-BR" dirty="0"/>
          </a:p>
          <a:p>
            <a:endParaRPr lang="pt-BR" dirty="0"/>
          </a:p>
          <a:p>
            <a:r>
              <a:rPr lang="pt-BR" dirty="0"/>
              <a:t>Padroniza práticas SMP + SIMD + sistemas heterogêneos (GPU/FPGA)</a:t>
            </a:r>
          </a:p>
          <a:p>
            <a:endParaRPr lang="pt-BR" dirty="0"/>
          </a:p>
          <a:p>
            <a:r>
              <a:rPr lang="pt-BR" dirty="0"/>
              <a:t>Idealmente funciona com o mínimo de modificações no código </a:t>
            </a:r>
            <a:r>
              <a:rPr lang="pt-BR" dirty="0" err="1"/>
              <a:t>sequêncial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34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D6494-27D1-964D-9E58-44D525FA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140EAD-FACE-894B-8280-B7618C13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1" descr="page26image32346384">
            <a:extLst>
              <a:ext uri="{FF2B5EF4-FFF2-40B4-BE49-F238E27FC236}">
                <a16:creationId xmlns:a16="http://schemas.microsoft.com/office/drawing/2014/main" id="{DDE9AF3B-3A52-304A-9AA0-373FB0F1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140" y="1072873"/>
            <a:ext cx="8685720" cy="34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7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9E550-81A5-E84F-8447-7B613CBD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– </a:t>
            </a:r>
            <a:r>
              <a:rPr lang="pt-BR" dirty="0" err="1"/>
              <a:t>Fork</a:t>
            </a:r>
            <a:r>
              <a:rPr lang="pt-BR" dirty="0"/>
              <a:t>/</a:t>
            </a:r>
            <a:r>
              <a:rPr lang="pt-BR" dirty="0" err="1"/>
              <a:t>Join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04A06-6F94-B446-A7D5-4C21CAF05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062FC1-4224-1B45-9939-6F7C2F6542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29136" y="1111250"/>
            <a:ext cx="5916364" cy="36449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B39F62A-68FF-D640-AD6C-252093CA4A60}"/>
              </a:ext>
            </a:extLst>
          </p:cNvPr>
          <p:cNvSpPr/>
          <p:nvPr/>
        </p:nvSpPr>
        <p:spPr bwMode="auto">
          <a:xfrm>
            <a:off x="7698180" y="4890963"/>
            <a:ext cx="74732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00" dirty="0"/>
              <a:t>2010-19 LRZ/RRZE</a:t>
            </a:r>
          </a:p>
        </p:txBody>
      </p:sp>
    </p:spTree>
    <p:extLst>
      <p:ext uri="{BB962C8B-B14F-4D97-AF65-F5344CB8AC3E}">
        <p14:creationId xmlns:p14="http://schemas.microsoft.com/office/powerpoint/2010/main" val="1001240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35F6B-E22C-A745-9AD6-D4489FCB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– onde aprender mais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0FFE84-8C2E-FD4D-93C4-637585E32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Google Shape;209;p47">
            <a:extLst>
              <a:ext uri="{FF2B5EF4-FFF2-40B4-BE49-F238E27FC236}">
                <a16:creationId xmlns:a16="http://schemas.microsoft.com/office/drawing/2014/main" id="{EDB2FFFD-D6C6-E14E-A3CF-512EA578BF89}"/>
              </a:ext>
            </a:extLst>
          </p:cNvPr>
          <p:cNvPicPr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89847" y="1152475"/>
            <a:ext cx="4171253" cy="15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2;p47">
            <a:extLst>
              <a:ext uri="{FF2B5EF4-FFF2-40B4-BE49-F238E27FC236}">
                <a16:creationId xmlns:a16="http://schemas.microsoft.com/office/drawing/2014/main" id="{264C3440-ED7E-874E-A96D-59A3C906CE41}"/>
              </a:ext>
            </a:extLst>
          </p:cNvPr>
          <p:cNvPicPr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2698" y="1133425"/>
            <a:ext cx="1565702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BA643E-89D6-8C45-B24D-608C65C6EC87}"/>
              </a:ext>
            </a:extLst>
          </p:cNvPr>
          <p:cNvSpPr txBox="1"/>
          <p:nvPr/>
        </p:nvSpPr>
        <p:spPr>
          <a:xfrm>
            <a:off x="2753549" y="2931061"/>
            <a:ext cx="4572000" cy="2158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u="sng" dirty="0"/>
              <a:t>Vídeos:</a:t>
            </a:r>
            <a:endParaRPr lang="pt-BR" u="sng" dirty="0">
              <a:solidFill>
                <a:schemeClr val="hlink"/>
              </a:solidFill>
            </a:endParaRPr>
          </a:p>
          <a:p>
            <a:pPr marL="0" lvl="0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4" tooltip="https://www.youtube.com/watch?v=pRtTIW9-Nr0"/>
              </a:rPr>
              <a:t>https://www.youtube.com/watch?v=pRtTIW9-Nr0</a:t>
            </a: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5" tooltip="https://www.youtube.com/watch?v=LRsQHDAqPHA"/>
              </a:rPr>
              <a:t>https://www.youtube.com/watch?v=LRsQHDAqPHA</a:t>
            </a: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6" tooltip="https://www.youtube.com/watch?v=dK4PITrQtjY"/>
              </a:rPr>
              <a:t>https://www.youtube.com/watch?v=dK4PITrQtjY</a:t>
            </a: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7" tooltip="https://www.youtube.com/watch?v=WvoMpG_QvBU"/>
              </a:rPr>
              <a:t>https://www.youtube.com/watch?v=WvoMpG_QvBU</a:t>
            </a:r>
            <a:endParaRPr lang="pt-BR" dirty="0"/>
          </a:p>
          <a:p>
            <a:pPr marL="45720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 lang="pt-BR" dirty="0"/>
          </a:p>
          <a:p>
            <a:pPr marL="0" lvl="0" indent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None/>
              <a:defRPr/>
            </a:pPr>
            <a:r>
              <a:rPr lang="pt-BR" u="sng" dirty="0"/>
              <a:t>Slides:</a:t>
            </a:r>
            <a:endParaRPr lang="pt-BR" u="sng" dirty="0">
              <a:solidFill>
                <a:schemeClr val="hlink"/>
              </a:solidFill>
            </a:endParaRPr>
          </a:p>
          <a:p>
            <a:pPr marL="0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r>
              <a:rPr lang="pt-BR" u="sng" dirty="0">
                <a:solidFill>
                  <a:schemeClr val="hlink"/>
                </a:solidFill>
                <a:hlinkClick r:id="rId8" tooltip="http://extremecomputingtraining.anl.gov/files/2016/08/Mattson_830aug3_HandsOnIntro.pdf"/>
              </a:rPr>
              <a:t>http://extremecomputingtraining.anl.gov/files/2016/08/Mattson_830aug3_HandsOnIntro.pdf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86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71FCF-65DE-1E4C-B4C4-1934C405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compilação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A9B1-D641-174B-B572-84232E2AD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1700" y="1286264"/>
            <a:ext cx="7541375" cy="77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490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3E0B-7FA9-9746-8C81-E7595445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A0734-2098-684B-83F2-469FCFF67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2548"/>
              </a:spcBef>
              <a:buNone/>
              <a:defRPr/>
            </a:pP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Diretivas de compilação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1415"/>
              </a:spcBef>
              <a:buNone/>
              <a:defRPr/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omp.h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#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pragma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omp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</a:t>
            </a:r>
            <a:r>
              <a:rPr lang="pt-BR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params</a:t>
            </a:r>
            <a:r>
              <a:rPr lang="pt-BR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endParaRPr lang="pt-BR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1415"/>
              </a:spcBef>
              <a:buNone/>
              <a:defRPr/>
            </a:pP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Aplicadas a um bloco de código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2832"/>
              </a:spcBef>
              <a:buNone/>
              <a:defRPr/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limitado diretamente por {  } 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2832"/>
              </a:spcBef>
              <a:buNone/>
              <a:defRPr/>
            </a:pPr>
            <a:r>
              <a:rPr lang="pt-BR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for (…) {   }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2832"/>
              </a:spcBef>
              <a:buNone/>
              <a:defRPr/>
            </a:pP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 </a:t>
            </a:r>
            <a:r>
              <a:rPr lang="pt-BR" sz="1200" u="sng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join</a:t>
            </a:r>
            <a:r>
              <a:rPr lang="pt-BR" sz="12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implícito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9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20FDB-6CCF-A740-AD95-D6F73AC9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Recaptulando</a:t>
            </a:r>
            <a:r>
              <a:rPr lang="pt-BR" dirty="0"/>
              <a:t>...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9CD99B-0F8B-164F-A53E-7F07A00D0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055687"/>
            <a:ext cx="5236068" cy="3032125"/>
          </a:xfrm>
        </p:spPr>
        <p:txBody>
          <a:bodyPr/>
          <a:lstStyle/>
          <a:p>
            <a:r>
              <a:rPr lang="pt-BR" dirty="0"/>
              <a:t>Soluções de alto desempenho</a:t>
            </a:r>
          </a:p>
          <a:p>
            <a:endParaRPr lang="pt-BR" dirty="0"/>
          </a:p>
          <a:p>
            <a:r>
              <a:rPr lang="pt-BR" dirty="0"/>
              <a:t>(1) Algoritmos eficientes</a:t>
            </a:r>
          </a:p>
          <a:p>
            <a:endParaRPr lang="pt-BR" dirty="0"/>
          </a:p>
          <a:p>
            <a:r>
              <a:rPr lang="pt-BR" dirty="0"/>
              <a:t>(2) Implementação eficiente (cache, por exemplo)</a:t>
            </a:r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(3) Paralelismo</a:t>
            </a:r>
          </a:p>
        </p:txBody>
      </p:sp>
      <p:pic>
        <p:nvPicPr>
          <p:cNvPr id="11" name="Espaço Reservado para Imagem 10" descr="Mulher com camisa branca&#10;&#10;Descrição gerada automaticamente com confiança média">
            <a:extLst>
              <a:ext uri="{FF2B5EF4-FFF2-40B4-BE49-F238E27FC236}">
                <a16:creationId xmlns:a16="http://schemas.microsoft.com/office/drawing/2014/main" id="{00082E8E-0734-DD4D-AF09-25CFDAFFA6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573333" y="0"/>
            <a:ext cx="3022899" cy="4619150"/>
          </a:xfrm>
        </p:spPr>
      </p:pic>
    </p:spTree>
    <p:extLst>
      <p:ext uri="{BB962C8B-B14F-4D97-AF65-F5344CB8AC3E}">
        <p14:creationId xmlns:p14="http://schemas.microsoft.com/office/powerpoint/2010/main" val="24504049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77590-0E8A-F148-96BE-43E5DF94D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526AFF-4BAA-9440-9122-6E3DD928B87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7592" y="1312212"/>
            <a:ext cx="7268816" cy="30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77590-0E8A-F148-96BE-43E5DF94D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013238-7246-1B43-9426-0B23E182AA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59768" y="1152475"/>
            <a:ext cx="6424464" cy="33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77590-0E8A-F148-96BE-43E5DF94D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E23B4D-FF36-AC4A-91F9-23FD5935EB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0720" y="1152475"/>
            <a:ext cx="7022560" cy="32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62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F10A9-D7E1-9949-9ADC-AACB530F28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17725"/>
            <a:ext cx="9144000" cy="9073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CC5EF5-C42F-6E43-8981-39C89C9CDC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818970"/>
            <a:ext cx="9055100" cy="33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07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BF8E5-6863-3B4E-BA0C-A7118067DE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2438052" y="1223445"/>
            <a:ext cx="7344816" cy="26966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25A6F8-3BD3-B04F-8D7F-1ABC1FEBCB6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06764" y="-10020"/>
            <a:ext cx="4189771" cy="51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82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2ADA-00F4-F044-8869-1D350370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4917"/>
            <a:ext cx="8520600" cy="572700"/>
          </a:xfrm>
        </p:spPr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Sintaxe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FA6BDF-575B-824B-9664-D5F428FE0F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1700" y="767617"/>
            <a:ext cx="7543800" cy="7485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91BDAF-36C8-884A-879C-2671742157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6300" y="1439975"/>
            <a:ext cx="7543800" cy="27696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AA48AE-42A1-624F-974C-756838EA16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89300" y="4177611"/>
            <a:ext cx="5041900" cy="7376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84CA15-A3EB-134D-BF5D-78A94CFAC1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68857" y="4260072"/>
            <a:ext cx="1831543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17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4A8DD-74A3-F146-AF8F-682A9CA5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variáveis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520751-2BF5-F048-BCF5-E3AF3D9134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0" y="743570"/>
            <a:ext cx="4504690" cy="43999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DBDB81-4950-4645-93DF-34262DD619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71" y="3384452"/>
            <a:ext cx="788349" cy="95894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529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5C1C2-7A1F-3540-8B21-E2D700CC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</a:t>
            </a:r>
            <a:r>
              <a:rPr lang="pt-BR" dirty="0" err="1"/>
              <a:t>Scheduling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CF40FC-1983-2540-94F7-09B4351CC1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72000" y="31750"/>
            <a:ext cx="4344988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A63EE-1945-CB41-A3BE-30BC2E35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– o conceito de redução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1D1ECC-1ED0-7E42-AE49-9D36299B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5728" y="1122791"/>
            <a:ext cx="3276600" cy="1270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8A1D65-AE7F-BA47-B5A6-FAB7235B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22128" y="2497857"/>
            <a:ext cx="5257800" cy="193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35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OpenMP</a:t>
            </a:r>
            <a:r>
              <a:rPr lang="pt-BR" dirty="0"/>
              <a:t> - Demonstrações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216000" lvl="0" indent="-21600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ts val="1170"/>
              <a:buFont typeface="Noto Sans Symbols"/>
              <a:buChar char="●"/>
              <a:defRPr/>
            </a:pP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Demonstração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sala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 aula de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alguns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códigos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suas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otimizações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com OpenMP</a:t>
            </a:r>
            <a:endParaRPr lang="en-US" sz="14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2413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4E98-10CA-CC43-B944-FA7E44C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pic>
        <p:nvPicPr>
          <p:cNvPr id="6" name="Espaço Reservado para Imagem 5" descr="Pessoas em pé em gramado&#10;&#10;Descrição gerada automaticamente com confiança média">
            <a:extLst>
              <a:ext uri="{FF2B5EF4-FFF2-40B4-BE49-F238E27FC236}">
                <a16:creationId xmlns:a16="http://schemas.microsoft.com/office/drawing/2014/main" id="{0CB43267-7672-BB42-B641-97FEAEFE68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3369165" cy="514826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CEC2BB-DB2F-DC43-AF46-10C29A4D5E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Consiste no uso de múltiplos processadores, simultaneamente, para resolver um problema</a:t>
            </a:r>
          </a:p>
          <a:p>
            <a:endParaRPr lang="pt-BR" dirty="0"/>
          </a:p>
          <a:p>
            <a:r>
              <a:rPr lang="pt-BR" dirty="0"/>
              <a:t>Tem por objetivo o aumento do desempenho, i.e., a redução do tempo necessário para resolver um problema</a:t>
            </a:r>
          </a:p>
        </p:txBody>
      </p:sp>
    </p:spTree>
    <p:extLst>
      <p:ext uri="{BB962C8B-B14F-4D97-AF65-F5344CB8AC3E}">
        <p14:creationId xmlns:p14="http://schemas.microsoft.com/office/powerpoint/2010/main" val="12827773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24E98-10CA-CC43-B944-FA7E44C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</a:t>
            </a:r>
          </a:p>
        </p:txBody>
      </p:sp>
      <p:pic>
        <p:nvPicPr>
          <p:cNvPr id="6" name="Espaço Reservado para Imagem 5" descr="Pessoas em pé em gramado&#10;&#10;Descrição gerada automaticamente com confiança média">
            <a:extLst>
              <a:ext uri="{FF2B5EF4-FFF2-40B4-BE49-F238E27FC236}">
                <a16:creationId xmlns:a16="http://schemas.microsoft.com/office/drawing/2014/main" id="{0CB43267-7672-BB42-B641-97FEAEFE68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3369165" cy="514826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CEC2BB-DB2F-DC43-AF46-10C29A4D5E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Usamos paralelismo normalmente por 2 motivos</a:t>
            </a:r>
          </a:p>
          <a:p>
            <a:endParaRPr lang="pt-BR" dirty="0"/>
          </a:p>
          <a:p>
            <a:r>
              <a:rPr lang="pt-BR" dirty="0"/>
              <a:t>(1) Problemas cada vez mais complexos e/ou maiores</a:t>
            </a:r>
          </a:p>
          <a:p>
            <a:endParaRPr lang="pt-BR" dirty="0"/>
          </a:p>
          <a:p>
            <a:r>
              <a:rPr lang="pt-BR" dirty="0"/>
              <a:t>(2) </a:t>
            </a:r>
            <a:r>
              <a:rPr lang="pt-BR" dirty="0" err="1"/>
              <a:t>Clock</a:t>
            </a:r>
            <a:r>
              <a:rPr lang="pt-BR" dirty="0"/>
              <a:t> dos processadores se aproximando dos limites ditados pela física</a:t>
            </a:r>
          </a:p>
        </p:txBody>
      </p:sp>
    </p:spTree>
    <p:extLst>
      <p:ext uri="{BB962C8B-B14F-4D97-AF65-F5344CB8AC3E}">
        <p14:creationId xmlns:p14="http://schemas.microsoft.com/office/powerpoint/2010/main" val="27780511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FA16FF-D3FF-9746-8087-A6962FC1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Taxonomia de </a:t>
            </a:r>
            <a:r>
              <a:rPr lang="pt-BR" dirty="0" err="1"/>
              <a:t>Flynn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2DF0076-B4A9-B349-91B3-32C2CF7AD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uma forma de classificar computadores paralelos</a:t>
            </a:r>
          </a:p>
          <a:p>
            <a:r>
              <a:rPr lang="pt-BR" dirty="0"/>
              <a:t>Proposta por </a:t>
            </a:r>
            <a:r>
              <a:rPr lang="pt-BR" dirty="0" err="1"/>
              <a:t>Flynn</a:t>
            </a:r>
            <a:r>
              <a:rPr lang="pt-BR" dirty="0"/>
              <a:t>, em 1972</a:t>
            </a:r>
          </a:p>
          <a:p>
            <a:r>
              <a:rPr lang="pt-BR" dirty="0"/>
              <a:t>Baseia-se no fato de um computador executar uma sequência de instruções sobre uma sequência de dados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62466F52-B1F4-DB45-93D7-A1630FCA8499}"/>
              </a:ext>
            </a:extLst>
          </p:cNvPr>
          <p:cNvGrpSpPr>
            <a:grpSpLocks/>
          </p:cNvGrpSpPr>
          <p:nvPr/>
        </p:nvGrpSpPr>
        <p:grpSpPr bwMode="auto">
          <a:xfrm>
            <a:off x="8021463" y="153238"/>
            <a:ext cx="1122537" cy="1388770"/>
            <a:chOff x="7569200" y="228600"/>
            <a:chExt cx="1509713" cy="1775240"/>
          </a:xfrm>
        </p:grpSpPr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0F0211E7-3B9C-8745-A7F6-43D57B6F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200" y="228600"/>
              <a:ext cx="1236663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715124FC-50D3-9949-994A-51A6C0E6E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9200" y="1689100"/>
              <a:ext cx="1509713" cy="314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Michael J. Flynn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103E76-0169-E24E-95A2-FAC4BFF11BA9}"/>
              </a:ext>
            </a:extLst>
          </p:cNvPr>
          <p:cNvSpPr txBox="1"/>
          <p:nvPr/>
        </p:nvSpPr>
        <p:spPr>
          <a:xfrm>
            <a:off x="-44067" y="38118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E814BD3-40D8-DA41-B91B-4CDF9481316C}"/>
              </a:ext>
            </a:extLst>
          </p:cNvPr>
          <p:cNvGrpSpPr/>
          <p:nvPr/>
        </p:nvGrpSpPr>
        <p:grpSpPr>
          <a:xfrm>
            <a:off x="1421020" y="2605580"/>
            <a:ext cx="6987689" cy="2334906"/>
            <a:chOff x="311700" y="2526305"/>
            <a:chExt cx="8345488" cy="2809800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EC83C7BE-2E1A-6D4A-B082-BE1C0B7B3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00" y="2615205"/>
              <a:ext cx="1885950" cy="18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8A71C17F-DFDF-DE42-9F36-743C625E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150" y="2602505"/>
              <a:ext cx="1838325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45AD8187-223B-134C-88FA-6FF175B45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350" y="2596155"/>
              <a:ext cx="1971675" cy="197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440FEF70-4778-D94B-B199-49CC6B099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25" y="4669430"/>
              <a:ext cx="1647825" cy="29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Von Newmann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B3A6699A-E844-8845-B584-556178A07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388" y="4669430"/>
              <a:ext cx="1647825" cy="29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Pipeline</a:t>
              </a: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5599F62-7811-BD4C-9777-02D0CEAAB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538" y="4669430"/>
              <a:ext cx="1647825" cy="29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Array</a:t>
              </a:r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945AA616-ABE9-044B-8268-CD7158B9A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5538" y="4669430"/>
              <a:ext cx="1647825" cy="6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BR" sz="1000"/>
                <a:t>Máquinas Paralelas (SMP, clusters e NUMA)</a:t>
              </a:r>
            </a:p>
          </p:txBody>
        </p:sp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id="{E4513315-728D-6B49-83E2-60EAECEAD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663" y="2526305"/>
              <a:ext cx="2041525" cy="204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4995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E170C-16D9-2745-8EC6-9069CA12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 dirty="0" err="1"/>
              <a:t>Multi-core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BCF0BD6-664D-AB4B-B70D-F3FBE50CAC51}"/>
              </a:ext>
            </a:extLst>
          </p:cNvPr>
          <p:cNvGrpSpPr/>
          <p:nvPr/>
        </p:nvGrpSpPr>
        <p:grpSpPr>
          <a:xfrm>
            <a:off x="502540" y="1225485"/>
            <a:ext cx="7886700" cy="2993505"/>
            <a:chOff x="-157271" y="1017725"/>
            <a:chExt cx="9584996" cy="4162799"/>
          </a:xfrm>
        </p:grpSpPr>
        <p:graphicFrame>
          <p:nvGraphicFramePr>
            <p:cNvPr id="4" name="Google Shape;176;p34">
              <a:extLst>
                <a:ext uri="{FF2B5EF4-FFF2-40B4-BE49-F238E27FC236}">
                  <a16:creationId xmlns:a16="http://schemas.microsoft.com/office/drawing/2014/main" id="{8E822B41-E7FA-A748-88E5-C5B68B0413E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0895753"/>
                </p:ext>
              </p:extLst>
            </p:nvPr>
          </p:nvGraphicFramePr>
          <p:xfrm>
            <a:off x="-157271" y="4706775"/>
            <a:ext cx="9584996" cy="31347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3943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943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5424">
                  <a:tc>
                    <a:txBody>
                      <a:bodyPr/>
                      <a:lstStyle/>
                      <a:p>
                        <a:pPr marL="0" marR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pt-BR" sz="1300" b="1" u="none" strike="noStrike" cap="none" dirty="0" err="1"/>
                          <a:t>Uniform</a:t>
                        </a:r>
                        <a:r>
                          <a:rPr lang="pt-BR" sz="1300" b="1" u="none" strike="noStrike" cap="none" dirty="0"/>
                          <a:t> </a:t>
                        </a:r>
                        <a:r>
                          <a:rPr lang="pt-BR" sz="1300" b="1" u="none" strike="noStrike" cap="none" dirty="0" err="1"/>
                          <a:t>Memory</a:t>
                        </a:r>
                        <a:r>
                          <a:rPr lang="pt-BR" sz="1300" b="1" u="none" strike="noStrike" cap="none" dirty="0"/>
                          <a:t> Access</a:t>
                        </a:r>
                        <a:endParaRPr sz="1300" u="none" strike="noStrike" cap="none" dirty="0"/>
                      </a:p>
                    </a:txBody>
                    <a:tcPr marL="0" marR="0" marT="0" marB="0">
                      <a:lnL w="12700" algn="ctr">
                        <a:noFill/>
                      </a:lnL>
                      <a:lnR w="12700" algn="ctr">
                        <a:noFill/>
                      </a:lnR>
                      <a:lnT w="12700" algn="ctr">
                        <a:noFill/>
                      </a:lnT>
                      <a:lnB w="12700" algn="ctr">
                        <a:noFill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lang="pt-BR" sz="1300" b="1" u="none" strike="noStrike" cap="none" dirty="0"/>
                          <a:t>Non-</a:t>
                        </a:r>
                        <a:r>
                          <a:rPr lang="pt-BR" sz="1300" b="1" u="none" strike="noStrike" cap="none" dirty="0" err="1"/>
                          <a:t>Uniform</a:t>
                        </a:r>
                        <a:r>
                          <a:rPr lang="pt-BR" sz="1300" b="1" u="none" strike="noStrike" cap="none" dirty="0"/>
                          <a:t> </a:t>
                        </a:r>
                        <a:r>
                          <a:rPr lang="pt-BR" sz="1300" b="1" u="none" strike="noStrike" cap="none" dirty="0" err="1"/>
                          <a:t>Memory</a:t>
                        </a:r>
                        <a:r>
                          <a:rPr lang="pt-BR" sz="1300" b="1" u="none" strike="noStrike" cap="none" dirty="0"/>
                          <a:t> Access</a:t>
                        </a:r>
                        <a:endParaRPr sz="1300" u="none" strike="noStrike" cap="none" dirty="0"/>
                      </a:p>
                    </a:txBody>
                    <a:tcPr marL="0" marR="0" marT="0" marB="0">
                      <a:lnL w="12700" algn="ctr">
                        <a:noFill/>
                      </a:lnL>
                      <a:lnR w="12700" algn="ctr">
                        <a:noFill/>
                      </a:lnR>
                      <a:lnT w="12700" algn="ctr">
                        <a:noFill/>
                      </a:lnT>
                      <a:lnB w="12700" algn="ctr">
                        <a:noFill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5" name="Google Shape;177;p34">
              <a:extLst>
                <a:ext uri="{FF2B5EF4-FFF2-40B4-BE49-F238E27FC236}">
                  <a16:creationId xmlns:a16="http://schemas.microsoft.com/office/drawing/2014/main" id="{3D49FF07-5F2C-DE47-A852-81A5FC313E00}"/>
                </a:ext>
              </a:extLst>
            </p:cNvPr>
            <p:cNvPicPr/>
            <p:nvPr/>
          </p:nvPicPr>
          <p:blipFill>
            <a:blip r:embed="rId2">
              <a:alphaModFix/>
            </a:blip>
            <a:srcRect/>
            <a:stretch/>
          </p:blipFill>
          <p:spPr bwMode="auto">
            <a:xfrm>
              <a:off x="752671" y="1320319"/>
              <a:ext cx="3257587" cy="2242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78;p34">
              <a:extLst>
                <a:ext uri="{FF2B5EF4-FFF2-40B4-BE49-F238E27FC236}">
                  <a16:creationId xmlns:a16="http://schemas.microsoft.com/office/drawing/2014/main" id="{158C27C7-D503-F340-9E2A-D6B8BB99E551}"/>
                </a:ext>
              </a:extLst>
            </p:cNvPr>
            <p:cNvPicPr/>
            <p:nvPr/>
          </p:nvPicPr>
          <p:blipFill>
            <a:blip r:embed="rId3">
              <a:alphaModFix/>
            </a:blip>
            <a:srcRect/>
            <a:stretch/>
          </p:blipFill>
          <p:spPr bwMode="auto">
            <a:xfrm>
              <a:off x="4553146" y="1693937"/>
              <a:ext cx="3808387" cy="1542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80;p34">
              <a:extLst>
                <a:ext uri="{FF2B5EF4-FFF2-40B4-BE49-F238E27FC236}">
                  <a16:creationId xmlns:a16="http://schemas.microsoft.com/office/drawing/2014/main" id="{20CE300B-4368-A143-89C1-6EBE076FD51E}"/>
                </a:ext>
              </a:extLst>
            </p:cNvPr>
            <p:cNvSpPr/>
            <p:nvPr/>
          </p:nvSpPr>
          <p:spPr bwMode="auto">
            <a:xfrm>
              <a:off x="510545" y="1017725"/>
              <a:ext cx="3573299" cy="4162799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800"/>
            </a:p>
          </p:txBody>
        </p:sp>
      </p:grpSp>
    </p:spTree>
    <p:extLst>
      <p:ext uri="{BB962C8B-B14F-4D97-AF65-F5344CB8AC3E}">
        <p14:creationId xmlns:p14="http://schemas.microsoft.com/office/powerpoint/2010/main" val="23982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7088-A422-1E4D-8683-0A5E7F0A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processadores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A18FB-7041-1D41-AF89-2BE0546BD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indent="0">
              <a:buNone/>
            </a:pP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AFFC72-AC90-5149-B4F4-91DBA3BD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33" t="9903" r="2049" b="3526"/>
          <a:stretch>
            <a:fillRect/>
          </a:stretch>
        </p:blipFill>
        <p:spPr bwMode="auto">
          <a:xfrm>
            <a:off x="2609506" y="1017725"/>
            <a:ext cx="5393851" cy="40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08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C1373-59DA-2B4F-AC7F-740A7E7F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Multiprocessadores simétricos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D5AA4B-06EC-1641-8C06-C28ECC17F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faz muito tempo que todos os PCs continham um único processador de propósito geral</a:t>
            </a:r>
          </a:p>
          <a:p>
            <a:endParaRPr lang="pt-BR" dirty="0"/>
          </a:p>
          <a:p>
            <a:r>
              <a:rPr lang="pt-BR" dirty="0"/>
              <a:t>À medida que a demanda por desempenho aumenta, e os custos de processadores são reduzidos, os fabricantes têm introduzido sistemas com uma organização SMP</a:t>
            </a:r>
          </a:p>
          <a:p>
            <a:endParaRPr lang="pt-BR" dirty="0"/>
          </a:p>
          <a:p>
            <a:r>
              <a:rPr lang="pt-BR" dirty="0"/>
              <a:t>O termo SMP se refere a uma arquitetura de hardware computacional e também ao comportamento do sistema operacional que reflete essa arquitetura</a:t>
            </a:r>
          </a:p>
        </p:txBody>
      </p:sp>
    </p:spTree>
    <p:extLst>
      <p:ext uri="{BB962C8B-B14F-4D97-AF65-F5344CB8AC3E}">
        <p14:creationId xmlns:p14="http://schemas.microsoft.com/office/powerpoint/2010/main" val="37822097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702</Words>
  <Application>Microsoft Macintosh PowerPoint</Application>
  <PresentationFormat>On-screen Show (16:9)</PresentationFormat>
  <Paragraphs>121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Lato Light</vt:lpstr>
      <vt:lpstr>Noto Sans Symbols</vt:lpstr>
      <vt:lpstr>Verdana</vt:lpstr>
      <vt:lpstr>Simple Light</vt:lpstr>
      <vt:lpstr>Supercomputação</vt:lpstr>
      <vt:lpstr>Aula - 12</vt:lpstr>
      <vt:lpstr>Recaptulando...</vt:lpstr>
      <vt:lpstr>Paralelismo</vt:lpstr>
      <vt:lpstr>Paralelismo</vt:lpstr>
      <vt:lpstr>Taxonomia de Flynn</vt:lpstr>
      <vt:lpstr>Sistemas Multi-core</vt:lpstr>
      <vt:lpstr>Organização dos processadores</vt:lpstr>
      <vt:lpstr>Multiprocessadores simétricos</vt:lpstr>
      <vt:lpstr>Exemplo – Intel i7</vt:lpstr>
      <vt:lpstr>Discussão </vt:lpstr>
      <vt:lpstr>Discussão </vt:lpstr>
      <vt:lpstr>Discussão </vt:lpstr>
      <vt:lpstr>Discussão </vt:lpstr>
      <vt:lpstr>Discussão </vt:lpstr>
      <vt:lpstr>Discussão </vt:lpstr>
      <vt:lpstr>Dependência</vt:lpstr>
      <vt:lpstr>Discussão </vt:lpstr>
      <vt:lpstr>Paralelismo</vt:lpstr>
      <vt:lpstr>Paralelismo</vt:lpstr>
      <vt:lpstr>Paralelismo</vt:lpstr>
      <vt:lpstr>Paralelismo - Resumo</vt:lpstr>
      <vt:lpstr>OpenMP</vt:lpstr>
      <vt:lpstr>OpenMP</vt:lpstr>
      <vt:lpstr>OpenMP</vt:lpstr>
      <vt:lpstr>OpenMP – Fork/Join</vt:lpstr>
      <vt:lpstr>OpenMP – onde aprender mais</vt:lpstr>
      <vt:lpstr>OpenMP - compilação</vt:lpstr>
      <vt:lpstr>OpenMP - Sintaxe</vt:lpstr>
      <vt:lpstr>OpenMP - Sintaxe</vt:lpstr>
      <vt:lpstr>OpenMP - Sintaxe</vt:lpstr>
      <vt:lpstr>OpenMP - Sintaxe</vt:lpstr>
      <vt:lpstr>OpenMP - Sintaxe</vt:lpstr>
      <vt:lpstr>OpenMP - Sintaxe</vt:lpstr>
      <vt:lpstr>OpenMP - Sintaxe</vt:lpstr>
      <vt:lpstr>OpenMP - variáveis</vt:lpstr>
      <vt:lpstr>OpenMP - Scheduling</vt:lpstr>
      <vt:lpstr>OpenMP – o conceito de redução</vt:lpstr>
      <vt:lpstr>OpenMP - Demonstrações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111</cp:revision>
  <cp:lastPrinted>2022-05-13T10:27:46Z</cp:lastPrinted>
  <dcterms:modified xsi:type="dcterms:W3CDTF">2022-10-11T02:10:24Z</dcterms:modified>
</cp:coreProperties>
</file>