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9B1CA-1894-4E15-BEF6-0B88DE850C44}" v="1005" dt="2020-03-12T18:43:22.220"/>
    <p1510:client id="{F7979BA5-9EB6-4DB4-8FB6-A6008D723B29}" v="186" dt="2020-03-12T19:34:33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3ECEABD-58F0-41C6-A1B5-F6BCA99201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24CFB2-AD5F-4363-9017-5DD74EA63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36900-A273-4192-A5F3-D1D52B781480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5FA4A3-C7C2-4A5D-BD7B-6E9B206E4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E1097B-EDEA-44B3-8B20-0934D4301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87E5-8F30-4233-B83B-DACBFA4352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899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868E-82C9-4335-AB18-48A43B8F09ED}" type="datetimeFigureOut">
              <a:rPr lang="es-ES" noProof="0" smtClean="0"/>
              <a:t>12/03/2020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3837-1EA1-4185-B041-082E69BD8CF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482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3837-1EA1-4185-B041-082E69BD8CF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45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3837-1EA1-4185-B041-082E69BD8CF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33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A5B8F1-8BA2-463E-A233-EBF9544C9EAD}" type="datetime1">
              <a:rPr lang="es-ES" noProof="0" smtClean="0"/>
              <a:t>12/03/2020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C2A1C6-30E4-4BB7-B0A5-81DD08B863BE}" type="datetime1">
              <a:rPr lang="es-ES" noProof="0" smtClean="0"/>
              <a:t>12/03/2020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CF2578-F7E1-4AE6-A9CE-31E003EE66BF}" type="datetime1">
              <a:rPr lang="es-ES" noProof="0" smtClean="0"/>
              <a:t>12/03/2020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A9532B-B965-4CFD-8C70-7B573D9714E9}" type="datetime1">
              <a:rPr lang="es-ES" noProof="0" smtClean="0"/>
              <a:t>12/03/2020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E1E6C-3F7B-4A58-8073-DE91827AE258}" type="datetime1">
              <a:rPr lang="es-ES" noProof="0" smtClean="0"/>
              <a:t>12/03/2020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E3625D-CCA1-46AC-98D2-F055DCE80F3A}" type="datetime1">
              <a:rPr lang="es-ES" noProof="0" smtClean="0"/>
              <a:t>12/03/2020</a:t>
            </a:fld>
            <a:endParaRPr lang="es-ES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63EFB8-5C08-4008-9B97-F8176CD39737}" type="datetime1">
              <a:rPr lang="es-ES" noProof="0" smtClean="0"/>
              <a:t>12/03/2020</a:t>
            </a:fld>
            <a:endParaRPr lang="es-ES" noProof="0"/>
          </a:p>
        </p:txBody>
      </p:sp>
      <p:sp>
        <p:nvSpPr>
          <p:cNvPr id="11" name="Marcador de posición de pie de página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2" name="Marcador de posición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1E37C-8E03-4609-A442-8667C3A8EBD8}" type="datetime1">
              <a:rPr lang="es-ES" noProof="0" smtClean="0"/>
              <a:t>12/03/2020</a:t>
            </a:fld>
            <a:endParaRPr lang="es-ES" noProof="0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CD2C8A-0368-46E3-8AD5-64D54475A9B4}" type="datetime1">
              <a:rPr lang="es-ES" noProof="0" smtClean="0"/>
              <a:t>12/03/2020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7F92E6-92B8-4BFC-AB1C-994666EF2AAA}" type="datetime1">
              <a:rPr lang="es-ES" noProof="0" smtClean="0"/>
              <a:t>12/03/2020</a:t>
            </a:fld>
            <a:endParaRPr lang="es-ES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39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3E37CA-EF91-46B6-A2E7-BD02FAF2079C}" type="datetime1">
              <a:rPr lang="es-ES" noProof="0" smtClean="0"/>
              <a:t>12/03/2020</a:t>
            </a:fld>
            <a:endParaRPr lang="es-ES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BEFF3C2B-FE6D-42D4-BBB0-67A75FA1ED9C}" type="datetime1">
              <a:rPr lang="es-ES" noProof="0" smtClean="0"/>
              <a:t>12/03/2020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Planes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 rtlCol="0">
            <a:normAutofit/>
          </a:bodyPr>
          <a:lstStyle/>
          <a:p>
            <a:pPr rtl="0"/>
            <a:r>
              <a:rPr lang="es-ES" sz="4800"/>
              <a:t>Herramientas de estimación de costos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Víctor Manuel Bátiz Beltrán</a:t>
            </a:r>
          </a:p>
          <a:p>
            <a:pPr rtl="0"/>
            <a:r>
              <a:rPr lang="es-ES"/>
              <a:t>Oscar E. Sandoval Alfaro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0552E-B1A9-463B-875F-EC32592E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err="1"/>
              <a:t>CostModeler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2439A7-A985-43FA-B698-92111C99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err="1"/>
              <a:t>Costmodeler</a:t>
            </a:r>
            <a:r>
              <a:rPr lang="es-MX"/>
              <a:t> se trata de una herramienta de estimación dirigida por base de datos que permite almacenar, acceder y recuperar información necesaria con relación a la estimación de costos en un contexto particular.</a:t>
            </a:r>
            <a:endParaRPr lang="en-US"/>
          </a:p>
          <a:p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05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0552E-B1A9-463B-875F-EC32592E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err="1"/>
              <a:t>CostModeler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2439A7-A985-43FA-B698-92111C99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>
                <a:ea typeface="+mn-lt"/>
                <a:cs typeface="+mn-lt"/>
              </a:rPr>
              <a:t>La centralización de los datos permite que todos los estimadores puedan acceder de forma rápida y utilizar la misma información, lo que aumenta drásticamente la velocidad y la consistencia del proceso de estimación de costos. </a:t>
            </a:r>
            <a:endParaRPr lang="es-MX"/>
          </a:p>
          <a:p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98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D27AB-CAC6-451E-9810-73C38535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SLIM (Software Lifecycle Management)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ACAA00-1A36-4EEC-8E44-7A059E46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>
                <a:ea typeface="+mn-lt"/>
                <a:cs typeface="+mn-lt"/>
              </a:rPr>
              <a:t>Putnam (1978) desarrolló un modelo de estimación del esfuerzo total y del tiempo de finalización, es uno de los primeros modelos de costos algoritmicos. Se basa en la función Norden/Rayleigh y es generalmente conocido como un modelo de macro estimación (para proyectos grandes)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E80EAE-0D82-4C7F-BD20-BCC757B6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1358003"/>
            <a:ext cx="2947482" cy="4548275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El modelo asume que el esfuerzo para proyectos de desarrollo de software se distribuye de forma similar a una colección de curvas de Rayleigh, una para cada actividad del desarrollo.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E558F75-E23B-4A45-AE5C-0729A2601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53" y="737119"/>
            <a:ext cx="7464489" cy="5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9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35240-8F65-4DE6-8B72-CD4CEB10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Funciones de SLIM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FFC10-4213-4840-8019-BB4A374E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371" y="1061177"/>
            <a:ext cx="7315200" cy="5120640"/>
          </a:xfrm>
        </p:spPr>
        <p:txBody>
          <a:bodyPr>
            <a:normAutofit lnSpcReduction="10000"/>
          </a:bodyPr>
          <a:lstStyle/>
          <a:p>
            <a:r>
              <a:rPr lang="es-MX"/>
              <a:t>SLIM permite que un estimador de costos de software realice las siguientes funciones:</a:t>
            </a:r>
          </a:p>
          <a:p>
            <a:pPr marL="0" indent="0">
              <a:buNone/>
            </a:pPr>
            <a:r>
              <a:rPr lang="es-MX" b="1"/>
              <a:t>Calibración: </a:t>
            </a:r>
            <a:br>
              <a:rPr lang="en-US"/>
            </a:br>
            <a:r>
              <a:rPr lang="es-MX">
                <a:ea typeface="+mn-lt"/>
                <a:cs typeface="+mn-lt"/>
              </a:rPr>
              <a:t>Ajuste fino del modelo para representar el entorno de desarrollo de software local mediante la interpretación de una base de datos histórica de proyectos pasados</a:t>
            </a:r>
            <a:r>
              <a:rPr lang="es-MX"/>
              <a:t>.</a:t>
            </a: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 b="1"/>
              <a:t>Construcción:</a:t>
            </a:r>
          </a:p>
          <a:p>
            <a:pPr marL="0" indent="0">
              <a:buNone/>
            </a:pPr>
            <a:r>
              <a:rPr lang="es-MX"/>
              <a:t>De un modelo de informacion del sistema software, coleccionando caracteristicas de software, atributos personales, atributos computacionales, etc.</a:t>
            </a:r>
            <a:endParaRPr lang="es-MX" b="1"/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 b="1"/>
              <a:t>Dimensionamiento de software:</a:t>
            </a:r>
            <a:endParaRPr lang="es-MX"/>
          </a:p>
          <a:p>
            <a:pPr marL="0" indent="0">
              <a:buNone/>
            </a:pPr>
            <a:r>
              <a:rPr lang="es-MX"/>
              <a:t>SLIM utiliza una versión automatizada de la técnica de costeo de líneas de código.</a:t>
            </a:r>
            <a:endParaRPr lang="es-MX" b="1"/>
          </a:p>
          <a:p>
            <a:endParaRPr lang="es-MX" b="1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778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5BC3E-7697-4FF0-AC99-C15C6178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Algoritmo usado en SLIM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0AF40-CE15-4431-8671-C0D5CA32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>
                <a:ea typeface="+mn-lt"/>
                <a:cs typeface="+mn-lt"/>
              </a:rPr>
              <a:t>K = ( LOC / ( C * t</a:t>
            </a:r>
            <a:r>
              <a:rPr lang="es-MX" baseline="30000">
                <a:ea typeface="+mn-lt"/>
                <a:cs typeface="+mn-lt"/>
              </a:rPr>
              <a:t>4/3</a:t>
            </a:r>
            <a:r>
              <a:rPr lang="es-MX">
                <a:ea typeface="+mn-lt"/>
                <a:cs typeface="+mn-lt"/>
              </a:rPr>
              <a:t> )) * 3</a:t>
            </a:r>
            <a:endParaRPr lang="es-MX"/>
          </a:p>
          <a:p>
            <a:pPr marL="0" indent="0">
              <a:buNone/>
            </a:pPr>
            <a:r>
              <a:rPr lang="en-US"/>
              <a:t>Donde:</a:t>
            </a:r>
          </a:p>
          <a:p>
            <a:pPr marL="0" indent="0">
              <a:buNone/>
            </a:pPr>
            <a:br>
              <a:rPr lang="en-US"/>
            </a:br>
            <a:r>
              <a:rPr lang="es-MX" b="1">
                <a:ea typeface="+mn-lt"/>
                <a:cs typeface="+mn-lt"/>
              </a:rPr>
              <a:t>K </a:t>
            </a:r>
            <a:r>
              <a:rPr lang="es-MX">
                <a:ea typeface="+mn-lt"/>
                <a:cs typeface="+mn-lt"/>
              </a:rPr>
              <a:t>es el esfuerzo total del ciclo de vida en años laborales.</a:t>
            </a:r>
            <a:endParaRPr lang="es-MX"/>
          </a:p>
          <a:p>
            <a:pPr marL="0" indent="0">
              <a:buNone/>
            </a:pPr>
            <a:r>
              <a:rPr lang="es-MX" b="1"/>
              <a:t>LOC </a:t>
            </a:r>
            <a:r>
              <a:rPr lang="es-MX"/>
              <a:t>son las lineas de código</a:t>
            </a:r>
          </a:p>
          <a:p>
            <a:pPr marL="0" indent="0">
              <a:buNone/>
            </a:pPr>
            <a:r>
              <a:rPr lang="es-MX" b="1"/>
              <a:t>t </a:t>
            </a:r>
            <a:r>
              <a:rPr lang="es-MX"/>
              <a:t>es el tiempo </a:t>
            </a:r>
            <a:r>
              <a:rPr lang="es-MX">
                <a:ea typeface="+mn-lt"/>
                <a:cs typeface="+mn-lt"/>
              </a:rPr>
              <a:t>transcurrido </a:t>
            </a:r>
            <a:r>
              <a:rPr lang="es-MX"/>
              <a:t>en años para el desarrollo</a:t>
            </a:r>
          </a:p>
          <a:p>
            <a:pPr marL="0" indent="0">
              <a:buNone/>
            </a:pPr>
            <a:r>
              <a:rPr lang="es" b="1"/>
              <a:t>C </a:t>
            </a:r>
            <a:r>
              <a:rPr lang="es"/>
              <a:t>es la tecnología constante, que combina el efecto del uso de herramientas, lenguajes, metodología y aseguramiento de la calidad (QA) tiempo en años.</a:t>
            </a:r>
            <a:endParaRPr lang="es-MX"/>
          </a:p>
          <a:p>
            <a:pPr marL="0" indent="0">
              <a:buNone/>
            </a:pPr>
            <a:br>
              <a:rPr lang="en-US"/>
            </a:br>
            <a:r>
              <a:rPr lang="es">
                <a:ea typeface="+mn-lt"/>
                <a:cs typeface="+mn-lt"/>
              </a:rPr>
              <a:t>El valor de la constante tecnológica varía de 610 a 57314. Para proyectos fáciles y experimentados, la constante tecnológica es alta.</a:t>
            </a:r>
          </a:p>
        </p:txBody>
      </p:sp>
    </p:spTree>
    <p:extLst>
      <p:ext uri="{BB962C8B-B14F-4D97-AF65-F5344CB8AC3E}">
        <p14:creationId xmlns:p14="http://schemas.microsoft.com/office/powerpoint/2010/main" val="52285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85BA7-8AFA-49E4-8ACA-8FA5A203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Ventajas y desventajas de SLIM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71BB0-7A1E-4F1B-9582-922F8018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/>
              <a:t>Ventajas</a:t>
            </a:r>
            <a:r>
              <a:rPr lang="es-MX"/>
              <a:t>: </a:t>
            </a:r>
          </a:p>
          <a:p>
            <a:pPr marL="0" indent="0">
              <a:buNone/>
            </a:pPr>
            <a:br>
              <a:rPr lang="en-US"/>
            </a:br>
            <a:r>
              <a:rPr lang="es-MX">
                <a:ea typeface="+mn-lt"/>
                <a:cs typeface="+mn-lt"/>
              </a:rPr>
              <a:t>Utiliza programación lineal para considerar las restricciones de desarrollo tanto en costo como en esfuerzo.</a:t>
            </a:r>
            <a:endParaRPr lang="es-MX"/>
          </a:p>
          <a:p>
            <a:pPr marL="0" indent="0">
              <a:buNone/>
            </a:pPr>
            <a:br>
              <a:rPr lang="en-US"/>
            </a:br>
            <a:r>
              <a:rPr lang="es-MX">
                <a:ea typeface="+mn-lt"/>
                <a:cs typeface="+mn-lt"/>
              </a:rPr>
              <a:t>SLIM tiene menos parámetros necesarios para generar una estimación en comparacion con COCOMO'81 y COCOMO'II.</a:t>
            </a:r>
          </a:p>
          <a:p>
            <a:endParaRPr lang="es-MX"/>
          </a:p>
          <a:p>
            <a:r>
              <a:rPr lang="es-MX" b="1"/>
              <a:t>Desventajas</a:t>
            </a:r>
            <a:r>
              <a:rPr lang="es-MX"/>
              <a:t>:</a:t>
            </a:r>
          </a:p>
          <a:p>
            <a:pPr marL="0" indent="0">
              <a:buNone/>
            </a:pPr>
            <a:br>
              <a:rPr lang="en-US"/>
            </a:br>
            <a:r>
              <a:rPr lang="es-MX">
                <a:ea typeface="+mn-lt"/>
                <a:cs typeface="+mn-lt"/>
              </a:rPr>
              <a:t>Las estimaciones son extremadamente sensibles al factor tecnológico.</a:t>
            </a:r>
            <a:endParaRPr lang="es-MX"/>
          </a:p>
          <a:p>
            <a:pPr marL="0" indent="0">
              <a:buNone/>
            </a:pPr>
            <a:br>
              <a:rPr lang="en-US"/>
            </a:br>
            <a:r>
              <a:rPr lang="es-MX">
                <a:ea typeface="+mn-lt"/>
                <a:cs typeface="+mn-lt"/>
              </a:rPr>
              <a:t>No apto para pequeños proyectos.</a:t>
            </a:r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5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Trabajando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algn="ctr" rtl="0"/>
            <a:r>
              <a:rPr lang="es-ES"/>
              <a:t>¡Gracias!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54094"/>
            <a:ext cx="7315200" cy="2130552"/>
          </a:xfrm>
        </p:spPr>
        <p:txBody>
          <a:bodyPr rtlCol="0">
            <a:normAutofit/>
          </a:bodyPr>
          <a:lstStyle/>
          <a:p>
            <a:pPr rtl="0"/>
            <a:endParaRPr lang="es-ES" b="1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44CECF877E054D9B6E1E924F40D02B" ma:contentTypeVersion="2" ma:contentTypeDescription="Crear nuevo documento." ma:contentTypeScope="" ma:versionID="ddc8e6b9044ff7573c2c6f5f3495d323">
  <xsd:schema xmlns:xsd="http://www.w3.org/2001/XMLSchema" xmlns:xs="http://www.w3.org/2001/XMLSchema" xmlns:p="http://schemas.microsoft.com/office/2006/metadata/properties" xmlns:ns2="7d5ac637-15ae-4b54-bbb9-eeeca6a85f1b" targetNamespace="http://schemas.microsoft.com/office/2006/metadata/properties" ma:root="true" ma:fieldsID="4fa9e0eb490ec96a63792045b984202b" ns2:_="">
    <xsd:import namespace="7d5ac637-15ae-4b54-bbb9-eeeca6a85f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ac637-15ae-4b54-bbb9-eeeca6a85f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477508-8DDB-4FAB-8048-945BB64C1E97}">
  <ds:schemaRefs>
    <ds:schemaRef ds:uri="7d5ac637-15ae-4b54-bbb9-eeeca6a85f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0541854-87B3-4953-A183-EF3BD285377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{CD0285B2-0D54-4391-B800-CBEA3878365D}tf44567466</Template>
  <Application>Microsoft Office PowerPoint</Application>
  <PresentationFormat>Widescreen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Marco</vt:lpstr>
      <vt:lpstr>Herramientas de estimación de costos</vt:lpstr>
      <vt:lpstr>CostModeler</vt:lpstr>
      <vt:lpstr>CostModeler</vt:lpstr>
      <vt:lpstr>SLIM (Software Lifecycle Management)</vt:lpstr>
      <vt:lpstr>PowerPoint Presentation</vt:lpstr>
      <vt:lpstr>Funciones de SLIM</vt:lpstr>
      <vt:lpstr>Algoritmo usado en SLIM</vt:lpstr>
      <vt:lpstr>Ventajas y desventajas de SLIM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estimación de costos</dc:title>
  <dc:creator/>
  <cp:revision>1</cp:revision>
  <dcterms:created xsi:type="dcterms:W3CDTF">2020-03-12T07:32:55Z</dcterms:created>
  <dcterms:modified xsi:type="dcterms:W3CDTF">2020-03-12T19:35:01Z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0x010100C244CECF877E054D9B6E1E924F40D02B</vt:lpwstr>
  </property>
</Properties>
</file>