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85" r:id="rId2"/>
    <p:sldId id="275" r:id="rId3"/>
    <p:sldId id="280" r:id="rId4"/>
    <p:sldId id="281" r:id="rId5"/>
    <p:sldId id="284" r:id="rId6"/>
    <p:sldId id="282" r:id="rId7"/>
    <p:sldId id="278" r:id="rId8"/>
    <p:sldId id="276" r:id="rId9"/>
    <p:sldId id="283" r:id="rId10"/>
    <p:sldId id="257" r:id="rId11"/>
    <p:sldId id="258" r:id="rId12"/>
    <p:sldId id="259" r:id="rId13"/>
    <p:sldId id="261"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74" autoAdjust="0"/>
  </p:normalViewPr>
  <p:slideViewPr>
    <p:cSldViewPr snapToGrid="0">
      <p:cViewPr varScale="1">
        <p:scale>
          <a:sx n="65" d="100"/>
          <a:sy n="65" d="100"/>
        </p:scale>
        <p:origin x="150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7DD99-EB2E-41E4-909B-ADEDB9145008}" type="datetimeFigureOut">
              <a:rPr lang="es-ES" smtClean="0"/>
              <a:t>25/05/2017</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82396-D288-4804-B174-6324CC1E6F22}" type="slidenum">
              <a:rPr lang="es-ES" smtClean="0"/>
              <a:t>‹#›</a:t>
            </a:fld>
            <a:endParaRPr lang="es-ES"/>
          </a:p>
        </p:txBody>
      </p:sp>
    </p:spTree>
    <p:extLst>
      <p:ext uri="{BB962C8B-B14F-4D97-AF65-F5344CB8AC3E}">
        <p14:creationId xmlns:p14="http://schemas.microsoft.com/office/powerpoint/2010/main" val="389073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B0682396-D288-4804-B174-6324CC1E6F22}" type="slidenum">
              <a:rPr lang="es-ES" smtClean="0"/>
              <a:t>1</a:t>
            </a:fld>
            <a:endParaRPr lang="es-ES"/>
          </a:p>
        </p:txBody>
      </p:sp>
    </p:spTree>
    <p:extLst>
      <p:ext uri="{BB962C8B-B14F-4D97-AF65-F5344CB8AC3E}">
        <p14:creationId xmlns:p14="http://schemas.microsoft.com/office/powerpoint/2010/main" val="3770532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Mensaje de confirmación al borrar</a:t>
            </a:r>
          </a:p>
          <a:p>
            <a:r>
              <a:rPr lang="es-ES_tradnl" dirty="0"/>
              <a:t>Explicar que se seleccione toda la fila</a:t>
            </a:r>
            <a:endParaRPr lang="es-ES" dirty="0"/>
          </a:p>
        </p:txBody>
      </p:sp>
      <p:sp>
        <p:nvSpPr>
          <p:cNvPr id="4" name="Slide Number Placeholder 3"/>
          <p:cNvSpPr>
            <a:spLocks noGrp="1"/>
          </p:cNvSpPr>
          <p:nvPr>
            <p:ph type="sldNum" sz="quarter" idx="10"/>
          </p:nvPr>
        </p:nvSpPr>
        <p:spPr/>
        <p:txBody>
          <a:bodyPr/>
          <a:lstStyle/>
          <a:p>
            <a:fld id="{B0682396-D288-4804-B174-6324CC1E6F22}" type="slidenum">
              <a:rPr lang="es-ES" smtClean="0"/>
              <a:t>21</a:t>
            </a:fld>
            <a:endParaRPr lang="es-ES"/>
          </a:p>
        </p:txBody>
      </p:sp>
    </p:spTree>
    <p:extLst>
      <p:ext uri="{BB962C8B-B14F-4D97-AF65-F5344CB8AC3E}">
        <p14:creationId xmlns:p14="http://schemas.microsoft.com/office/powerpoint/2010/main" val="1973480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CargarGrid</a:t>
            </a:r>
            <a:endParaRPr lang="es-ES_tradnl" dirty="0"/>
          </a:p>
          <a:p>
            <a:r>
              <a:rPr lang="es-ES_tradnl" dirty="0"/>
              <a:t>Modificar</a:t>
            </a:r>
          </a:p>
          <a:p>
            <a:r>
              <a:rPr lang="es-ES_tradnl" dirty="0" err="1"/>
              <a:t>DoubleClick</a:t>
            </a:r>
            <a:endParaRPr lang="es-ES" dirty="0"/>
          </a:p>
        </p:txBody>
      </p:sp>
      <p:sp>
        <p:nvSpPr>
          <p:cNvPr id="4" name="Slide Number Placeholder 3"/>
          <p:cNvSpPr>
            <a:spLocks noGrp="1"/>
          </p:cNvSpPr>
          <p:nvPr>
            <p:ph type="sldNum" sz="quarter" idx="10"/>
          </p:nvPr>
        </p:nvSpPr>
        <p:spPr/>
        <p:txBody>
          <a:bodyPr/>
          <a:lstStyle/>
          <a:p>
            <a:fld id="{B0682396-D288-4804-B174-6324CC1E6F22}" type="slidenum">
              <a:rPr lang="es-ES" smtClean="0"/>
              <a:t>22</a:t>
            </a:fld>
            <a:endParaRPr lang="es-ES"/>
          </a:p>
        </p:txBody>
      </p:sp>
    </p:spTree>
    <p:extLst>
      <p:ext uri="{BB962C8B-B14F-4D97-AF65-F5344CB8AC3E}">
        <p14:creationId xmlns:p14="http://schemas.microsoft.com/office/powerpoint/2010/main" val="2838053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Un</a:t>
            </a:r>
            <a:r>
              <a:rPr lang="es-ES_tradnl" baseline="0" dirty="0"/>
              <a:t> </a:t>
            </a:r>
            <a:r>
              <a:rPr lang="es-ES_tradnl" baseline="0" dirty="0" err="1"/>
              <a:t>select</a:t>
            </a:r>
            <a:r>
              <a:rPr lang="es-ES_tradnl" baseline="0" dirty="0"/>
              <a:t> recoge datos por el tipo</a:t>
            </a:r>
            <a:r>
              <a:rPr lang="es-ES" baseline="0" dirty="0"/>
              <a:t> y el otro por el Id</a:t>
            </a:r>
            <a:endParaRPr lang="es-ES_tradnl" baseline="0" dirty="0"/>
          </a:p>
          <a:p>
            <a:r>
              <a:rPr lang="es-ES_tradnl" baseline="0" dirty="0" err="1"/>
              <a:t>Insert</a:t>
            </a:r>
            <a:endParaRPr lang="es-ES_tradnl" baseline="0" dirty="0"/>
          </a:p>
          <a:p>
            <a:r>
              <a:rPr lang="es-ES_tradnl" baseline="0" dirty="0" err="1"/>
              <a:t>Update</a:t>
            </a:r>
            <a:endParaRPr lang="es-ES_tradnl" baseline="0" dirty="0"/>
          </a:p>
          <a:p>
            <a:r>
              <a:rPr lang="es-ES_tradnl" baseline="0" dirty="0" err="1"/>
              <a:t>Delete</a:t>
            </a:r>
            <a:endParaRPr lang="es-ES" baseline="0" dirty="0"/>
          </a:p>
        </p:txBody>
      </p:sp>
      <p:sp>
        <p:nvSpPr>
          <p:cNvPr id="4" name="Slide Number Placeholder 3"/>
          <p:cNvSpPr>
            <a:spLocks noGrp="1"/>
          </p:cNvSpPr>
          <p:nvPr>
            <p:ph type="sldNum" sz="quarter" idx="10"/>
          </p:nvPr>
        </p:nvSpPr>
        <p:spPr/>
        <p:txBody>
          <a:bodyPr/>
          <a:lstStyle/>
          <a:p>
            <a:fld id="{B0682396-D288-4804-B174-6324CC1E6F22}" type="slidenum">
              <a:rPr lang="es-ES" smtClean="0"/>
              <a:t>23</a:t>
            </a:fld>
            <a:endParaRPr lang="es-ES"/>
          </a:p>
        </p:txBody>
      </p:sp>
    </p:spTree>
    <p:extLst>
      <p:ext uri="{BB962C8B-B14F-4D97-AF65-F5344CB8AC3E}">
        <p14:creationId xmlns:p14="http://schemas.microsoft.com/office/powerpoint/2010/main" val="2853111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B0682396-D288-4804-B174-6324CC1E6F22}" type="slidenum">
              <a:rPr lang="es-ES" smtClean="0"/>
              <a:t>25</a:t>
            </a:fld>
            <a:endParaRPr lang="es-ES"/>
          </a:p>
        </p:txBody>
      </p:sp>
    </p:spTree>
    <p:extLst>
      <p:ext uri="{BB962C8B-B14F-4D97-AF65-F5344CB8AC3E}">
        <p14:creationId xmlns:p14="http://schemas.microsoft.com/office/powerpoint/2010/main" val="73564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Diferencia</a:t>
            </a:r>
            <a:r>
              <a:rPr lang="es-ES_tradnl" baseline="0" dirty="0"/>
              <a:t> entre los docks</a:t>
            </a:r>
            <a:endParaRPr lang="es-ES" dirty="0"/>
          </a:p>
        </p:txBody>
      </p:sp>
      <p:sp>
        <p:nvSpPr>
          <p:cNvPr id="4" name="Slide Number Placeholder 3"/>
          <p:cNvSpPr>
            <a:spLocks noGrp="1"/>
          </p:cNvSpPr>
          <p:nvPr>
            <p:ph type="sldNum" sz="quarter" idx="10"/>
          </p:nvPr>
        </p:nvSpPr>
        <p:spPr/>
        <p:txBody>
          <a:bodyPr/>
          <a:lstStyle/>
          <a:p>
            <a:fld id="{B0682396-D288-4804-B174-6324CC1E6F22}" type="slidenum">
              <a:rPr lang="es-ES" smtClean="0"/>
              <a:t>11</a:t>
            </a:fld>
            <a:endParaRPr lang="es-ES"/>
          </a:p>
        </p:txBody>
      </p:sp>
    </p:spTree>
    <p:extLst>
      <p:ext uri="{BB962C8B-B14F-4D97-AF65-F5344CB8AC3E}">
        <p14:creationId xmlns:p14="http://schemas.microsoft.com/office/powerpoint/2010/main" val="2505137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Explicar</a:t>
            </a:r>
            <a:r>
              <a:rPr lang="es-ES_tradnl" baseline="0" dirty="0"/>
              <a:t> que siempre se pone la tabla, se configuran las filas y columnas.</a:t>
            </a:r>
          </a:p>
          <a:p>
            <a:r>
              <a:rPr lang="es-ES_tradnl" baseline="0" dirty="0"/>
              <a:t>Un control por celda.</a:t>
            </a:r>
          </a:p>
          <a:p>
            <a:r>
              <a:rPr lang="es-ES_tradnl" baseline="0" dirty="0"/>
              <a:t>Las líneas de puntitos no se ven en el resultado final.</a:t>
            </a:r>
            <a:endParaRPr lang="es-ES" dirty="0"/>
          </a:p>
        </p:txBody>
      </p:sp>
      <p:sp>
        <p:nvSpPr>
          <p:cNvPr id="4" name="Slide Number Placeholder 3"/>
          <p:cNvSpPr>
            <a:spLocks noGrp="1"/>
          </p:cNvSpPr>
          <p:nvPr>
            <p:ph type="sldNum" sz="quarter" idx="10"/>
          </p:nvPr>
        </p:nvSpPr>
        <p:spPr/>
        <p:txBody>
          <a:bodyPr/>
          <a:lstStyle/>
          <a:p>
            <a:fld id="{B0682396-D288-4804-B174-6324CC1E6F22}" type="slidenum">
              <a:rPr lang="es-ES" smtClean="0"/>
              <a:t>12</a:t>
            </a:fld>
            <a:endParaRPr lang="es-ES"/>
          </a:p>
        </p:txBody>
      </p:sp>
    </p:spTree>
    <p:extLst>
      <p:ext uri="{BB962C8B-B14F-4D97-AF65-F5344CB8AC3E}">
        <p14:creationId xmlns:p14="http://schemas.microsoft.com/office/powerpoint/2010/main" val="411813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Explicar</a:t>
            </a:r>
            <a:r>
              <a:rPr lang="es-ES_tradnl" baseline="0" dirty="0"/>
              <a:t> </a:t>
            </a:r>
            <a:r>
              <a:rPr lang="es-ES_tradnl" baseline="0" dirty="0" err="1"/>
              <a:t>label,textbox,checkbox,currency</a:t>
            </a:r>
            <a:r>
              <a:rPr lang="es-ES_tradnl" baseline="0" dirty="0"/>
              <a:t> y </a:t>
            </a:r>
            <a:r>
              <a:rPr lang="es-ES_tradnl" baseline="0" dirty="0" err="1"/>
              <a:t>groupbox</a:t>
            </a:r>
            <a:endParaRPr lang="es-ES" dirty="0"/>
          </a:p>
        </p:txBody>
      </p:sp>
      <p:sp>
        <p:nvSpPr>
          <p:cNvPr id="4" name="Slide Number Placeholder 3"/>
          <p:cNvSpPr>
            <a:spLocks noGrp="1"/>
          </p:cNvSpPr>
          <p:nvPr>
            <p:ph type="sldNum" sz="quarter" idx="10"/>
          </p:nvPr>
        </p:nvSpPr>
        <p:spPr/>
        <p:txBody>
          <a:bodyPr/>
          <a:lstStyle/>
          <a:p>
            <a:fld id="{B0682396-D288-4804-B174-6324CC1E6F22}" type="slidenum">
              <a:rPr lang="es-ES" smtClean="0"/>
              <a:t>13</a:t>
            </a:fld>
            <a:endParaRPr lang="es-ES"/>
          </a:p>
        </p:txBody>
      </p:sp>
    </p:spTree>
    <p:extLst>
      <p:ext uri="{BB962C8B-B14F-4D97-AF65-F5344CB8AC3E}">
        <p14:creationId xmlns:p14="http://schemas.microsoft.com/office/powerpoint/2010/main" val="383225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dateTimePicker</a:t>
            </a:r>
            <a:r>
              <a:rPr lang="es-ES_tradnl" dirty="0"/>
              <a:t> y </a:t>
            </a:r>
            <a:r>
              <a:rPr lang="es-ES_tradnl" dirty="0" err="1"/>
              <a:t>buttons</a:t>
            </a:r>
            <a:endParaRPr lang="es-ES" dirty="0"/>
          </a:p>
        </p:txBody>
      </p:sp>
      <p:sp>
        <p:nvSpPr>
          <p:cNvPr id="4" name="Slide Number Placeholder 3"/>
          <p:cNvSpPr>
            <a:spLocks noGrp="1"/>
          </p:cNvSpPr>
          <p:nvPr>
            <p:ph type="sldNum" sz="quarter" idx="10"/>
          </p:nvPr>
        </p:nvSpPr>
        <p:spPr/>
        <p:txBody>
          <a:bodyPr/>
          <a:lstStyle/>
          <a:p>
            <a:fld id="{B0682396-D288-4804-B174-6324CC1E6F22}" type="slidenum">
              <a:rPr lang="es-ES" smtClean="0"/>
              <a:t>14</a:t>
            </a:fld>
            <a:endParaRPr lang="es-ES"/>
          </a:p>
        </p:txBody>
      </p:sp>
    </p:spTree>
    <p:extLst>
      <p:ext uri="{BB962C8B-B14F-4D97-AF65-F5344CB8AC3E}">
        <p14:creationId xmlns:p14="http://schemas.microsoft.com/office/powerpoint/2010/main" val="3222883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Data</a:t>
            </a:r>
            <a:r>
              <a:rPr lang="es-ES_tradnl" baseline="0" dirty="0" err="1"/>
              <a:t>GridView</a:t>
            </a:r>
            <a:endParaRPr lang="es-ES" dirty="0"/>
          </a:p>
        </p:txBody>
      </p:sp>
      <p:sp>
        <p:nvSpPr>
          <p:cNvPr id="4" name="Slide Number Placeholder 3"/>
          <p:cNvSpPr>
            <a:spLocks noGrp="1"/>
          </p:cNvSpPr>
          <p:nvPr>
            <p:ph type="sldNum" sz="quarter" idx="10"/>
          </p:nvPr>
        </p:nvSpPr>
        <p:spPr/>
        <p:txBody>
          <a:bodyPr/>
          <a:lstStyle/>
          <a:p>
            <a:fld id="{B0682396-D288-4804-B174-6324CC1E6F22}" type="slidenum">
              <a:rPr lang="es-ES" smtClean="0"/>
              <a:t>16</a:t>
            </a:fld>
            <a:endParaRPr lang="es-ES"/>
          </a:p>
        </p:txBody>
      </p:sp>
    </p:spTree>
    <p:extLst>
      <p:ext uri="{BB962C8B-B14F-4D97-AF65-F5344CB8AC3E}">
        <p14:creationId xmlns:p14="http://schemas.microsoft.com/office/powerpoint/2010/main" val="2231841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Con</a:t>
            </a:r>
            <a:r>
              <a:rPr lang="es-ES_tradnl" baseline="0" dirty="0"/>
              <a:t> </a:t>
            </a:r>
            <a:r>
              <a:rPr lang="es-ES_tradnl" baseline="0" dirty="0" err="1"/>
              <a:t>getDatos</a:t>
            </a:r>
            <a:r>
              <a:rPr lang="es-ES_tradnl" baseline="0" dirty="0"/>
              <a:t> obtenemos datos de la tabla</a:t>
            </a:r>
          </a:p>
          <a:p>
            <a:r>
              <a:rPr lang="es-ES_tradnl" baseline="0" dirty="0"/>
              <a:t>En los </a:t>
            </a:r>
            <a:r>
              <a:rPr lang="es-ES_tradnl" baseline="0" dirty="0" err="1"/>
              <a:t>tb.Text</a:t>
            </a:r>
            <a:r>
              <a:rPr lang="es-ES_tradnl" baseline="0" dirty="0"/>
              <a:t> guardamos el primer dato de su columna correspondiente</a:t>
            </a:r>
          </a:p>
          <a:p>
            <a:r>
              <a:rPr lang="es-ES_tradnl" baseline="0" dirty="0"/>
              <a:t>Tenemos la fecha guardada como un </a:t>
            </a:r>
            <a:r>
              <a:rPr lang="es-ES_tradnl" baseline="0" dirty="0" err="1"/>
              <a:t>string</a:t>
            </a:r>
            <a:r>
              <a:rPr lang="es-ES_tradnl" baseline="0" dirty="0"/>
              <a:t> por lo que hay que convertirla a un formato que el sistema pueda leer(eso lo hacemos con </a:t>
            </a:r>
            <a:r>
              <a:rPr lang="es-ES_tradnl" baseline="0" dirty="0" err="1"/>
              <a:t>DateTime.ParseExact</a:t>
            </a:r>
            <a:r>
              <a:rPr lang="es-ES_tradnl" baseline="0" dirty="0"/>
              <a:t>)</a:t>
            </a:r>
            <a:endParaRPr lang="es-ES" dirty="0"/>
          </a:p>
        </p:txBody>
      </p:sp>
      <p:sp>
        <p:nvSpPr>
          <p:cNvPr id="4" name="Slide Number Placeholder 3"/>
          <p:cNvSpPr>
            <a:spLocks noGrp="1"/>
          </p:cNvSpPr>
          <p:nvPr>
            <p:ph type="sldNum" sz="quarter" idx="10"/>
          </p:nvPr>
        </p:nvSpPr>
        <p:spPr/>
        <p:txBody>
          <a:bodyPr/>
          <a:lstStyle/>
          <a:p>
            <a:fld id="{B0682396-D288-4804-B174-6324CC1E6F22}" type="slidenum">
              <a:rPr lang="es-ES" smtClean="0"/>
              <a:t>17</a:t>
            </a:fld>
            <a:endParaRPr lang="es-ES"/>
          </a:p>
        </p:txBody>
      </p:sp>
    </p:spTree>
    <p:extLst>
      <p:ext uri="{BB962C8B-B14F-4D97-AF65-F5344CB8AC3E}">
        <p14:creationId xmlns:p14="http://schemas.microsoft.com/office/powerpoint/2010/main" val="2060830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Antes de guardar validamos que</a:t>
            </a:r>
            <a:r>
              <a:rPr lang="es-ES_tradnl" baseline="0" dirty="0"/>
              <a:t> cada campo sea correcto y que no esté vacío, si la validación sale bien actualizamos la base de datos con los campos introducidos y mostramos un mensaje al finalizar</a:t>
            </a:r>
            <a:endParaRPr lang="es-ES" dirty="0"/>
          </a:p>
        </p:txBody>
      </p:sp>
      <p:sp>
        <p:nvSpPr>
          <p:cNvPr id="4" name="Slide Number Placeholder 3"/>
          <p:cNvSpPr>
            <a:spLocks noGrp="1"/>
          </p:cNvSpPr>
          <p:nvPr>
            <p:ph type="sldNum" sz="quarter" idx="10"/>
          </p:nvPr>
        </p:nvSpPr>
        <p:spPr/>
        <p:txBody>
          <a:bodyPr/>
          <a:lstStyle/>
          <a:p>
            <a:fld id="{B0682396-D288-4804-B174-6324CC1E6F22}" type="slidenum">
              <a:rPr lang="es-ES" smtClean="0"/>
              <a:t>18</a:t>
            </a:fld>
            <a:endParaRPr lang="es-ES"/>
          </a:p>
        </p:txBody>
      </p:sp>
    </p:spTree>
    <p:extLst>
      <p:ext uri="{BB962C8B-B14F-4D97-AF65-F5344CB8AC3E}">
        <p14:creationId xmlns:p14="http://schemas.microsoft.com/office/powerpoint/2010/main" val="1635200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B0682396-D288-4804-B174-6324CC1E6F22}" type="slidenum">
              <a:rPr lang="es-ES" smtClean="0"/>
              <a:t>19</a:t>
            </a:fld>
            <a:endParaRPr lang="es-ES"/>
          </a:p>
        </p:txBody>
      </p:sp>
    </p:spTree>
    <p:extLst>
      <p:ext uri="{BB962C8B-B14F-4D97-AF65-F5344CB8AC3E}">
        <p14:creationId xmlns:p14="http://schemas.microsoft.com/office/powerpoint/2010/main" val="3902045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41E473-6432-45D3-836C-C06B19C94524}" type="datetimeFigureOut">
              <a:rPr lang="es-ES" smtClean="0"/>
              <a:t>25/05/2017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53CE9F3-FB9A-48CF-A470-B610B54F518C}" type="slidenum">
              <a:rPr lang="es-ES" smtClean="0"/>
              <a:t>‹#›</a:t>
            </a:fld>
            <a:endParaRPr lang="es-ES"/>
          </a:p>
        </p:txBody>
      </p:sp>
    </p:spTree>
    <p:extLst>
      <p:ext uri="{BB962C8B-B14F-4D97-AF65-F5344CB8AC3E}">
        <p14:creationId xmlns:p14="http://schemas.microsoft.com/office/powerpoint/2010/main" val="249273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D41E473-6432-45D3-836C-C06B19C94524}" type="datetimeFigureOut">
              <a:rPr lang="es-ES" smtClean="0"/>
              <a:t>25/05/2017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53CE9F3-FB9A-48CF-A470-B610B54F518C}" type="slidenum">
              <a:rPr lang="es-ES" smtClean="0"/>
              <a:t>‹#›</a:t>
            </a:fld>
            <a:endParaRPr lang="es-ES"/>
          </a:p>
        </p:txBody>
      </p:sp>
    </p:spTree>
    <p:extLst>
      <p:ext uri="{BB962C8B-B14F-4D97-AF65-F5344CB8AC3E}">
        <p14:creationId xmlns:p14="http://schemas.microsoft.com/office/powerpoint/2010/main" val="85052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D41E473-6432-45D3-836C-C06B19C94524}" type="datetimeFigureOut">
              <a:rPr lang="es-ES" smtClean="0"/>
              <a:t>25/05/2017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53CE9F3-FB9A-48CF-A470-B610B54F518C}" type="slidenum">
              <a:rPr lang="es-ES" smtClean="0"/>
              <a:t>‹#›</a:t>
            </a:fld>
            <a:endParaRPr lang="es-ES"/>
          </a:p>
        </p:txBody>
      </p:sp>
    </p:spTree>
    <p:extLst>
      <p:ext uri="{BB962C8B-B14F-4D97-AF65-F5344CB8AC3E}">
        <p14:creationId xmlns:p14="http://schemas.microsoft.com/office/powerpoint/2010/main" val="2182234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D41E473-6432-45D3-836C-C06B19C94524}" type="datetimeFigureOut">
              <a:rPr lang="es-ES" smtClean="0"/>
              <a:t>25/05/2017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53CE9F3-FB9A-48CF-A470-B610B54F518C}" type="slidenum">
              <a:rPr lang="es-ES" smtClean="0"/>
              <a:t>‹#›</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88397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41E473-6432-45D3-836C-C06B19C94524}" type="datetimeFigureOut">
              <a:rPr lang="es-ES" smtClean="0"/>
              <a:t>25/05/2017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53CE9F3-FB9A-48CF-A470-B610B54F518C}" type="slidenum">
              <a:rPr lang="es-ES" smtClean="0"/>
              <a:t>‹#›</a:t>
            </a:fld>
            <a:endParaRPr lang="es-ES"/>
          </a:p>
        </p:txBody>
      </p:sp>
    </p:spTree>
    <p:extLst>
      <p:ext uri="{BB962C8B-B14F-4D97-AF65-F5344CB8AC3E}">
        <p14:creationId xmlns:p14="http://schemas.microsoft.com/office/powerpoint/2010/main" val="4259198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41E473-6432-45D3-836C-C06B19C94524}" type="datetimeFigureOut">
              <a:rPr lang="es-ES" smtClean="0"/>
              <a:t>25/05/2017</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53CE9F3-FB9A-48CF-A470-B610B54F518C}" type="slidenum">
              <a:rPr lang="es-ES" smtClean="0"/>
              <a:t>‹#›</a:t>
            </a:fld>
            <a:endParaRPr lang="es-ES"/>
          </a:p>
        </p:txBody>
      </p:sp>
    </p:spTree>
    <p:extLst>
      <p:ext uri="{BB962C8B-B14F-4D97-AF65-F5344CB8AC3E}">
        <p14:creationId xmlns:p14="http://schemas.microsoft.com/office/powerpoint/2010/main" val="3265023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41E473-6432-45D3-836C-C06B19C94524}" type="datetimeFigureOut">
              <a:rPr lang="es-ES" smtClean="0"/>
              <a:t>25/05/2017</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53CE9F3-FB9A-48CF-A470-B610B54F518C}" type="slidenum">
              <a:rPr lang="es-ES" smtClean="0"/>
              <a:t>‹#›</a:t>
            </a:fld>
            <a:endParaRPr lang="es-ES"/>
          </a:p>
        </p:txBody>
      </p:sp>
    </p:spTree>
    <p:extLst>
      <p:ext uri="{BB962C8B-B14F-4D97-AF65-F5344CB8AC3E}">
        <p14:creationId xmlns:p14="http://schemas.microsoft.com/office/powerpoint/2010/main" val="2184526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1E473-6432-45D3-836C-C06B19C94524}" type="datetimeFigureOut">
              <a:rPr lang="es-ES" smtClean="0"/>
              <a:t>25/05/2017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53CE9F3-FB9A-48CF-A470-B610B54F518C}" type="slidenum">
              <a:rPr lang="es-ES" smtClean="0"/>
              <a:t>‹#›</a:t>
            </a:fld>
            <a:endParaRPr lang="es-ES"/>
          </a:p>
        </p:txBody>
      </p:sp>
    </p:spTree>
    <p:extLst>
      <p:ext uri="{BB962C8B-B14F-4D97-AF65-F5344CB8AC3E}">
        <p14:creationId xmlns:p14="http://schemas.microsoft.com/office/powerpoint/2010/main" val="3980834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1E473-6432-45D3-836C-C06B19C94524}" type="datetimeFigureOut">
              <a:rPr lang="es-ES" smtClean="0"/>
              <a:t>25/05/2017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53CE9F3-FB9A-48CF-A470-B610B54F518C}" type="slidenum">
              <a:rPr lang="es-ES" smtClean="0"/>
              <a:t>‹#›</a:t>
            </a:fld>
            <a:endParaRPr lang="es-ES"/>
          </a:p>
        </p:txBody>
      </p:sp>
    </p:spTree>
    <p:extLst>
      <p:ext uri="{BB962C8B-B14F-4D97-AF65-F5344CB8AC3E}">
        <p14:creationId xmlns:p14="http://schemas.microsoft.com/office/powerpoint/2010/main" val="175397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D41E473-6432-45D3-836C-C06B19C94524}" type="datetimeFigureOut">
              <a:rPr lang="es-ES" smtClean="0"/>
              <a:t>25/05/2017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53CE9F3-FB9A-48CF-A470-B610B54F518C}" type="slidenum">
              <a:rPr lang="es-ES" smtClean="0"/>
              <a:t>‹#›</a:t>
            </a:fld>
            <a:endParaRPr lang="es-ES"/>
          </a:p>
        </p:txBody>
      </p:sp>
    </p:spTree>
    <p:extLst>
      <p:ext uri="{BB962C8B-B14F-4D97-AF65-F5344CB8AC3E}">
        <p14:creationId xmlns:p14="http://schemas.microsoft.com/office/powerpoint/2010/main" val="2609291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41E473-6432-45D3-836C-C06B19C94524}" type="datetimeFigureOut">
              <a:rPr lang="es-ES" smtClean="0"/>
              <a:t>25/05/2017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53CE9F3-FB9A-48CF-A470-B610B54F518C}" type="slidenum">
              <a:rPr lang="es-ES" smtClean="0"/>
              <a:t>‹#›</a:t>
            </a:fld>
            <a:endParaRPr lang="es-ES"/>
          </a:p>
        </p:txBody>
      </p:sp>
    </p:spTree>
    <p:extLst>
      <p:ext uri="{BB962C8B-B14F-4D97-AF65-F5344CB8AC3E}">
        <p14:creationId xmlns:p14="http://schemas.microsoft.com/office/powerpoint/2010/main" val="245054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1E473-6432-45D3-836C-C06B19C94524}" type="datetimeFigureOut">
              <a:rPr lang="es-ES" smtClean="0"/>
              <a:t>25/05/2017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53CE9F3-FB9A-48CF-A470-B610B54F518C}" type="slidenum">
              <a:rPr lang="es-ES" smtClean="0"/>
              <a:t>‹#›</a:t>
            </a:fld>
            <a:endParaRPr lang="es-ES"/>
          </a:p>
        </p:txBody>
      </p:sp>
    </p:spTree>
    <p:extLst>
      <p:ext uri="{BB962C8B-B14F-4D97-AF65-F5344CB8AC3E}">
        <p14:creationId xmlns:p14="http://schemas.microsoft.com/office/powerpoint/2010/main" val="1548456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1E473-6432-45D3-836C-C06B19C94524}" type="datetimeFigureOut">
              <a:rPr lang="es-ES" smtClean="0"/>
              <a:t>25/05/2017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53CE9F3-FB9A-48CF-A470-B610B54F518C}" type="slidenum">
              <a:rPr lang="es-ES" smtClean="0"/>
              <a:t>‹#›</a:t>
            </a:fld>
            <a:endParaRPr lang="es-ES"/>
          </a:p>
        </p:txBody>
      </p:sp>
    </p:spTree>
    <p:extLst>
      <p:ext uri="{BB962C8B-B14F-4D97-AF65-F5344CB8AC3E}">
        <p14:creationId xmlns:p14="http://schemas.microsoft.com/office/powerpoint/2010/main" val="283534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D41E473-6432-45D3-836C-C06B19C94524}" type="datetimeFigureOut">
              <a:rPr lang="es-ES" smtClean="0"/>
              <a:t>25/05/2017</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B53CE9F3-FB9A-48CF-A470-B610B54F518C}" type="slidenum">
              <a:rPr lang="es-ES" smtClean="0"/>
              <a:t>‹#›</a:t>
            </a:fld>
            <a:endParaRPr lang="es-ES"/>
          </a:p>
        </p:txBody>
      </p:sp>
    </p:spTree>
    <p:extLst>
      <p:ext uri="{BB962C8B-B14F-4D97-AF65-F5344CB8AC3E}">
        <p14:creationId xmlns:p14="http://schemas.microsoft.com/office/powerpoint/2010/main" val="3430458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D41E473-6432-45D3-836C-C06B19C94524}" type="datetimeFigureOut">
              <a:rPr lang="es-ES" smtClean="0"/>
              <a:t>25/05/2017</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B53CE9F3-FB9A-48CF-A470-B610B54F518C}" type="slidenum">
              <a:rPr lang="es-ES" smtClean="0"/>
              <a:t>‹#›</a:t>
            </a:fld>
            <a:endParaRPr lang="es-ES"/>
          </a:p>
        </p:txBody>
      </p:sp>
    </p:spTree>
    <p:extLst>
      <p:ext uri="{BB962C8B-B14F-4D97-AF65-F5344CB8AC3E}">
        <p14:creationId xmlns:p14="http://schemas.microsoft.com/office/powerpoint/2010/main" val="251044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D41E473-6432-45D3-836C-C06B19C94524}" type="datetimeFigureOut">
              <a:rPr lang="es-ES" smtClean="0"/>
              <a:t>25/05/2017</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B53CE9F3-FB9A-48CF-A470-B610B54F518C}" type="slidenum">
              <a:rPr lang="es-ES" smtClean="0"/>
              <a:t>‹#›</a:t>
            </a:fld>
            <a:endParaRPr lang="es-ES"/>
          </a:p>
        </p:txBody>
      </p:sp>
    </p:spTree>
    <p:extLst>
      <p:ext uri="{BB962C8B-B14F-4D97-AF65-F5344CB8AC3E}">
        <p14:creationId xmlns:p14="http://schemas.microsoft.com/office/powerpoint/2010/main" val="3707269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D41E473-6432-45D3-836C-C06B19C94524}" type="datetimeFigureOut">
              <a:rPr lang="es-ES" smtClean="0"/>
              <a:t>25/05/2017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53CE9F3-FB9A-48CF-A470-B610B54F518C}" type="slidenum">
              <a:rPr lang="es-ES" smtClean="0"/>
              <a:t>‹#›</a:t>
            </a:fld>
            <a:endParaRPr lang="es-ES"/>
          </a:p>
        </p:txBody>
      </p:sp>
    </p:spTree>
    <p:extLst>
      <p:ext uri="{BB962C8B-B14F-4D97-AF65-F5344CB8AC3E}">
        <p14:creationId xmlns:p14="http://schemas.microsoft.com/office/powerpoint/2010/main" val="113479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D41E473-6432-45D3-836C-C06B19C94524}" type="datetimeFigureOut">
              <a:rPr lang="es-ES" smtClean="0"/>
              <a:t>25/05/2017</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3CE9F3-FB9A-48CF-A470-B610B54F518C}" type="slidenum">
              <a:rPr lang="es-ES" smtClean="0"/>
              <a:t>‹#›</a:t>
            </a:fld>
            <a:endParaRPr lang="es-ES"/>
          </a:p>
        </p:txBody>
      </p:sp>
    </p:spTree>
    <p:extLst>
      <p:ext uri="{BB962C8B-B14F-4D97-AF65-F5344CB8AC3E}">
        <p14:creationId xmlns:p14="http://schemas.microsoft.com/office/powerpoint/2010/main" val="2990786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t>Presentación 1º DAW DUAL</a:t>
            </a:r>
            <a:endParaRPr lang="es-ES" dirty="0"/>
          </a:p>
        </p:txBody>
      </p:sp>
      <p:sp>
        <p:nvSpPr>
          <p:cNvPr id="3" name="Content Placeholder 2"/>
          <p:cNvSpPr>
            <a:spLocks noGrp="1"/>
          </p:cNvSpPr>
          <p:nvPr>
            <p:ph idx="1"/>
          </p:nvPr>
        </p:nvSpPr>
        <p:spPr/>
        <p:txBody>
          <a:bodyPr/>
          <a:lstStyle/>
          <a:p>
            <a:r>
              <a:rPr lang="es-ES_tradnl" dirty="0"/>
              <a:t>Mi experiencia en </a:t>
            </a:r>
            <a:r>
              <a:rPr lang="es-ES_tradnl" dirty="0" err="1"/>
              <a:t>Coritel</a:t>
            </a:r>
            <a:r>
              <a:rPr lang="es-ES_tradnl" dirty="0"/>
              <a:t> </a:t>
            </a:r>
            <a:endParaRPr lang="es-E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94" y="2668717"/>
            <a:ext cx="8038173" cy="3579682"/>
          </a:xfrm>
          <a:prstGeom prst="rect">
            <a:avLst/>
          </a:prstGeom>
        </p:spPr>
      </p:pic>
    </p:spTree>
    <p:extLst>
      <p:ext uri="{BB962C8B-B14F-4D97-AF65-F5344CB8AC3E}">
        <p14:creationId xmlns:p14="http://schemas.microsoft.com/office/powerpoint/2010/main" val="1439307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Formularios</a:t>
            </a:r>
            <a:endParaRPr lang="es-ES" dirty="0"/>
          </a:p>
        </p:txBody>
      </p:sp>
      <p:sp>
        <p:nvSpPr>
          <p:cNvPr id="3" name="Content Placeholder 2"/>
          <p:cNvSpPr>
            <a:spLocks noGrp="1"/>
          </p:cNvSpPr>
          <p:nvPr>
            <p:ph idx="1"/>
          </p:nvPr>
        </p:nvSpPr>
        <p:spPr>
          <a:xfrm>
            <a:off x="838200" y="1825624"/>
            <a:ext cx="10515600" cy="4732773"/>
          </a:xfrm>
        </p:spPr>
        <p:txBody>
          <a:bodyPr/>
          <a:lstStyle/>
          <a:p>
            <a:r>
              <a:rPr lang="es-ES_tradnl" dirty="0"/>
              <a:t>Creación de un formulario: </a:t>
            </a:r>
          </a:p>
          <a:p>
            <a:pPr marL="0" indent="0">
              <a:buNone/>
            </a:pPr>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756" y="2278251"/>
            <a:ext cx="6359376" cy="4280147"/>
          </a:xfrm>
          <a:prstGeom prst="rect">
            <a:avLst/>
          </a:prstGeom>
        </p:spPr>
      </p:pic>
    </p:spTree>
    <p:extLst>
      <p:ext uri="{BB962C8B-B14F-4D97-AF65-F5344CB8AC3E}">
        <p14:creationId xmlns:p14="http://schemas.microsoft.com/office/powerpoint/2010/main" val="625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43170"/>
          </a:xfrm>
        </p:spPr>
        <p:txBody>
          <a:bodyPr/>
          <a:lstStyle/>
          <a:p>
            <a:r>
              <a:rPr lang="es-ES_tradnl" dirty="0"/>
              <a:t>Añadir panel</a:t>
            </a:r>
            <a:endParaRPr lang="es-ES" dirty="0"/>
          </a:p>
        </p:txBody>
      </p:sp>
      <p:pic>
        <p:nvPicPr>
          <p:cNvPr id="11" name="Content Placeholder 10"/>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rot="10800000" flipH="1" flipV="1">
            <a:off x="960120" y="1127761"/>
            <a:ext cx="3581400" cy="5379719"/>
          </a:xfr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600" y="1127761"/>
            <a:ext cx="3710313" cy="248412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4600" y="3855719"/>
            <a:ext cx="3710313" cy="2697771"/>
          </a:xfrm>
          <a:prstGeom prst="rect">
            <a:avLst/>
          </a:prstGeom>
        </p:spPr>
      </p:pic>
    </p:spTree>
    <p:extLst>
      <p:ext uri="{BB962C8B-B14F-4D97-AF65-F5344CB8AC3E}">
        <p14:creationId xmlns:p14="http://schemas.microsoft.com/office/powerpoint/2010/main" val="137318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a:t>Table</a:t>
            </a:r>
            <a:r>
              <a:rPr lang="es-ES_tradnl" dirty="0"/>
              <a:t> </a:t>
            </a:r>
            <a:r>
              <a:rPr lang="es-ES_tradnl" dirty="0" err="1"/>
              <a:t>layout</a:t>
            </a:r>
            <a:endParaRPr lang="es-E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92481" y="2407921"/>
            <a:ext cx="4282440" cy="3627120"/>
          </a:xfrm>
        </p:spPr>
      </p:pic>
      <p:pic>
        <p:nvPicPr>
          <p:cNvPr id="6" name="Content Placeholder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257800" y="2667000"/>
            <a:ext cx="6065520" cy="3368040"/>
          </a:xfrm>
        </p:spPr>
      </p:pic>
    </p:spTree>
    <p:extLst>
      <p:ext uri="{BB962C8B-B14F-4D97-AF65-F5344CB8AC3E}">
        <p14:creationId xmlns:p14="http://schemas.microsoft.com/office/powerpoint/2010/main" val="653765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t>Ejemplos</a:t>
            </a:r>
            <a:endParaRPr lang="es-E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0835" y="2036128"/>
            <a:ext cx="7004125" cy="4528302"/>
          </a:xfrm>
        </p:spPr>
      </p:pic>
    </p:spTree>
    <p:extLst>
      <p:ext uri="{BB962C8B-B14F-4D97-AF65-F5344CB8AC3E}">
        <p14:creationId xmlns:p14="http://schemas.microsoft.com/office/powerpoint/2010/main" val="247877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t>Ejemplos</a:t>
            </a:r>
            <a:endParaRPr lang="es-E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6839" y="1397000"/>
            <a:ext cx="8663995" cy="4851400"/>
          </a:xfrm>
        </p:spPr>
      </p:pic>
    </p:spTree>
    <p:extLst>
      <p:ext uri="{BB962C8B-B14F-4D97-AF65-F5344CB8AC3E}">
        <p14:creationId xmlns:p14="http://schemas.microsoft.com/office/powerpoint/2010/main" val="711555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t>Ejemplos</a:t>
            </a:r>
            <a:endParaRPr lang="es-E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618" y="1739901"/>
            <a:ext cx="9238559" cy="4599940"/>
          </a:xfrm>
        </p:spPr>
      </p:pic>
    </p:spTree>
    <p:extLst>
      <p:ext uri="{BB962C8B-B14F-4D97-AF65-F5344CB8AC3E}">
        <p14:creationId xmlns:p14="http://schemas.microsoft.com/office/powerpoint/2010/main" val="2699435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t>Ejemplos </a:t>
            </a:r>
            <a:r>
              <a:rPr lang="es-ES_tradnl" dirty="0" err="1"/>
              <a:t>DataGrid</a:t>
            </a:r>
            <a:endParaRPr lang="es-E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0681" y="1663701"/>
            <a:ext cx="8061960" cy="4812362"/>
          </a:xfrm>
        </p:spPr>
      </p:pic>
    </p:spTree>
    <p:extLst>
      <p:ext uri="{BB962C8B-B14F-4D97-AF65-F5344CB8AC3E}">
        <p14:creationId xmlns:p14="http://schemas.microsoft.com/office/powerpoint/2010/main" val="1351217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Rellenar </a:t>
            </a:r>
            <a:r>
              <a:rPr lang="es-ES_tradnl" dirty="0" err="1"/>
              <a:t>TextBox</a:t>
            </a:r>
            <a:endParaRPr lang="es-E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5516" y="1853248"/>
            <a:ext cx="5400888" cy="267303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190" y="4815840"/>
            <a:ext cx="10997249" cy="1905000"/>
          </a:xfrm>
          <a:prstGeom prst="rect">
            <a:avLst/>
          </a:prstGeom>
        </p:spPr>
      </p:pic>
    </p:spTree>
    <p:extLst>
      <p:ext uri="{BB962C8B-B14F-4D97-AF65-F5344CB8AC3E}">
        <p14:creationId xmlns:p14="http://schemas.microsoft.com/office/powerpoint/2010/main" val="1345080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Validar y Guardar</a:t>
            </a:r>
            <a:endParaRPr lang="es-E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0" y="2164080"/>
            <a:ext cx="10524809" cy="4160519"/>
          </a:xfrm>
        </p:spPr>
      </p:pic>
    </p:spTree>
    <p:extLst>
      <p:ext uri="{BB962C8B-B14F-4D97-AF65-F5344CB8AC3E}">
        <p14:creationId xmlns:p14="http://schemas.microsoft.com/office/powerpoint/2010/main" val="2262851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7442"/>
          </a:xfrm>
        </p:spPr>
        <p:txBody>
          <a:bodyPr/>
          <a:lstStyle/>
          <a:p>
            <a:r>
              <a:rPr lang="es-ES_tradnl" dirty="0"/>
              <a:t>Consultas</a:t>
            </a:r>
            <a:endParaRPr lang="es-E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271" y="1976799"/>
            <a:ext cx="9734042" cy="13326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4271" y="4602841"/>
            <a:ext cx="9734042" cy="1123061"/>
          </a:xfrm>
          <a:prstGeom prst="rect">
            <a:avLst/>
          </a:prstGeom>
        </p:spPr>
      </p:pic>
      <p:sp>
        <p:nvSpPr>
          <p:cNvPr id="6" name="TextBox 5"/>
          <p:cNvSpPr txBox="1"/>
          <p:nvPr/>
        </p:nvSpPr>
        <p:spPr>
          <a:xfrm>
            <a:off x="3966272" y="1325745"/>
            <a:ext cx="4130040" cy="461665"/>
          </a:xfrm>
          <a:prstGeom prst="rect">
            <a:avLst/>
          </a:prstGeom>
          <a:noFill/>
        </p:spPr>
        <p:txBody>
          <a:bodyPr wrap="square" rtlCol="0">
            <a:spAutoFit/>
          </a:bodyPr>
          <a:lstStyle/>
          <a:p>
            <a:pPr algn="ctr"/>
            <a:r>
              <a:rPr lang="es-ES_tradnl" sz="2400" dirty="0"/>
              <a:t>SELECT</a:t>
            </a:r>
            <a:endParaRPr lang="es-ES" sz="2400" dirty="0"/>
          </a:p>
        </p:txBody>
      </p:sp>
      <p:sp>
        <p:nvSpPr>
          <p:cNvPr id="10" name="TextBox 9"/>
          <p:cNvSpPr txBox="1"/>
          <p:nvPr/>
        </p:nvSpPr>
        <p:spPr>
          <a:xfrm>
            <a:off x="3966272" y="4006068"/>
            <a:ext cx="4130040" cy="461665"/>
          </a:xfrm>
          <a:prstGeom prst="rect">
            <a:avLst/>
          </a:prstGeom>
          <a:noFill/>
        </p:spPr>
        <p:txBody>
          <a:bodyPr wrap="square" rtlCol="0">
            <a:spAutoFit/>
          </a:bodyPr>
          <a:lstStyle/>
          <a:p>
            <a:pPr algn="ctr"/>
            <a:r>
              <a:rPr lang="es-ES_tradnl" sz="2400" dirty="0"/>
              <a:t>DELETE</a:t>
            </a:r>
            <a:endParaRPr lang="es-ES" sz="2400" dirty="0"/>
          </a:p>
        </p:txBody>
      </p:sp>
    </p:spTree>
    <p:extLst>
      <p:ext uri="{BB962C8B-B14F-4D97-AF65-F5344CB8AC3E}">
        <p14:creationId xmlns:p14="http://schemas.microsoft.com/office/powerpoint/2010/main" val="1299730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ES"/>
          </a:p>
        </p:txBody>
      </p:sp>
      <p:sp>
        <p:nvSpPr>
          <p:cNvPr id="4" name="Rectangle 1"/>
          <p:cNvSpPr>
            <a:spLocks noGrp="1" noChangeArrowheads="1"/>
          </p:cNvSpPr>
          <p:nvPr>
            <p:ph idx="1"/>
          </p:nvPr>
        </p:nvSpPr>
        <p:spPr bwMode="auto">
          <a:xfrm>
            <a:off x="1099893" y="2551901"/>
            <a:ext cx="849715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solidFill>
                  <a:schemeClr val="tx1"/>
                </a:solidFill>
                <a:effectLst/>
                <a:latin typeface="Arial" panose="020B0604020202020204" pitchFamily="34" charset="0"/>
              </a:rPr>
              <a:t>La exposición tendrá que recoger las diferentes actividades que hayáis hecho durante la estancia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solidFill>
                  <a:schemeClr val="tx1"/>
                </a:solidFill>
                <a:effectLst/>
                <a:latin typeface="Arial" panose="020B0604020202020204" pitchFamily="34" charset="0"/>
              </a:rPr>
              <a:t>-      proyectos desarrollados:</a:t>
            </a:r>
            <a:r>
              <a:rPr kumimoji="0" lang="es-ES" altLang="es-ES" sz="1400" b="0" i="0" u="none" strike="noStrike" cap="none" normalizeH="0" dirty="0">
                <a:ln>
                  <a:noFill/>
                </a:ln>
                <a:solidFill>
                  <a:schemeClr val="tx1"/>
                </a:solidFill>
                <a:effectLst/>
                <a:latin typeface="Arial" panose="020B0604020202020204" pitchFamily="34" charset="0"/>
              </a:rPr>
              <a:t> Facturador</a:t>
            </a:r>
          </a:p>
          <a:p>
            <a:pPr marR="0" lvl="0" algn="l" defTabSz="914400" rtl="0" eaLnBrk="0" fontAlgn="base" latinLnBrk="0" hangingPunct="0">
              <a:lnSpc>
                <a:spcPct val="100000"/>
              </a:lnSpc>
              <a:spcBef>
                <a:spcPct val="0"/>
              </a:spcBef>
              <a:spcAft>
                <a:spcPct val="0"/>
              </a:spcAft>
              <a:buClrTx/>
              <a:buSzTx/>
              <a:buFontTx/>
              <a:buChar char="-"/>
              <a:tabLst/>
            </a:pPr>
            <a:r>
              <a:rPr kumimoji="0" lang="es-ES" altLang="es-ES" sz="1400" b="0" i="0" u="none" strike="noStrike" cap="none" normalizeH="0" baseline="0" dirty="0">
                <a:ln>
                  <a:noFill/>
                </a:ln>
                <a:solidFill>
                  <a:schemeClr val="tx1"/>
                </a:solidFill>
                <a:effectLst/>
                <a:latin typeface="Arial" panose="020B0604020202020204" pitchFamily="34" charset="0"/>
              </a:rPr>
              <a:t>tecnologías usadas: visual</a:t>
            </a:r>
            <a:r>
              <a:rPr kumimoji="0" lang="es-ES" altLang="es-ES" sz="1400" b="0" i="0" u="none" strike="noStrike" cap="none" normalizeH="0" dirty="0">
                <a:ln>
                  <a:noFill/>
                </a:ln>
                <a:solidFill>
                  <a:schemeClr val="tx1"/>
                </a:solidFill>
                <a:effectLst/>
                <a:latin typeface="Arial" panose="020B0604020202020204" pitchFamily="34" charset="0"/>
              </a:rPr>
              <a:t> </a:t>
            </a:r>
            <a:r>
              <a:rPr kumimoji="0" lang="es-ES" altLang="es-ES" sz="1400" b="0" i="0" u="none" strike="noStrike" cap="none" normalizeH="0" dirty="0" err="1">
                <a:ln>
                  <a:noFill/>
                </a:ln>
                <a:solidFill>
                  <a:schemeClr val="tx1"/>
                </a:solidFill>
                <a:effectLst/>
                <a:latin typeface="Arial" panose="020B0604020202020204" pitchFamily="34" charset="0"/>
              </a:rPr>
              <a:t>studio</a:t>
            </a:r>
            <a:r>
              <a:rPr kumimoji="0" lang="es-ES" altLang="es-ES" sz="1400" b="0" i="0" u="none" strike="noStrike" cap="none" normalizeH="0" dirty="0">
                <a:ln>
                  <a:noFill/>
                </a:ln>
                <a:solidFill>
                  <a:schemeClr val="tx1"/>
                </a:solidFill>
                <a:effectLst/>
                <a:latin typeface="Arial" panose="020B0604020202020204" pitchFamily="34" charset="0"/>
              </a:rPr>
              <a:t>, </a:t>
            </a:r>
            <a:r>
              <a:rPr kumimoji="0" lang="es-ES" altLang="es-ES" sz="1400" b="0" i="0" u="none" strike="noStrike" cap="none" normalizeH="0" dirty="0" err="1">
                <a:ln>
                  <a:noFill/>
                </a:ln>
                <a:solidFill>
                  <a:schemeClr val="tx1"/>
                </a:solidFill>
                <a:effectLst/>
                <a:latin typeface="Arial" panose="020B0604020202020204" pitchFamily="34" charset="0"/>
              </a:rPr>
              <a:t>MiniSAP</a:t>
            </a:r>
            <a:endParaRPr kumimoji="0" lang="es-ES" altLang="es-E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s-ES" altLang="es-ES" sz="1400" b="0" i="0" u="none" strike="noStrike" cap="none" normalizeH="0" baseline="0" dirty="0">
                <a:ln>
                  <a:noFill/>
                </a:ln>
                <a:solidFill>
                  <a:schemeClr val="tx1"/>
                </a:solidFill>
                <a:effectLst/>
                <a:latin typeface="Arial" panose="020B0604020202020204" pitchFamily="34" charset="0"/>
              </a:rPr>
              <a:t>lenguajes aprendidos: </a:t>
            </a:r>
            <a:r>
              <a:rPr kumimoji="0" lang="es-ES" altLang="es-ES" sz="1400" b="0" i="0" u="none" strike="noStrike" cap="none" normalizeH="0" baseline="0" dirty="0" err="1">
                <a:ln>
                  <a:noFill/>
                </a:ln>
                <a:solidFill>
                  <a:schemeClr val="tx1"/>
                </a:solidFill>
                <a:effectLst/>
                <a:latin typeface="Arial" panose="020B0604020202020204" pitchFamily="34" charset="0"/>
              </a:rPr>
              <a:t>abap</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c#</a:t>
            </a:r>
            <a:endParaRPr kumimoji="0" lang="es-ES" altLang="es-E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s-ES" altLang="es-ES" sz="1400" b="0" i="0" u="none" strike="noStrike" cap="none" normalizeH="0" baseline="0" dirty="0">
                <a:ln>
                  <a:noFill/>
                </a:ln>
                <a:solidFill>
                  <a:schemeClr val="tx1"/>
                </a:solidFill>
                <a:effectLst/>
                <a:latin typeface="Arial" panose="020B0604020202020204" pitchFamily="34" charset="0"/>
              </a:rPr>
              <a:t>implicación en los equipos de trabajo: segundo</a:t>
            </a:r>
            <a:r>
              <a:rPr kumimoji="0" lang="es-ES" altLang="es-ES" sz="1400" b="0" i="0" u="none" strike="noStrike" cap="none" normalizeH="0" dirty="0">
                <a:ln>
                  <a:noFill/>
                </a:ln>
                <a:solidFill>
                  <a:schemeClr val="tx1"/>
                </a:solidFill>
                <a:effectLst/>
                <a:latin typeface="Arial" panose="020B0604020202020204" pitchFamily="34" charset="0"/>
              </a:rPr>
              <a:t> jefe del Proyecto F</a:t>
            </a:r>
            <a:endParaRPr kumimoji="0" lang="es-ES" altLang="es-E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s-ES" altLang="es-ES" sz="1400" b="0" i="0" u="none" strike="noStrike" cap="none" normalizeH="0" baseline="0" dirty="0">
                <a:ln>
                  <a:noFill/>
                </a:ln>
                <a:solidFill>
                  <a:schemeClr val="tx1"/>
                </a:solidFill>
                <a:effectLst/>
                <a:latin typeface="Arial" panose="020B0604020202020204" pitchFamily="34" charset="0"/>
              </a:rPr>
              <a:t>rotaciones por departamentos: 4 semanas con SAP y otras 4 con C#</a:t>
            </a:r>
          </a:p>
          <a:p>
            <a:pPr marR="0" lvl="0" algn="l" defTabSz="914400" rtl="0" eaLnBrk="0" fontAlgn="base" latinLnBrk="0" hangingPunct="0">
              <a:lnSpc>
                <a:spcPct val="100000"/>
              </a:lnSpc>
              <a:spcBef>
                <a:spcPct val="0"/>
              </a:spcBef>
              <a:spcAft>
                <a:spcPct val="0"/>
              </a:spcAft>
              <a:buClrTx/>
              <a:buSzTx/>
              <a:buFontTx/>
              <a:buChar char="-"/>
              <a:tabLst/>
            </a:pPr>
            <a:r>
              <a:rPr kumimoji="0" lang="es-ES" altLang="es-ES" sz="1400" b="0" i="0" u="none" strike="noStrike" cap="none" normalizeH="0" baseline="0" dirty="0">
                <a:ln>
                  <a:noFill/>
                </a:ln>
                <a:solidFill>
                  <a:schemeClr val="tx1"/>
                </a:solidFill>
                <a:effectLst/>
                <a:latin typeface="Arial" panose="020B0604020202020204" pitchFamily="34" charset="0"/>
              </a:rPr>
              <a:t>relación con el tutor laboral... : </a:t>
            </a:r>
          </a:p>
          <a:p>
            <a:pPr marR="0" lvl="0" algn="l" defTabSz="914400" rtl="0" eaLnBrk="0" fontAlgn="base" latinLnBrk="0" hangingPunct="0">
              <a:lnSpc>
                <a:spcPct val="100000"/>
              </a:lnSpc>
              <a:spcBef>
                <a:spcPct val="0"/>
              </a:spcBef>
              <a:spcAft>
                <a:spcPct val="0"/>
              </a:spcAft>
              <a:buClrTx/>
              <a:buSzTx/>
              <a:buFontTx/>
              <a:buChar char="-"/>
              <a:tabLst/>
            </a:pPr>
            <a:r>
              <a:rPr kumimoji="0" lang="es-ES" altLang="es-ES" sz="1400" b="0" i="0" u="none" strike="noStrike" cap="none" normalizeH="0" baseline="0" dirty="0">
                <a:ln>
                  <a:noFill/>
                </a:ln>
                <a:solidFill>
                  <a:schemeClr val="tx1"/>
                </a:solidFill>
                <a:effectLst/>
                <a:latin typeface="Arial" panose="020B0604020202020204" pitchFamily="34" charset="0"/>
              </a:rPr>
              <a:t>y relacionarlos con los módulos cursados : Programación</a:t>
            </a:r>
            <a:r>
              <a:rPr kumimoji="0" lang="es-ES" altLang="es-ES" sz="1400" b="0" i="0" u="none" strike="noStrike" cap="none" normalizeH="0" dirty="0">
                <a:ln>
                  <a:noFill/>
                </a:ln>
                <a:solidFill>
                  <a:schemeClr val="tx1"/>
                </a:solidFill>
                <a:effectLst/>
                <a:latin typeface="Arial" panose="020B0604020202020204" pitchFamily="34" charset="0"/>
              </a:rPr>
              <a:t> y BD ¿ED? </a:t>
            </a:r>
            <a:r>
              <a:rPr kumimoji="0" lang="es-ES" altLang="es-ES" sz="1400" b="0" i="0" strike="sngStrike" cap="none" normalizeH="0" dirty="0">
                <a:ln>
                  <a:noFill/>
                </a:ln>
                <a:solidFill>
                  <a:schemeClr val="tx1"/>
                </a:solidFill>
                <a:effectLst/>
                <a:latin typeface="Arial" panose="020B0604020202020204" pitchFamily="34" charset="0"/>
              </a:rPr>
              <a:t>LM </a:t>
            </a:r>
            <a:r>
              <a:rPr kumimoji="0" lang="es-ES" altLang="es-ES" sz="1400" b="0" i="0" strike="sngStrike" cap="none" normalizeH="0" dirty="0" err="1">
                <a:ln>
                  <a:noFill/>
                </a:ln>
                <a:solidFill>
                  <a:schemeClr val="tx1"/>
                </a:solidFill>
                <a:effectLst/>
                <a:latin typeface="Arial" panose="020B0604020202020204" pitchFamily="34" charset="0"/>
              </a:rPr>
              <a:t>SInf</a:t>
            </a:r>
            <a:endParaRPr kumimoji="0" lang="es-ES" altLang="es-ES" sz="1400" b="0" i="0" strike="sng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2321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7442"/>
          </a:xfrm>
        </p:spPr>
        <p:txBody>
          <a:bodyPr/>
          <a:lstStyle/>
          <a:p>
            <a:r>
              <a:rPr lang="es-ES_tradnl" dirty="0"/>
              <a:t>Consultas</a:t>
            </a:r>
            <a:endParaRPr lang="es-ES" dirty="0"/>
          </a:p>
        </p:txBody>
      </p:sp>
      <p:sp>
        <p:nvSpPr>
          <p:cNvPr id="6" name="TextBox 5"/>
          <p:cNvSpPr txBox="1"/>
          <p:nvPr/>
        </p:nvSpPr>
        <p:spPr>
          <a:xfrm>
            <a:off x="3966272" y="1325745"/>
            <a:ext cx="4130040" cy="461665"/>
          </a:xfrm>
          <a:prstGeom prst="rect">
            <a:avLst/>
          </a:prstGeom>
          <a:noFill/>
        </p:spPr>
        <p:txBody>
          <a:bodyPr wrap="square" rtlCol="0">
            <a:spAutoFit/>
          </a:bodyPr>
          <a:lstStyle/>
          <a:p>
            <a:pPr algn="ctr"/>
            <a:r>
              <a:rPr lang="es-ES_tradnl" sz="2400" dirty="0"/>
              <a:t>INSERT</a:t>
            </a:r>
            <a:endParaRPr lang="es-ES" sz="2400" dirty="0"/>
          </a:p>
        </p:txBody>
      </p:sp>
      <p:sp>
        <p:nvSpPr>
          <p:cNvPr id="10" name="TextBox 9"/>
          <p:cNvSpPr txBox="1"/>
          <p:nvPr/>
        </p:nvSpPr>
        <p:spPr>
          <a:xfrm>
            <a:off x="3966272" y="4006068"/>
            <a:ext cx="4130040" cy="461665"/>
          </a:xfrm>
          <a:prstGeom prst="rect">
            <a:avLst/>
          </a:prstGeom>
          <a:noFill/>
        </p:spPr>
        <p:txBody>
          <a:bodyPr wrap="square" rtlCol="0">
            <a:spAutoFit/>
          </a:bodyPr>
          <a:lstStyle/>
          <a:p>
            <a:pPr algn="ctr"/>
            <a:r>
              <a:rPr lang="es-ES_tradnl" sz="2400" dirty="0"/>
              <a:t>UPDATE</a:t>
            </a:r>
            <a:endParaRPr lang="es-E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271" y="1922518"/>
            <a:ext cx="9734042" cy="129429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271" y="4800600"/>
            <a:ext cx="9734042" cy="1188037"/>
          </a:xfrm>
          <a:prstGeom prst="rect">
            <a:avLst/>
          </a:prstGeom>
        </p:spPr>
      </p:pic>
    </p:spTree>
    <p:extLst>
      <p:ext uri="{BB962C8B-B14F-4D97-AF65-F5344CB8AC3E}">
        <p14:creationId xmlns:p14="http://schemas.microsoft.com/office/powerpoint/2010/main" val="2856654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Mantenimiento</a:t>
            </a:r>
            <a:br>
              <a:rPr lang="es-ES_tradnl" dirty="0"/>
            </a:br>
            <a:r>
              <a:rPr lang="es-ES_tradnl" dirty="0"/>
              <a:t>(</a:t>
            </a:r>
            <a:r>
              <a:rPr lang="es-ES_tradnl" dirty="0" err="1"/>
              <a:t>Bnuevo</a:t>
            </a:r>
            <a:r>
              <a:rPr lang="es-ES_tradnl" dirty="0"/>
              <a:t> y </a:t>
            </a:r>
            <a:r>
              <a:rPr lang="es-ES_tradnl" dirty="0" err="1"/>
              <a:t>Beliminar</a:t>
            </a:r>
            <a:r>
              <a:rPr lang="es-ES_tradnl" dirty="0"/>
              <a:t>)</a:t>
            </a:r>
            <a:endParaRPr lang="es-E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2575" y="2775853"/>
            <a:ext cx="4137025" cy="339634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3280" y="3026023"/>
            <a:ext cx="7328898" cy="2896004"/>
          </a:xfrm>
          <a:prstGeom prst="rect">
            <a:avLst/>
          </a:prstGeom>
        </p:spPr>
      </p:pic>
    </p:spTree>
    <p:extLst>
      <p:ext uri="{BB962C8B-B14F-4D97-AF65-F5344CB8AC3E}">
        <p14:creationId xmlns:p14="http://schemas.microsoft.com/office/powerpoint/2010/main" val="3549996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Modificar</a:t>
            </a:r>
            <a:endParaRPr lang="es-E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3591" y="2417737"/>
            <a:ext cx="9265390" cy="3642100"/>
          </a:xfrm>
        </p:spPr>
      </p:pic>
    </p:spTree>
    <p:extLst>
      <p:ext uri="{BB962C8B-B14F-4D97-AF65-F5344CB8AC3E}">
        <p14:creationId xmlns:p14="http://schemas.microsoft.com/office/powerpoint/2010/main" val="3120657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Consultas</a:t>
            </a:r>
            <a:endParaRPr lang="es-E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5363" y="1968285"/>
            <a:ext cx="9082005" cy="4510007"/>
          </a:xfrm>
        </p:spPr>
      </p:pic>
    </p:spTree>
    <p:extLst>
      <p:ext uri="{BB962C8B-B14F-4D97-AF65-F5344CB8AC3E}">
        <p14:creationId xmlns:p14="http://schemas.microsoft.com/office/powerpoint/2010/main" val="3873414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Ficha</a:t>
            </a:r>
            <a:br>
              <a:rPr lang="es-ES_tradnl" dirty="0"/>
            </a:br>
            <a:r>
              <a:rPr lang="es-ES_tradnl" dirty="0"/>
              <a:t>Validar y rellenar </a:t>
            </a:r>
            <a:r>
              <a:rPr lang="es-ES_tradnl" dirty="0" err="1"/>
              <a:t>TextBox</a:t>
            </a:r>
            <a:r>
              <a:rPr lang="es-ES_tradnl" dirty="0"/>
              <a:t> </a:t>
            </a:r>
            <a:endParaRPr lang="es-E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162" y="3264499"/>
            <a:ext cx="4467849" cy="164805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9905" y="2045777"/>
            <a:ext cx="5872481" cy="4626244"/>
          </a:xfrm>
          <a:prstGeom prst="rect">
            <a:avLst/>
          </a:prstGeom>
        </p:spPr>
      </p:pic>
    </p:spTree>
    <p:extLst>
      <p:ext uri="{BB962C8B-B14F-4D97-AF65-F5344CB8AC3E}">
        <p14:creationId xmlns:p14="http://schemas.microsoft.com/office/powerpoint/2010/main" val="3375051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a:t>bAceptar</a:t>
            </a:r>
            <a:r>
              <a:rPr lang="es-ES_tradnl" dirty="0"/>
              <a:t> y </a:t>
            </a:r>
            <a:r>
              <a:rPr lang="es-ES_tradnl" dirty="0" err="1"/>
              <a:t>bCancelar</a:t>
            </a:r>
            <a:endParaRPr lang="es-E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6359" y="2052638"/>
            <a:ext cx="8446577" cy="4642630"/>
          </a:xfrm>
        </p:spPr>
      </p:pic>
    </p:spTree>
    <p:extLst>
      <p:ext uri="{BB962C8B-B14F-4D97-AF65-F5344CB8AC3E}">
        <p14:creationId xmlns:p14="http://schemas.microsoft.com/office/powerpoint/2010/main" val="1810165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a:t>Rotations</a:t>
            </a:r>
            <a:endParaRPr lang="es-ES" dirty="0"/>
          </a:p>
        </p:txBody>
      </p:sp>
      <p:sp>
        <p:nvSpPr>
          <p:cNvPr id="3" name="Content Placeholder 2"/>
          <p:cNvSpPr>
            <a:spLocks noGrp="1"/>
          </p:cNvSpPr>
          <p:nvPr>
            <p:ph idx="1"/>
          </p:nvPr>
        </p:nvSpPr>
        <p:spPr/>
        <p:txBody>
          <a:bodyPr/>
          <a:lstStyle/>
          <a:p>
            <a:r>
              <a:rPr lang="es-ES_tradnl" dirty="0"/>
              <a:t>4 primeras semanas en </a:t>
            </a:r>
            <a:r>
              <a:rPr lang="es-ES_tradnl" dirty="0" err="1"/>
              <a:t>Sap</a:t>
            </a:r>
            <a:r>
              <a:rPr lang="es-ES_tradnl" dirty="0"/>
              <a:t>, haciendo ejercicios para ir practicando.</a:t>
            </a:r>
          </a:p>
          <a:p>
            <a:endParaRPr lang="es-ES_tradnl" dirty="0"/>
          </a:p>
          <a:p>
            <a:r>
              <a:rPr lang="es-ES_tradnl" dirty="0"/>
              <a:t>Las 4 siguientes con </a:t>
            </a:r>
            <a:r>
              <a:rPr lang="es-ES_tradnl" dirty="0" err="1"/>
              <a:t>c#</a:t>
            </a:r>
            <a:endParaRPr lang="es-ES_tradnl" dirty="0"/>
          </a:p>
          <a:p>
            <a:endParaRPr lang="es-ES_tradnl" dirty="0"/>
          </a:p>
          <a:p>
            <a:r>
              <a:rPr lang="es-ES_tradnl" dirty="0"/>
              <a:t>La última haciendo esta presentación tan chula</a:t>
            </a:r>
            <a:endParaRPr lang="es-ES" dirty="0"/>
          </a:p>
        </p:txBody>
      </p:sp>
    </p:spTree>
    <p:extLst>
      <p:ext uri="{BB962C8B-B14F-4D97-AF65-F5344CB8AC3E}">
        <p14:creationId xmlns:p14="http://schemas.microsoft.com/office/powerpoint/2010/main" val="1579822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Relación con los módulos cursados</a:t>
            </a:r>
            <a:endParaRPr lang="es-ES" dirty="0"/>
          </a:p>
        </p:txBody>
      </p:sp>
      <p:sp>
        <p:nvSpPr>
          <p:cNvPr id="3" name="Content Placeholder 2"/>
          <p:cNvSpPr>
            <a:spLocks noGrp="1"/>
          </p:cNvSpPr>
          <p:nvPr>
            <p:ph idx="1"/>
          </p:nvPr>
        </p:nvSpPr>
        <p:spPr>
          <a:xfrm>
            <a:off x="1103312" y="2052918"/>
            <a:ext cx="8946541" cy="4572965"/>
          </a:xfrm>
        </p:spPr>
        <p:txBody>
          <a:bodyPr/>
          <a:lstStyle/>
          <a:p>
            <a:r>
              <a:rPr lang="es-ES_tradnl" dirty="0"/>
              <a:t>Programación: </a:t>
            </a:r>
            <a:r>
              <a:rPr lang="es-ES_tradnl" dirty="0" err="1"/>
              <a:t>c#</a:t>
            </a:r>
            <a:r>
              <a:rPr lang="es-ES_tradnl" dirty="0"/>
              <a:t> era parecido a lo visto en java durante el curso</a:t>
            </a:r>
          </a:p>
          <a:p>
            <a:endParaRPr lang="es-ES_tradnl" dirty="0"/>
          </a:p>
          <a:p>
            <a:r>
              <a:rPr lang="es-ES_tradnl" dirty="0"/>
              <a:t>Base de Datos: He usado las consultas aprendidas en clase (</a:t>
            </a:r>
            <a:r>
              <a:rPr lang="es-ES_tradnl" dirty="0" err="1"/>
              <a:t>Insert</a:t>
            </a:r>
            <a:r>
              <a:rPr lang="es-ES_tradnl" dirty="0"/>
              <a:t>, </a:t>
            </a:r>
            <a:r>
              <a:rPr lang="es-ES_tradnl" dirty="0" err="1"/>
              <a:t>update,delete</a:t>
            </a:r>
            <a:r>
              <a:rPr lang="es-ES_tradnl" dirty="0"/>
              <a:t>…)</a:t>
            </a:r>
          </a:p>
          <a:p>
            <a:endParaRPr lang="es-ES_tradnl" dirty="0"/>
          </a:p>
          <a:p>
            <a:r>
              <a:rPr lang="es-ES_tradnl" dirty="0"/>
              <a:t>Entorno de Desarrollo: He trabajado en equipo con mi compañero</a:t>
            </a:r>
          </a:p>
          <a:p>
            <a:endParaRPr lang="es-ES_tradnl" dirty="0"/>
          </a:p>
          <a:p>
            <a:r>
              <a:rPr lang="es-ES_tradnl" dirty="0"/>
              <a:t>Lenguaje de Marcas: En mi proyecto no se tocaba</a:t>
            </a:r>
          </a:p>
          <a:p>
            <a:endParaRPr lang="es-ES_tradnl" dirty="0"/>
          </a:p>
          <a:p>
            <a:r>
              <a:rPr lang="es-ES_tradnl" dirty="0"/>
              <a:t>Sistemas Informáticos: He actualizado e instalado programas en </a:t>
            </a:r>
            <a:r>
              <a:rPr lang="es-ES_tradnl" dirty="0" err="1"/>
              <a:t>windows</a:t>
            </a:r>
            <a:endParaRPr lang="es-ES" dirty="0"/>
          </a:p>
        </p:txBody>
      </p:sp>
    </p:spTree>
    <p:extLst>
      <p:ext uri="{BB962C8B-B14F-4D97-AF65-F5344CB8AC3E}">
        <p14:creationId xmlns:p14="http://schemas.microsoft.com/office/powerpoint/2010/main" val="328939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Relación con el tutor laboral</a:t>
            </a:r>
            <a:endParaRPr lang="es-ES" dirty="0"/>
          </a:p>
        </p:txBody>
      </p:sp>
      <p:sp>
        <p:nvSpPr>
          <p:cNvPr id="3" name="Content Placeholder 2"/>
          <p:cNvSpPr>
            <a:spLocks noGrp="1"/>
          </p:cNvSpPr>
          <p:nvPr>
            <p:ph idx="1"/>
          </p:nvPr>
        </p:nvSpPr>
        <p:spPr/>
        <p:txBody>
          <a:bodyPr/>
          <a:lstStyle/>
          <a:p>
            <a:endParaRPr lang="es-ES_tradnl" dirty="0"/>
          </a:p>
          <a:p>
            <a:endParaRPr lang="es-ES_tradnl" dirty="0"/>
          </a:p>
          <a:p>
            <a:r>
              <a:rPr lang="es-ES_tradnl" dirty="0"/>
              <a:t>Mi tutora se llama Elena y se encarga del pool de desarrollo del SAP</a:t>
            </a:r>
          </a:p>
          <a:p>
            <a:r>
              <a:rPr lang="es-ES_tradnl" dirty="0"/>
              <a:t>El primer día me enseñó el pool donde iba a trabajar, mi puesto, me presentó a gente del pool a las que poder preguntarle dudas…</a:t>
            </a:r>
          </a:p>
          <a:p>
            <a:r>
              <a:rPr lang="es-ES_tradnl" dirty="0"/>
              <a:t>A veces ha venido a ver como iba y que estaba haciendo</a:t>
            </a:r>
          </a:p>
          <a:p>
            <a:r>
              <a:rPr lang="es-ES_tradnl" dirty="0"/>
              <a:t>Al final de cada semana le mandaba un seguimiento</a:t>
            </a:r>
          </a:p>
          <a:p>
            <a:r>
              <a:rPr lang="es-ES_tradnl" dirty="0"/>
              <a:t>Cuando he tenido dudas me ha ayudado</a:t>
            </a:r>
          </a:p>
        </p:txBody>
      </p:sp>
    </p:spTree>
    <p:extLst>
      <p:ext uri="{BB962C8B-B14F-4D97-AF65-F5344CB8AC3E}">
        <p14:creationId xmlns:p14="http://schemas.microsoft.com/office/powerpoint/2010/main" val="3016591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Lenguajes aprendidos</a:t>
            </a:r>
            <a:endParaRPr lang="es-ES" dirty="0"/>
          </a:p>
        </p:txBody>
      </p:sp>
      <p:sp>
        <p:nvSpPr>
          <p:cNvPr id="3" name="Content Placeholder 2"/>
          <p:cNvSpPr>
            <a:spLocks noGrp="1"/>
          </p:cNvSpPr>
          <p:nvPr>
            <p:ph idx="1"/>
          </p:nvPr>
        </p:nvSpPr>
        <p:spPr>
          <a:xfrm>
            <a:off x="1103312" y="1696065"/>
            <a:ext cx="8946541" cy="4822721"/>
          </a:xfrm>
        </p:spPr>
        <p:txBody>
          <a:bodyPr>
            <a:normAutofit lnSpcReduction="10000"/>
          </a:bodyPr>
          <a:lstStyle/>
          <a:p>
            <a:pPr marL="0" indent="0" algn="ctr">
              <a:buNone/>
            </a:pPr>
            <a:endParaRPr lang="es-ES_tradnl" sz="2400" b="1" dirty="0"/>
          </a:p>
          <a:p>
            <a:pPr marL="0" indent="0" algn="ctr">
              <a:buNone/>
            </a:pPr>
            <a:endParaRPr lang="es-ES_tradnl" sz="2400" b="1" dirty="0"/>
          </a:p>
          <a:p>
            <a:r>
              <a:rPr lang="es-ES" dirty="0"/>
              <a:t>ABAP (</a:t>
            </a:r>
            <a:r>
              <a:rPr lang="es-ES" dirty="0" err="1"/>
              <a:t>Advanced</a:t>
            </a:r>
            <a:r>
              <a:rPr lang="es-ES" dirty="0"/>
              <a:t> Business </a:t>
            </a:r>
            <a:r>
              <a:rPr lang="es-ES" dirty="0" err="1"/>
              <a:t>Application</a:t>
            </a:r>
            <a:r>
              <a:rPr lang="es-ES" dirty="0"/>
              <a:t> </a:t>
            </a:r>
            <a:r>
              <a:rPr lang="es-ES" dirty="0" err="1"/>
              <a:t>Programming</a:t>
            </a:r>
            <a:r>
              <a:rPr lang="es-ES" dirty="0"/>
              <a:t>) es un lenguaje de cuarta generación, propiedad de SAP, que se utiliza para programar la mayoría de sus productos. Utiliza sentencias de Open SQL para conectarse con prácticamente cualquier base de datos. Cuenta con miles de funciones para el manejo de archivos, bases de datos, fechas, etc.</a:t>
            </a:r>
          </a:p>
          <a:p>
            <a:r>
              <a:rPr lang="es-ES" dirty="0"/>
              <a:t>SAP suministra una instalación limitada llamada </a:t>
            </a:r>
            <a:r>
              <a:rPr lang="es-ES" dirty="0" err="1"/>
              <a:t>MiniSAP</a:t>
            </a:r>
            <a:r>
              <a:rPr lang="es-ES" dirty="0"/>
              <a:t> para la práctica de la programación en ABAP.</a:t>
            </a:r>
          </a:p>
          <a:p>
            <a:pPr marL="0" indent="0">
              <a:buNone/>
            </a:pPr>
            <a:endParaRPr lang="es-ES_tradnl" dirty="0"/>
          </a:p>
          <a:p>
            <a:pPr marL="0" indent="0">
              <a:buNone/>
            </a:pPr>
            <a:endParaRPr lang="es-ES" dirty="0"/>
          </a:p>
          <a:p>
            <a:r>
              <a:rPr lang="es-ES_tradnl" dirty="0"/>
              <a:t>Tecnología usada: </a:t>
            </a:r>
            <a:r>
              <a:rPr lang="es-ES_tradnl" dirty="0" err="1"/>
              <a:t>MiniSAP</a:t>
            </a:r>
            <a:endParaRPr lang="es-ES_tradn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274" y="1329680"/>
            <a:ext cx="3178616" cy="1047136"/>
          </a:xfrm>
          <a:prstGeom prst="rect">
            <a:avLst/>
          </a:prstGeom>
        </p:spPr>
      </p:pic>
    </p:spTree>
    <p:extLst>
      <p:ext uri="{BB962C8B-B14F-4D97-AF65-F5344CB8AC3E}">
        <p14:creationId xmlns:p14="http://schemas.microsoft.com/office/powerpoint/2010/main" val="256334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Lenguajes aprendidos</a:t>
            </a:r>
            <a:endParaRPr lang="es-ES" dirty="0"/>
          </a:p>
        </p:txBody>
      </p:sp>
      <p:sp>
        <p:nvSpPr>
          <p:cNvPr id="3" name="Content Placeholder 2"/>
          <p:cNvSpPr>
            <a:spLocks noGrp="1"/>
          </p:cNvSpPr>
          <p:nvPr>
            <p:ph idx="1"/>
          </p:nvPr>
        </p:nvSpPr>
        <p:spPr/>
        <p:txBody>
          <a:bodyPr>
            <a:normAutofit lnSpcReduction="10000"/>
          </a:bodyPr>
          <a:lstStyle/>
          <a:p>
            <a:pPr marL="0" indent="0">
              <a:buNone/>
            </a:pPr>
            <a:endParaRPr lang="es-ES_tradnl" dirty="0"/>
          </a:p>
          <a:p>
            <a:pPr marL="0" indent="0">
              <a:buNone/>
            </a:pPr>
            <a:endParaRPr lang="es-ES_tradnl" dirty="0"/>
          </a:p>
          <a:p>
            <a:r>
              <a:rPr lang="es-ES" dirty="0"/>
              <a:t>Es un lenguaje de programación orientado a objetos desarrollado y estandarizado por Microsoft como parte de su plataforma .NET.</a:t>
            </a:r>
          </a:p>
          <a:p>
            <a:r>
              <a:rPr lang="es-ES" dirty="0"/>
              <a:t>Su sintaxis básica deriva de C/C++ y utiliza el modelo de objetos de la plataforma .NET, similar al de Java, aunque incluye mejoras derivadas de otros lenguajes.</a:t>
            </a:r>
          </a:p>
          <a:p>
            <a:r>
              <a:rPr lang="es-ES_tradnl" dirty="0"/>
              <a:t>Se usa tanto en entornos de escritorio, como en web (ASP.net) o Windows </a:t>
            </a:r>
            <a:r>
              <a:rPr lang="es-ES_tradnl" dirty="0" err="1"/>
              <a:t>mobile</a:t>
            </a:r>
            <a:r>
              <a:rPr lang="es-ES_tradnl" dirty="0"/>
              <a:t>.</a:t>
            </a:r>
          </a:p>
          <a:p>
            <a:pPr marL="0" indent="0">
              <a:buNone/>
            </a:pPr>
            <a:endParaRPr lang="es-ES_tradnl" dirty="0"/>
          </a:p>
          <a:p>
            <a:r>
              <a:rPr lang="es-ES_tradnl" dirty="0"/>
              <a:t>Tecnología usada: Microsoft Visual Studio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4794" y="1388330"/>
            <a:ext cx="1327356" cy="13291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9589" y="5245931"/>
            <a:ext cx="2649588" cy="1380171"/>
          </a:xfrm>
          <a:prstGeom prst="rect">
            <a:avLst/>
          </a:prstGeom>
        </p:spPr>
      </p:pic>
    </p:spTree>
    <p:extLst>
      <p:ext uri="{BB962C8B-B14F-4D97-AF65-F5344CB8AC3E}">
        <p14:creationId xmlns:p14="http://schemas.microsoft.com/office/powerpoint/2010/main" val="281534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Proyecto desarrollado: Facturador</a:t>
            </a:r>
            <a:endParaRPr lang="es-ES" dirty="0"/>
          </a:p>
        </p:txBody>
      </p:sp>
      <p:sp>
        <p:nvSpPr>
          <p:cNvPr id="3" name="Content Placeholder 2"/>
          <p:cNvSpPr>
            <a:spLocks noGrp="1"/>
          </p:cNvSpPr>
          <p:nvPr>
            <p:ph idx="1"/>
          </p:nvPr>
        </p:nvSpPr>
        <p:spPr>
          <a:xfrm>
            <a:off x="1104293" y="2038850"/>
            <a:ext cx="8946541" cy="4361950"/>
          </a:xfrm>
        </p:spPr>
        <p:txBody>
          <a:bodyPr>
            <a:normAutofit/>
          </a:bodyPr>
          <a:lstStyle/>
          <a:p>
            <a:pPr marL="0" indent="0">
              <a:buNone/>
            </a:pPr>
            <a:r>
              <a:rPr lang="es-ES_tradnl" dirty="0"/>
              <a:t>El Facturador es una herramienta interna para gestionar las distintas partes que forman una factura como las horas invertidas en cada proyecto, el cliente, el precio de la hora, los demás costes…</a:t>
            </a:r>
          </a:p>
          <a:p>
            <a:pPr marL="0" indent="0">
              <a:buNone/>
            </a:pPr>
            <a:endParaRPr lang="es-ES_tradnl" dirty="0"/>
          </a:p>
          <a:p>
            <a:pPr marL="0" indent="0">
              <a:buNone/>
            </a:pPr>
            <a:r>
              <a:rPr lang="es-ES_tradnl" dirty="0"/>
              <a:t>Así luego la empresa puede tener un control y ver los beneficios de cada proyecto, cuanto ha costado, si ha tenido mas o menos trabajadores, etc…</a:t>
            </a:r>
          </a:p>
          <a:p>
            <a:pPr marL="0" indent="0">
              <a:buNone/>
            </a:pPr>
            <a:endParaRPr lang="es-ES_tradnl" dirty="0"/>
          </a:p>
          <a:p>
            <a:pPr marL="0" indent="0">
              <a:buNone/>
            </a:pPr>
            <a:r>
              <a:rPr lang="es-ES_tradnl" dirty="0"/>
              <a:t>Por ejemplo: Un cliente llega a </a:t>
            </a:r>
            <a:r>
              <a:rPr lang="es-ES_tradnl" dirty="0" err="1"/>
              <a:t>Accenture</a:t>
            </a:r>
            <a:r>
              <a:rPr lang="es-ES_tradnl" dirty="0"/>
              <a:t> y les pide que hagan un proyecto, a ese proyecto se asignan trabajadores, las horas trabajadas se meten en el facturador, se multiplican por el precio que sea y luego se le pasa al cliente la factura.</a:t>
            </a:r>
          </a:p>
        </p:txBody>
      </p:sp>
    </p:spTree>
    <p:extLst>
      <p:ext uri="{BB962C8B-B14F-4D97-AF65-F5344CB8AC3E}">
        <p14:creationId xmlns:p14="http://schemas.microsoft.com/office/powerpoint/2010/main" val="411043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Implicación en los equipos de trabajo</a:t>
            </a:r>
            <a:endParaRPr lang="es-ES" dirty="0"/>
          </a:p>
        </p:txBody>
      </p:sp>
      <p:sp>
        <p:nvSpPr>
          <p:cNvPr id="3" name="Content Placeholder 2"/>
          <p:cNvSpPr>
            <a:spLocks noGrp="1"/>
          </p:cNvSpPr>
          <p:nvPr>
            <p:ph idx="1"/>
          </p:nvPr>
        </p:nvSpPr>
        <p:spPr/>
        <p:txBody>
          <a:bodyPr>
            <a:normAutofit/>
          </a:bodyPr>
          <a:lstStyle/>
          <a:p>
            <a:pPr marL="0" indent="0" algn="ctr">
              <a:buNone/>
            </a:pPr>
            <a:r>
              <a:rPr lang="es-ES_tradnl" sz="2800" dirty="0"/>
              <a:t>Facturador</a:t>
            </a:r>
          </a:p>
          <a:p>
            <a:pPr marL="0" indent="0">
              <a:buNone/>
            </a:pPr>
            <a:endParaRPr lang="es-ES_tradnl" dirty="0"/>
          </a:p>
          <a:p>
            <a:r>
              <a:rPr lang="es-ES_tradnl" dirty="0"/>
              <a:t>La primera semana mi compañero me enseñó varios </a:t>
            </a:r>
            <a:r>
              <a:rPr lang="es-ES_tradnl" dirty="0" err="1"/>
              <a:t>forms</a:t>
            </a:r>
            <a:r>
              <a:rPr lang="es-ES_tradnl" dirty="0"/>
              <a:t> de ejemplo, como funcionaban, que se hacía en el proyecto...</a:t>
            </a:r>
          </a:p>
          <a:p>
            <a:r>
              <a:rPr lang="es-ES_tradnl" dirty="0"/>
              <a:t>Básicamente me encargaba de crear nuevos formularios para el Facturador y de modificar otros antiguos para que tuvieran el formato actual. Tanto la parte visual como el código (consultas, </a:t>
            </a:r>
            <a:r>
              <a:rPr lang="es-ES_tradnl" dirty="0" err="1"/>
              <a:t>autorellenar</a:t>
            </a:r>
            <a:r>
              <a:rPr lang="es-ES_tradnl" dirty="0"/>
              <a:t>, configurar </a:t>
            </a:r>
            <a:r>
              <a:rPr lang="es-ES_tradnl" dirty="0" err="1"/>
              <a:t>buttons</a:t>
            </a:r>
            <a:r>
              <a:rPr lang="es-ES_tradnl" dirty="0"/>
              <a:t>…)</a:t>
            </a:r>
          </a:p>
          <a:p>
            <a:r>
              <a:rPr lang="es-ES_tradnl" dirty="0"/>
              <a:t>A veces me decía que tenía que hacer y yo tenía que buscar el cómo hacerlo, a través de otros formularios o investigando por internet, si lo encontraba bien y si no me lo terminaba explicando él</a:t>
            </a:r>
          </a:p>
          <a:p>
            <a:endParaRPr lang="es-ES" dirty="0"/>
          </a:p>
        </p:txBody>
      </p:sp>
    </p:spTree>
    <p:extLst>
      <p:ext uri="{BB962C8B-B14F-4D97-AF65-F5344CB8AC3E}">
        <p14:creationId xmlns:p14="http://schemas.microsoft.com/office/powerpoint/2010/main" val="3430828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1506</TotalTime>
  <Words>763</Words>
  <Application>Microsoft Office PowerPoint</Application>
  <PresentationFormat>Widescreen</PresentationFormat>
  <Paragraphs>117</Paragraphs>
  <Slides>25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Wingdings 3</vt:lpstr>
      <vt:lpstr>Ion</vt:lpstr>
      <vt:lpstr>Presentación 1º DAW DUAL</vt:lpstr>
      <vt:lpstr>PowerPoint Presentation</vt:lpstr>
      <vt:lpstr>Rotations</vt:lpstr>
      <vt:lpstr>Relación con los módulos cursados</vt:lpstr>
      <vt:lpstr>Relación con el tutor laboral</vt:lpstr>
      <vt:lpstr>Lenguajes aprendidos</vt:lpstr>
      <vt:lpstr>Lenguajes aprendidos</vt:lpstr>
      <vt:lpstr>Proyecto desarrollado: Facturador</vt:lpstr>
      <vt:lpstr>Implicación en los equipos de trabajo</vt:lpstr>
      <vt:lpstr>Formularios</vt:lpstr>
      <vt:lpstr>Añadir panel</vt:lpstr>
      <vt:lpstr>Table layout</vt:lpstr>
      <vt:lpstr>Ejemplos</vt:lpstr>
      <vt:lpstr>Ejemplos</vt:lpstr>
      <vt:lpstr>Ejemplos</vt:lpstr>
      <vt:lpstr>Ejemplos DataGrid</vt:lpstr>
      <vt:lpstr>Rellenar TextBox</vt:lpstr>
      <vt:lpstr>Validar y Guardar</vt:lpstr>
      <vt:lpstr>Consultas</vt:lpstr>
      <vt:lpstr>Consultas</vt:lpstr>
      <vt:lpstr>Mantenimiento (Bnuevo y Beliminar)</vt:lpstr>
      <vt:lpstr>Modificar</vt:lpstr>
      <vt:lpstr>Consultas</vt:lpstr>
      <vt:lpstr>Ficha Validar y rellenar TextBox </vt:lpstr>
      <vt:lpstr>bAceptar y bCancelar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Alcantara, Manuel</dc:creator>
  <cp:lastModifiedBy>Alcantara, Manuel</cp:lastModifiedBy>
  <cp:revision>61</cp:revision>
  <dcterms:created xsi:type="dcterms:W3CDTF">2017-05-16T06:48:25Z</dcterms:created>
  <dcterms:modified xsi:type="dcterms:W3CDTF">2017-05-25T10:01:22Z</dcterms:modified>
</cp:coreProperties>
</file>