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4" r:id="rId9"/>
    <p:sldId id="266" r:id="rId10"/>
    <p:sldId id="260" r:id="rId11"/>
    <p:sldId id="261" r:id="rId12"/>
    <p:sldId id="267" r:id="rId13"/>
    <p:sldId id="268" r:id="rId14"/>
    <p:sldId id="272" r:id="rId15"/>
    <p:sldId id="273" r:id="rId16"/>
    <p:sldId id="274" r:id="rId17"/>
    <p:sldId id="275" r:id="rId18"/>
    <p:sldId id="270" r:id="rId19"/>
    <p:sldId id="271" r:id="rId20"/>
    <p:sldId id="262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58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3673FF-1F15-7F14-44CE-2BC430FCA4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94FEE3-69DD-1C51-5EFC-8BB7501055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CAC93-7060-47A6-8C73-BF49BF292F85}" type="datetimeFigureOut">
              <a:rPr lang="es-ES" smtClean="0"/>
              <a:t>02/04/2025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00836A-CFA7-325C-B73D-F6D6D2F28A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9B675F-9C5A-0DEF-B864-C1809058A2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6896D-B59B-4C99-B153-C4752BD2EE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3217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B1386-48DD-4315-9E6B-F140ABA5AC5B}" type="datetimeFigureOut">
              <a:rPr lang="es-ES" smtClean="0"/>
              <a:t>02/04/2025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5B384-C0A1-405E-ACC1-3CD347649FC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7446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5B384-C0A1-405E-ACC1-3CD347649FCC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29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8EDA3-A3EA-99CE-5EEC-081744C9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F6370-EE26-E6E7-A579-5BFA99B9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5E0CE-B502-1557-B940-F8041F48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170E-547A-4460-A15D-1C10C4C1E4F4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81E84-8C6F-5327-D22D-05E9AD89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FAFDD-A4A2-F8F8-6FC4-DCD1C3C3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6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B50A4-4EE3-0E4B-EC30-2FCEEFBE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198C6A-48EE-FA26-A7B0-705129D15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C647C-F6A2-4168-8774-E33A1ED0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DC2C-78D1-4FFB-BAF2-BA41252B3A8D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E050A-8652-A9FC-DBD5-46F84CD7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6DECA-4ED3-DFF5-A735-E7A8CF09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72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12921-97E7-8BFF-C4DC-CE14A5B54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530929-8E37-885B-BBAA-0F6A209A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C9A769-2F5C-9E2B-826C-3B3C9780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31C29-86E7-4B63-B456-A6ABB6459D54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5E6E7-3A1C-0BE5-40C0-429A835C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38E5B5-04D2-FBDF-65BC-95A19CA4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246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776D-31DC-A980-C450-BDE5550C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C837D7-48F3-20E8-DF4A-3704F7962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DCE2E5-7E08-6904-58C3-EC8B17D9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48F7-4188-4DDE-8E10-7E648C8F6285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2113C-E6C9-65E0-CAA4-426FC669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3B513-406B-BC23-F852-E9C22791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4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BD25-E819-7400-DA79-08C4DDF42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A236AD-A0B8-C66D-D5C1-0C8A2A9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19211-C631-2338-48ED-C020685D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E5D2-FB7D-47AE-BB7B-CCEDFAA937DE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DFE135-0224-8830-F7D2-F1049777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34D-DAB2-1BA7-987C-EDB44ACD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74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C2A67-204A-3356-7621-6D1296D6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39C5E-0887-E5C8-C0EC-5AD0E0F0F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885EEC-2BE1-D585-C349-C6EDC815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5200C-9C74-EF2B-2195-CBE7F3F5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BBF-8397-42D0-97DC-B50A5308270B}" type="datetime1">
              <a:rPr lang="es-ES" smtClean="0"/>
              <a:t>02/04/2025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78B4F-23BF-08D4-168F-76EC3C39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6D301C-CDD6-65CF-73A5-6001EC86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17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3DC0-8B89-BAC4-99A1-93CA48C7F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AA113B-1798-DE76-8C9D-BD88BAD32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84380C-17CE-35B0-EB17-C4942171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CF6D0B-A5AC-F354-3C6A-2774683D6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CF683-7B34-594C-6DCC-E8EB88FB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CAA8F40-8667-023C-D296-0175D4ED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1565-3E0D-4A5B-9F95-C715B0079CD4}" type="datetime1">
              <a:rPr lang="es-ES" smtClean="0"/>
              <a:t>02/04/2025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A9FB27-ACE1-B3B2-C7F2-4F15FA3C0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52AEC7-2182-BC8D-244E-B837356E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65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0DD27-4C3C-282D-B037-55AEFD92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CCE447-9FCE-068E-E2B2-EDCE8B73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8B9A-9328-400F-B79F-4F2E059ECD27}" type="datetime1">
              <a:rPr lang="es-ES" smtClean="0"/>
              <a:t>02/04/2025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840A1D-537A-0494-D981-999D4F15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A2CADA-0C06-C206-79F4-91AE2639C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64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7875FE-95F8-3DA0-CF24-00BC1418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E90F-D9A2-4770-AC5B-B1E3E5445AB8}" type="datetime1">
              <a:rPr lang="es-ES" smtClean="0"/>
              <a:t>02/04/2025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32B214-6D94-C2E2-6187-60E940BF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D08256-F96E-8C9B-0C03-2E43B6CF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51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E623C-1A29-850E-61A4-6AC14F91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3671D-D021-63EA-CAF1-D2D7B3A4F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17E898-A33A-A6AA-8EE8-3119D2F31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D33A4-2F3F-CD7B-820B-42F50171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FA94-EF25-440C-B337-00E9F968541E}" type="datetime1">
              <a:rPr lang="es-ES" smtClean="0"/>
              <a:t>02/04/2025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14D2B-0EF4-A097-EDAA-14EC3EE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906B8-9F3E-021A-9141-C3BF3C8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15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1E95B-7B58-62F7-3204-A539A01A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6A3A26-AE26-3DE1-B3EB-69ABD4838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64CE56-2D5E-14F9-DD99-63186A857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4D24AB-1EE8-9037-F727-D767D200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0780-8930-402B-9FF0-242D5A192479}" type="datetime1">
              <a:rPr lang="es-ES" smtClean="0"/>
              <a:t>02/04/2025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13AE69-A49B-BEBF-6198-784BFF5E0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BF13D4-DD5E-59BB-5903-0AC11C2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3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3B6C62-A7F5-5166-CD88-E5FD451D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9D61B6-12DF-F33F-12D1-876DFFF7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32F380-526C-3DC3-55A2-02CEC2C3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E733E-5559-4DFC-8A80-6FF4354DA9AB}" type="datetime1">
              <a:rPr lang="es-ES" smtClean="0"/>
              <a:t>02/04/2025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CFA160-D7CA-1BAF-F95F-0586B267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FDCBD-5696-0919-2A42-2DDC00719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06AC6-F717-4067-8E7D-0419126E5B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8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ouser.es/ProductDetail/Analog-Devices/LT1716HS5WTRMPBF?qs=wnTfsH77Xs7Skv7hhFl%2Fog%3D%3D" TargetMode="External"/><Relationship Id="rId3" Type="http://schemas.openxmlformats.org/officeDocument/2006/relationships/hyperlink" Target="https://www.mouser.es/ProductDetail/Littelfuse/MATE-12B-10-15?qs=VJzv269c%252BPbO1tueKz5qUA%3D%3D" TargetMode="External"/><Relationship Id="rId7" Type="http://schemas.openxmlformats.org/officeDocument/2006/relationships/hyperlink" Target="https://www.youtube.com/shorts/parNm9pB5Yw" TargetMode="External"/><Relationship Id="rId2" Type="http://schemas.openxmlformats.org/officeDocument/2006/relationships/hyperlink" Target="https://www.mouser.es/ProductDetail/Texas-Instruments/DRV8871DDARQ1?qs=AQlKX63v8RstMGgN6CYN5Q%3D%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key.com/es/products/detail/riedon-products-by-bourns/PTCA-40/10271325" TargetMode="External"/><Relationship Id="rId5" Type="http://schemas.openxmlformats.org/officeDocument/2006/relationships/hyperlink" Target="https://www.ti.com/lit/ds/symlink/lm1117.pdf?ts=1743271923242&amp;ref_url=https%253A%252F%252Fwww.ti.com%252Fproduct%252Fes-mx%252FLM1117" TargetMode="External"/><Relationship Id="rId10" Type="http://schemas.openxmlformats.org/officeDocument/2006/relationships/hyperlink" Target="https://www.mouser.es/ProductDetail/Central-Semiconductor/2N2222-PBFREE?qs=u16ybLDytRZWJogOmjHVFA%3D%3D" TargetMode="External"/><Relationship Id="rId4" Type="http://schemas.openxmlformats.org/officeDocument/2006/relationships/hyperlink" Target="https://prod-edam.honeywell.com/content/dam/honeywell-edam/sps/siot/en-ca/products/sensors/humidity-with-temperature-sensors/honeywell-humidicon-hih6100-series/documents/sps-siot-hih6130-6131-install-50061154-3-en-ciid-142166.pdf" TargetMode="External"/><Relationship Id="rId9" Type="http://schemas.openxmlformats.org/officeDocument/2006/relationships/hyperlink" Target="https://www.mouser.es/ProductDetail/Omron-Electronics/G5LE-1-DC12?qs=Rh%252BaoYk36r4VGdet26ofGg%3D%3D&amp;srsltid=AfmBOooAyKs2Mql2XdE5AiwUxQem_03q25LeT7B3V_xfZvShMnbi9I-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s Escombretes Eixugaparabrises - Rodi Motor Services">
            <a:extLst>
              <a:ext uri="{FF2B5EF4-FFF2-40B4-BE49-F238E27FC236}">
                <a16:creationId xmlns:a16="http://schemas.microsoft.com/office/drawing/2014/main" id="{ED932589-F4D3-6F20-7CA3-140D83E8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B8AE9B-B671-3F79-DDBC-8B29AD36C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1050" y="1958025"/>
            <a:ext cx="9429750" cy="2900518"/>
          </a:xfrm>
        </p:spPr>
        <p:txBody>
          <a:bodyPr>
            <a:normAutofit/>
          </a:bodyPr>
          <a:lstStyle/>
          <a:p>
            <a:r>
              <a:rPr lang="es-ES" sz="4400" u="sng" dirty="0">
                <a:solidFill>
                  <a:srgbClr val="FFFFFF"/>
                </a:solidFill>
              </a:rPr>
              <a:t>Proyecto: Limpiaparabrisas</a:t>
            </a:r>
            <a:r>
              <a:rPr lang="es-ES" sz="4400" dirty="0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56043-FE72-0925-4BFE-968566286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66875" y="4858543"/>
            <a:ext cx="9144000" cy="1098395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Argibay Molina Manuel, Yang Alex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C3CBCA-0154-4234-564B-6C4DEC86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034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425602-795C-DB23-8D67-0CBD3FE5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632" y="-273050"/>
            <a:ext cx="3314700" cy="1325563"/>
          </a:xfrm>
        </p:spPr>
        <p:txBody>
          <a:bodyPr>
            <a:normAutofit/>
          </a:bodyPr>
          <a:lstStyle/>
          <a:p>
            <a:r>
              <a:rPr lang="es-ES" sz="2400"/>
              <a:t>Esquemático del circuito</a:t>
            </a:r>
            <a:endParaRPr lang="es-ES" sz="2400" dirty="0"/>
          </a:p>
        </p:txBody>
      </p:sp>
      <p:pic>
        <p:nvPicPr>
          <p:cNvPr id="5" name="Imagen 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4201B0C-9362-70EA-023B-23762C546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" y="874276"/>
            <a:ext cx="7721659" cy="5536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n 7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35447A25-46FC-949C-34B4-93C8C9970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874276"/>
            <a:ext cx="3879850" cy="1790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2DE20352-3883-4F1F-D891-31567F639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630" y="2939420"/>
            <a:ext cx="3879850" cy="1863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44B7ADB5-83D7-420D-0DE7-B9D1A7B9F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129" y="5077214"/>
            <a:ext cx="3881351" cy="13337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F952E9B-C4D9-58E8-CA13-1C108BDD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56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45932-3A88-15AC-E8A4-B0AAC03A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Cambios</a:t>
            </a:r>
          </a:p>
        </p:txBody>
      </p:sp>
      <p:pic>
        <p:nvPicPr>
          <p:cNvPr id="9" name="Imagen 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79E5F710-5B25-CD96-AAA5-FA1454717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2623309"/>
            <a:ext cx="3790950" cy="2715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n 10" descr="Calendario&#10;&#10;El contenido generado por IA puede ser incorrecto.">
            <a:extLst>
              <a:ext uri="{FF2B5EF4-FFF2-40B4-BE49-F238E27FC236}">
                <a16:creationId xmlns:a16="http://schemas.microsoft.com/office/drawing/2014/main" id="{13B37A8C-5984-EF08-6CF6-2A81EA2E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3086642"/>
            <a:ext cx="5372100" cy="14797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n 14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0410CFE7-CCD8-D0C5-4E6D-506C76EFD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272" y="530060"/>
            <a:ext cx="4450528" cy="23212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n 16" descr="Una 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B95D635-937F-5FDF-47AD-4B582417D8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81" y="2623309"/>
            <a:ext cx="1799141" cy="27141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Imagen 18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E3CA529D-01B9-B926-9CC6-9A5EDE3D5E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4848201"/>
            <a:ext cx="5372099" cy="14350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Marcador de número de diapositiva 20">
            <a:extLst>
              <a:ext uri="{FF2B5EF4-FFF2-40B4-BE49-F238E27FC236}">
                <a16:creationId xmlns:a16="http://schemas.microsoft.com/office/drawing/2014/main" id="{DD33E920-133D-ECC4-DADF-763BDAC9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760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0166C-880F-0478-7D99-DC994C34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146904"/>
            <a:ext cx="10515600" cy="1325563"/>
          </a:xfrm>
        </p:spPr>
        <p:txBody>
          <a:bodyPr/>
          <a:lstStyle/>
          <a:p>
            <a:r>
              <a:rPr lang="es-ES" dirty="0"/>
              <a:t>Layout (TOP)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359A3-AD50-4EC6-0006-AFEAE2DD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12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9A1DD-9806-F9FD-EB02-EA881B80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700" y="1472467"/>
            <a:ext cx="9183382" cy="52490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218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18A1D-5190-5D5C-86F2-C416672D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Bottom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9EBB2D-5CA1-FA8B-8B27-0BBFB174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13</a:t>
            </a:fld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CEFFD-627A-282F-103A-04FD1DC6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35" y="1389489"/>
            <a:ext cx="9202434" cy="52680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6345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D2630-7FDA-5B3D-C07D-C2D6ED26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2"/>
            <a:ext cx="10515600" cy="1325563"/>
          </a:xfrm>
        </p:spPr>
        <p:txBody>
          <a:bodyPr/>
          <a:lstStyle/>
          <a:p>
            <a:r>
              <a:rPr lang="es-ES" dirty="0"/>
              <a:t>Cosas a destacar del </a:t>
            </a:r>
            <a:r>
              <a:rPr lang="es-ES" dirty="0" err="1"/>
              <a:t>Layout</a:t>
            </a:r>
            <a:endParaRPr lang="es-ES" dirty="0"/>
          </a:p>
        </p:txBody>
      </p:sp>
      <p:pic>
        <p:nvPicPr>
          <p:cNvPr id="5" name="Imagen 4" descr="Imagen que contiene llave&#10;&#10;El contenido generado por IA puede ser incorrecto.">
            <a:extLst>
              <a:ext uri="{FF2B5EF4-FFF2-40B4-BE49-F238E27FC236}">
                <a16:creationId xmlns:a16="http://schemas.microsoft.com/office/drawing/2014/main" id="{DC2930A1-E5FF-C70C-6437-82D24E277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660"/>
            <a:ext cx="2806972" cy="25973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n 6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958E1ED0-D32A-5BBC-8BC5-6EEB5DE2F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86" y="4383839"/>
            <a:ext cx="3352800" cy="1811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80DFF0B9-71B5-3A43-1248-D9D41B16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14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425C874-15FB-99C3-DD81-526652F28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08" y="1673435"/>
            <a:ext cx="7353931" cy="4166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179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97A3E057-3358-8369-BE65-46DFE086C93A}"/>
              </a:ext>
            </a:extLst>
          </p:cNvPr>
          <p:cNvSpPr txBox="1"/>
          <p:nvPr/>
        </p:nvSpPr>
        <p:spPr>
          <a:xfrm>
            <a:off x="104775" y="218122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comparador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FC9518B-2C7D-DF9B-D7CB-6225A61D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476" y="677482"/>
            <a:ext cx="8012004" cy="30074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53C5C9-2FD1-288A-8FFF-9071DC980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22" y="3919265"/>
            <a:ext cx="6237653" cy="2491695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68C046-5685-67CD-4159-102D6E2A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8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CFFEE-F6A3-E53C-B549-14C59FA67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6" y="4069754"/>
            <a:ext cx="7886700" cy="24745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0F2946-8B76-F4AC-E0B7-5D933B1E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5345" y="580390"/>
            <a:ext cx="6904815" cy="324281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9C43326-0194-DC07-E3BE-D65DC4F282D8}"/>
              </a:ext>
            </a:extLst>
          </p:cNvPr>
          <p:cNvSpPr txBox="1"/>
          <p:nvPr/>
        </p:nvSpPr>
        <p:spPr>
          <a:xfrm>
            <a:off x="457200" y="2068445"/>
            <a:ext cx="31908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Simulación del </a:t>
            </a:r>
          </a:p>
          <a:p>
            <a:r>
              <a:rPr lang="es-ES" sz="4000" dirty="0"/>
              <a:t>regulador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B35059C-957A-4F53-DE30-C322BCF4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665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270F5-565C-3F43-F4A8-FFDBDBB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712597"/>
            <a:ext cx="10515600" cy="1325563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6058F-4033-ED05-CDE6-93D2EE3B0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88" y="1509751"/>
            <a:ext cx="1186242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pPr marL="0" indent="0">
              <a:buNone/>
            </a:pPr>
            <a:endParaRPr lang="es-ES" sz="1600" dirty="0">
              <a:hlinkClick r:id="rId2"/>
            </a:endParaRPr>
          </a:p>
          <a:p>
            <a:r>
              <a:rPr lang="es-ES" sz="1600" dirty="0"/>
              <a:t>Puente H: </a:t>
            </a:r>
            <a:r>
              <a:rPr lang="es-ES" sz="1600" dirty="0">
                <a:hlinkClick r:id="rId2"/>
              </a:rPr>
              <a:t>https://www.mouser.es/ProductDetail/Texas-Instruments/DRV8871DDARQ1?qs=AQlKX63v8RstMGgN6CYN5Q%3D%3D</a:t>
            </a:r>
            <a:endParaRPr lang="es-ES" sz="1600" dirty="0"/>
          </a:p>
          <a:p>
            <a:r>
              <a:rPr lang="es-ES" sz="1600" dirty="0"/>
              <a:t>Final de carrera: </a:t>
            </a:r>
            <a:r>
              <a:rPr lang="es-ES" sz="1600" dirty="0">
                <a:hlinkClick r:id="rId3"/>
              </a:rPr>
              <a:t>https://www.mouser.es/ProductDetail/Littelfuse/MATE-12B-10-15?qs=VJzv269c%252BPbO1tueKz5qUA%3D%3D</a:t>
            </a:r>
            <a:endParaRPr lang="es-ES" sz="1600" dirty="0"/>
          </a:p>
          <a:p>
            <a:r>
              <a:rPr lang="es-ES" sz="1600" dirty="0"/>
              <a:t>Sensor HIH6130:  </a:t>
            </a:r>
            <a:r>
              <a:rPr lang="es-ES" sz="1600" dirty="0">
                <a:hlinkClick r:id="rId4"/>
              </a:rPr>
              <a:t>https://prod-edam.honeywell.com/content/dam/honeywell-edam/sps/siot/en-ca/products/sensors/humidity-with-temperature-sensors/honeywell-humidicon-hih6100-series/documents/sps-siot-hih6130-6131-install-50061154-3-en-ciid-142166.pdf</a:t>
            </a:r>
            <a:endParaRPr lang="es-ES" sz="1600" dirty="0"/>
          </a:p>
          <a:p>
            <a:r>
              <a:rPr lang="es-ES" sz="1600" dirty="0"/>
              <a:t>Regulador LM1117: </a:t>
            </a:r>
            <a:r>
              <a:rPr lang="es-ES" sz="1600" dirty="0">
                <a:hlinkClick r:id="rId5"/>
              </a:rPr>
              <a:t>https://www.ti.com/lit/ds/symlink/lm1117.pdf?ts=1743271923242&amp;ref_url=https%253A%252F%252Fwww.ti.com%252Fproduct%252Fes-mx%252FLM1117</a:t>
            </a:r>
            <a:endParaRPr lang="es-ES" sz="1600" dirty="0"/>
          </a:p>
          <a:p>
            <a:r>
              <a:rPr lang="es-ES" sz="1600" dirty="0"/>
              <a:t>Calefactor: </a:t>
            </a:r>
            <a:r>
              <a:rPr lang="es-ES" sz="1600" dirty="0">
                <a:hlinkClick r:id="rId6"/>
              </a:rPr>
              <a:t>https://www.digikey.com/es/products/detail/riedon-products-by-bourns/PTCA-40/10271325</a:t>
            </a:r>
            <a:endParaRPr lang="es-ES" sz="1600" dirty="0"/>
          </a:p>
          <a:p>
            <a:r>
              <a:rPr lang="es-ES" sz="1600" dirty="0"/>
              <a:t>Funcionamiento de Reed Switch: </a:t>
            </a:r>
            <a:r>
              <a:rPr lang="es-ES" sz="1600" dirty="0">
                <a:hlinkClick r:id="rId7"/>
              </a:rPr>
              <a:t>https://www.youtube.com/shorts/parNm9pB5Yw</a:t>
            </a:r>
            <a:endParaRPr lang="es-ES" sz="1600" dirty="0"/>
          </a:p>
          <a:p>
            <a:r>
              <a:rPr lang="es-ES" sz="1600" dirty="0" err="1"/>
              <a:t>Opamp</a:t>
            </a:r>
            <a:r>
              <a:rPr lang="es-ES" sz="1600" dirty="0"/>
              <a:t>: </a:t>
            </a:r>
            <a:r>
              <a:rPr lang="es-ES" sz="1600" dirty="0">
                <a:hlinkClick r:id="rId8"/>
              </a:rPr>
              <a:t>https://www.mouser.es/ProductDetail/Analog-Devices/LT1716HS5WTRMPBF?qs=wnTfsH77Xs7Skv7hhFl%2Fog%3D%3D</a:t>
            </a:r>
            <a:endParaRPr lang="es-ES" sz="1600" dirty="0"/>
          </a:p>
          <a:p>
            <a:r>
              <a:rPr lang="es-ES" sz="1600" dirty="0"/>
              <a:t>Relé: </a:t>
            </a:r>
            <a:r>
              <a:rPr lang="es-ES" sz="1600" dirty="0">
                <a:hlinkClick r:id="rId9"/>
              </a:rPr>
              <a:t>https://www.mouser.es/ProductDetail/Omron-Electronics/G5LE-1-DC12?qs=Rh%252BaoYk36r4VGdet26ofGg%3D%3D&amp;srsltid=AfmBOooAyKs2Mql2XdE5AiwUxQem_03q25LeT7B3V_xfZvShMnbi9I-o</a:t>
            </a:r>
            <a:endParaRPr lang="es-ES" sz="1600" dirty="0"/>
          </a:p>
          <a:p>
            <a:r>
              <a:rPr lang="es-ES" sz="1600" dirty="0"/>
              <a:t>BJT: </a:t>
            </a:r>
            <a:r>
              <a:rPr lang="es-ES" sz="1600" dirty="0">
                <a:hlinkClick r:id="rId10"/>
              </a:rPr>
              <a:t>https://www.mouser.es/ProductDetail/Central-Semiconductor/2N2222-PBFREE?qs=u16ybLDytRZWJogOmjHVFA%3D%3D</a:t>
            </a:r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  <a:p>
            <a:endParaRPr lang="es-ES" sz="16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7916E-093B-663C-1CE9-E8DD912B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17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2">
            <a:extLst>
              <a:ext uri="{FF2B5EF4-FFF2-40B4-BE49-F238E27FC236}">
                <a16:creationId xmlns:a16="http://schemas.microsoft.com/office/drawing/2014/main" id="{D612BE13-5E77-9AB9-5253-C26489C5BC61}"/>
              </a:ext>
            </a:extLst>
          </p:cNvPr>
          <p:cNvSpPr txBox="1"/>
          <p:nvPr/>
        </p:nvSpPr>
        <p:spPr>
          <a:xfrm>
            <a:off x="487257" y="2021371"/>
            <a:ext cx="5141375" cy="3742762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Mantener el parabrisas limpio y libre de elementos que obstruyan la visión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Escobillas</a:t>
            </a:r>
            <a:r>
              <a:rPr lang="en-US" dirty="0"/>
              <a:t> </a:t>
            </a:r>
            <a:r>
              <a:rPr lang="en-US" dirty="0" err="1"/>
              <a:t>limpiaparabrisas</a:t>
            </a:r>
            <a:r>
              <a:rPr lang="en-US" dirty="0"/>
              <a:t> </a:t>
            </a:r>
            <a:r>
              <a:rPr lang="en-US" dirty="0" err="1"/>
              <a:t>controladas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motores</a:t>
            </a:r>
            <a:r>
              <a:rPr lang="en-US" dirty="0"/>
              <a:t>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Bombas</a:t>
            </a:r>
            <a:r>
              <a:rPr lang="en-US" dirty="0"/>
              <a:t> de </a:t>
            </a:r>
            <a:r>
              <a:rPr lang="en-US" dirty="0" err="1"/>
              <a:t>líquido</a:t>
            </a:r>
            <a:r>
              <a:rPr lang="en-US" dirty="0"/>
              <a:t> </a:t>
            </a:r>
            <a:r>
              <a:rPr lang="en-US" dirty="0" err="1"/>
              <a:t>limpia</a:t>
            </a:r>
            <a:r>
              <a:rPr lang="en-US" dirty="0"/>
              <a:t> parabrisas.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Calefactor</a:t>
            </a:r>
            <a:r>
              <a:rPr lang="en-US" dirty="0"/>
              <a:t> que </a:t>
            </a:r>
            <a:r>
              <a:rPr lang="en-US" dirty="0" err="1"/>
              <a:t>evita</a:t>
            </a:r>
            <a:r>
              <a:rPr lang="en-US" dirty="0"/>
              <a:t> el </a:t>
            </a:r>
            <a:r>
              <a:rPr lang="en-US" dirty="0" err="1"/>
              <a:t>empañamiento</a:t>
            </a:r>
            <a:r>
              <a:rPr lang="en-US" dirty="0"/>
              <a:t> del parabrisas.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Interfaz</a:t>
            </a:r>
            <a:r>
              <a:rPr lang="en-US" dirty="0"/>
              <a:t> manual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botonera</a:t>
            </a:r>
            <a:endParaRPr lang="en-US" sz="1400" dirty="0"/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C6F3DFBF-3F5F-6012-3F46-4D4837F52460}"/>
              </a:ext>
            </a:extLst>
          </p:cNvPr>
          <p:cNvSpPr txBox="1"/>
          <p:nvPr/>
        </p:nvSpPr>
        <p:spPr>
          <a:xfrm>
            <a:off x="6563370" y="2021371"/>
            <a:ext cx="4773224" cy="258532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s-ES" dirty="0"/>
              <a:t>Diseñar e implementar este sistema en una PCB.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Garantizar funcionamiento y fiabilidad en el producto.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energía.</a:t>
            </a:r>
          </a:p>
          <a:p>
            <a:pPr marL="742950" lvl="1" indent="-285750">
              <a:buFont typeface="Courier New"/>
              <a:buChar char="o"/>
            </a:pPr>
            <a:endParaRPr lang="es-ES" dirty="0"/>
          </a:p>
          <a:p>
            <a:pPr marL="742950" lvl="1" indent="-285750">
              <a:buFont typeface="Courier New"/>
              <a:buChar char="o"/>
            </a:pPr>
            <a:r>
              <a:rPr lang="es-ES" dirty="0"/>
              <a:t>Optimización de costos.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489A024-3444-EC71-C677-CC43D4BD6F03}"/>
              </a:ext>
            </a:extLst>
          </p:cNvPr>
          <p:cNvSpPr>
            <a:spLocks noGrp="1"/>
          </p:cNvSpPr>
          <p:nvPr/>
        </p:nvSpPr>
        <p:spPr>
          <a:xfrm>
            <a:off x="639993" y="927504"/>
            <a:ext cx="6281917" cy="7931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Funcionalidad y objetivos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F7B353-376C-F275-0428-AC71D5496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7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B80DA-F341-C34B-F78A-B540AF75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575437"/>
            <a:ext cx="10515600" cy="1325563"/>
          </a:xfrm>
        </p:spPr>
        <p:txBody>
          <a:bodyPr/>
          <a:lstStyle/>
          <a:p>
            <a:r>
              <a:rPr lang="es-ES" dirty="0"/>
              <a:t>Componentes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E5CEF-9352-20B6-6753-CB0C9D8BA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5792" y="190100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Fuente de 12V</a:t>
            </a:r>
          </a:p>
          <a:p>
            <a:r>
              <a:rPr lang="es-ES" dirty="0"/>
              <a:t>Regulador de tensión</a:t>
            </a:r>
          </a:p>
          <a:p>
            <a:r>
              <a:rPr lang="es-ES" dirty="0"/>
              <a:t>2 motores DC</a:t>
            </a:r>
          </a:p>
          <a:p>
            <a:r>
              <a:rPr lang="es-ES" dirty="0"/>
              <a:t>2 bombas de líquido limpiaparabrisas</a:t>
            </a:r>
          </a:p>
          <a:p>
            <a:r>
              <a:rPr lang="es-ES" dirty="0"/>
              <a:t>Sensor digital de lluvia</a:t>
            </a:r>
          </a:p>
          <a:p>
            <a:r>
              <a:rPr lang="es-ES" dirty="0"/>
              <a:t>Calefactor del vidrio</a:t>
            </a:r>
          </a:p>
          <a:p>
            <a:r>
              <a:rPr lang="es-ES" dirty="0"/>
              <a:t>2 puentes “H”</a:t>
            </a:r>
          </a:p>
          <a:p>
            <a:r>
              <a:rPr lang="es-ES" dirty="0"/>
              <a:t>2 relés electromagnéticos</a:t>
            </a:r>
          </a:p>
          <a:p>
            <a:r>
              <a:rPr lang="es-ES" dirty="0"/>
              <a:t>2 finales de carreras magnéticos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/>
                  <a:t>Microcontrolador PIC18FXX8</a:t>
                </a:r>
              </a:p>
              <a:p>
                <a:r>
                  <a:rPr lang="es-ES" dirty="0"/>
                  <a:t>Transceptor MCP2551</a:t>
                </a:r>
              </a:p>
              <a:p>
                <a:r>
                  <a:rPr lang="es-ES" dirty="0"/>
                  <a:t>Bus de programación y </a:t>
                </a:r>
                <a:r>
                  <a:rPr lang="es-ES" dirty="0" err="1"/>
                  <a:t>debug</a:t>
                </a:r>
                <a:endParaRPr lang="es-ES" dirty="0"/>
              </a:p>
              <a:p>
                <a:r>
                  <a:rPr lang="es-ES" dirty="0"/>
                  <a:t>Bus CAN</a:t>
                </a:r>
              </a:p>
              <a:p>
                <a:r>
                  <a:rPr lang="es-ES" dirty="0"/>
                  <a:t>Bus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s-ES" dirty="0"/>
              </a:p>
              <a:p>
                <a:r>
                  <a:rPr lang="es-ES" dirty="0"/>
                  <a:t>Botonera</a:t>
                </a:r>
              </a:p>
            </p:txBody>
          </p:sp>
        </mc:Choice>
        <mc:Fallback xmlns="">
          <p:sp>
            <p:nvSpPr>
              <p:cNvPr id="6" name="Marcador de contenido 2">
                <a:extLst>
                  <a:ext uri="{FF2B5EF4-FFF2-40B4-BE49-F238E27FC236}">
                    <a16:creationId xmlns:a16="http://schemas.microsoft.com/office/drawing/2014/main" id="{80623F5D-02E1-FFE1-C4D4-3A5C1C896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" y="1977200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28E884-68CC-8C56-3DC3-2AD0763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998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213E8-1928-213A-8055-D81F8208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Bloques</a:t>
            </a:r>
            <a:endParaRPr lang="es-ES" dirty="0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139079BD-65A1-7546-5B08-56E9EDEF9A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3" t="11377" r="6993" b="14208"/>
          <a:stretch/>
        </p:blipFill>
        <p:spPr>
          <a:xfrm>
            <a:off x="1404937" y="1533273"/>
            <a:ext cx="9382125" cy="453415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AAD7D2-80C0-16F2-37B6-DAE392D2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00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097159-6AEF-A964-AED5-41D25E97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Regulador de tensión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898087-E5D0-9187-6824-CAACE97EBA33}"/>
              </a:ext>
            </a:extLst>
          </p:cNvPr>
          <p:cNvSpPr txBox="1"/>
          <p:nvPr/>
        </p:nvSpPr>
        <p:spPr>
          <a:xfrm>
            <a:off x="497973" y="1133262"/>
            <a:ext cx="5598027" cy="39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LM1117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3D74589-22D9-05BD-1863-7E0DA59B8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53" y="2528020"/>
            <a:ext cx="3711604" cy="33651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D9449B-E9F3-696A-FAC1-A39BB66D4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88" y="1465676"/>
            <a:ext cx="6420746" cy="2886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C4087C-16FC-C81E-CF05-41A901C67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988" y="4429862"/>
            <a:ext cx="6420746" cy="184810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5D4B87-E9DF-7994-8F95-A0AA2F51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22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15929-FD82-9969-B589-027186AC3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EEFDC4-441D-F9D5-C7C6-5982148CE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2F114D-9427-D59E-5A2E-2206715B9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Detector de lluvia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73568DA-3204-6EA9-A15A-36F860C0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AB590C-6E1E-138F-D66A-3481C2660823}"/>
              </a:ext>
            </a:extLst>
          </p:cNvPr>
          <p:cNvSpPr txBox="1"/>
          <p:nvPr/>
        </p:nvSpPr>
        <p:spPr>
          <a:xfrm>
            <a:off x="7450774" y="5368409"/>
            <a:ext cx="1176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HDC2010</a:t>
            </a:r>
          </a:p>
        </p:txBody>
      </p:sp>
      <p:pic>
        <p:nvPicPr>
          <p:cNvPr id="1026" name="Picture 2" descr="HDC2010 - Low Power Humidity and Temperature Sensor - Electronics-Lab.com">
            <a:extLst>
              <a:ext uri="{FF2B5EF4-FFF2-40B4-BE49-F238E27FC236}">
                <a16:creationId xmlns:a16="http://schemas.microsoft.com/office/drawing/2014/main" id="{52C961ED-A9AD-4BDA-BF2C-DC8061A5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55" y="1304925"/>
            <a:ext cx="7172757" cy="401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3A1D5B-03F8-0A87-EC14-77FD8A83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86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4" name="Rectangle 3093">
            <a:extLst>
              <a:ext uri="{FF2B5EF4-FFF2-40B4-BE49-F238E27FC236}">
                <a16:creationId xmlns:a16="http://schemas.microsoft.com/office/drawing/2014/main" id="{8C886788-700E-4D20-9F80-E0E96837A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6" name="Freeform: Shape 3095">
            <a:extLst>
              <a:ext uri="{FF2B5EF4-FFF2-40B4-BE49-F238E27FC236}">
                <a16:creationId xmlns:a16="http://schemas.microsoft.com/office/drawing/2014/main" id="{1850674C-4E08-4C62-A3E2-6337FE4F7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8" name="Freeform: Shape 3097">
            <a:extLst>
              <a:ext uri="{FF2B5EF4-FFF2-40B4-BE49-F238E27FC236}">
                <a16:creationId xmlns:a16="http://schemas.microsoft.com/office/drawing/2014/main" id="{BCE4FF05-2B0C-4C97-A9B4-E163085A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4B2B02-940D-01EC-3CD6-D3E162B8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1124712"/>
            <a:ext cx="402336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Puente 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0834614-FBC9-201F-8DF3-6B48E048793D}"/>
              </a:ext>
            </a:extLst>
          </p:cNvPr>
          <p:cNvSpPr txBox="1"/>
          <p:nvPr/>
        </p:nvSpPr>
        <p:spPr>
          <a:xfrm>
            <a:off x="5721096" y="5307797"/>
            <a:ext cx="3931920" cy="120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DRV8871DDARQ1</a:t>
            </a:r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529C2A7A-A6B6-4A56-B11C-8E967D88A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56340A7-B5EB-02FB-72A3-4A6D280E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889" y="1550203"/>
            <a:ext cx="6657268" cy="915374"/>
          </a:xfrm>
          <a:prstGeom prst="rect">
            <a:avLst/>
          </a:prstGeom>
        </p:spPr>
      </p:pic>
      <p:sp>
        <p:nvSpPr>
          <p:cNvPr id="3102" name="Rectangle 3101">
            <a:extLst>
              <a:ext uri="{FF2B5EF4-FFF2-40B4-BE49-F238E27FC236}">
                <a16:creationId xmlns:a16="http://schemas.microsoft.com/office/drawing/2014/main" id="{FDBD7205-E536-4134-8768-AC3E1A3C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95D027-D90B-B648-86F5-A57B0CBDA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354" y="2993117"/>
            <a:ext cx="2871216" cy="2314680"/>
          </a:xfrm>
          <a:prstGeom prst="rect">
            <a:avLst/>
          </a:prstGeom>
        </p:spPr>
      </p:pic>
      <p:pic>
        <p:nvPicPr>
          <p:cNvPr id="3074" name="Picture 2" descr="Control mediante puente en H | Control y robótica 4º E.S.O.">
            <a:extLst>
              <a:ext uri="{FF2B5EF4-FFF2-40B4-BE49-F238E27FC236}">
                <a16:creationId xmlns:a16="http://schemas.microsoft.com/office/drawing/2014/main" id="{BB471C51-9A66-F047-0315-C5A4B7EA9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5013" y="3016911"/>
            <a:ext cx="2871216" cy="22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2D9915-F14C-92BA-34B9-5FCEB58D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7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816E8F-7A85-AAD2-1C87-69D294E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Final de Carrera magnético (Reed Switch)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CA08BF4-3C89-E493-5EEE-875372246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" y="2807923"/>
            <a:ext cx="3241167" cy="278026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5F8579-D38D-C7F4-7B31-5AD4FFD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83" y="2807923"/>
            <a:ext cx="3436831" cy="278026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E32342-CD68-5155-1D73-1FCCC2F1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391" y="3047112"/>
            <a:ext cx="3758184" cy="230188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EA3ACA1-9AB7-0BD9-E154-9E10243AE16D}"/>
              </a:ext>
            </a:extLst>
          </p:cNvPr>
          <p:cNvSpPr txBox="1"/>
          <p:nvPr/>
        </p:nvSpPr>
        <p:spPr>
          <a:xfrm>
            <a:off x="8420100" y="5486400"/>
            <a:ext cx="31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MATE-12B-10-15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1DF2EE-22DD-35CA-6214-3EC668C2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783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E9B1709-476B-508A-7DFF-05568B3F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8" y="1106034"/>
            <a:ext cx="5019074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Amplificador Operacional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6F9F13-5D5C-4A13-E478-AF70A8F8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337" y="625683"/>
            <a:ext cx="3315849" cy="229120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885BC6C-F7FE-1283-91B5-23F42ED17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4" y="3051032"/>
            <a:ext cx="2907788" cy="25182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0F9EA7-1109-4A74-7082-23B8C9AC7ADD}"/>
              </a:ext>
            </a:extLst>
          </p:cNvPr>
          <p:cNvSpPr txBox="1"/>
          <p:nvPr/>
        </p:nvSpPr>
        <p:spPr>
          <a:xfrm>
            <a:off x="8963025" y="55693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LT1716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8EBBFD2-52EC-7B4A-D3E7-C483CA50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06AC6-F717-4067-8E7D-0419126E5B27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6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B2BC552F8935D439DA4C97B8EDF327E" ma:contentTypeVersion="6" ma:contentTypeDescription="Crear nuevo documento." ma:contentTypeScope="" ma:versionID="95b740eadd4cf3079cb70c68d805db7d">
  <xsd:schema xmlns:xsd="http://www.w3.org/2001/XMLSchema" xmlns:xs="http://www.w3.org/2001/XMLSchema" xmlns:p="http://schemas.microsoft.com/office/2006/metadata/properties" xmlns:ns3="7a2fa7b8-237b-4936-8d0e-f4f61d3514b7" targetNamespace="http://schemas.microsoft.com/office/2006/metadata/properties" ma:root="true" ma:fieldsID="a22367eb10b7191be46c797c78a70cf3" ns3:_="">
    <xsd:import namespace="7a2fa7b8-237b-4936-8d0e-f4f61d3514b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2fa7b8-237b-4936-8d0e-f4f61d3514b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2fa7b8-237b-4936-8d0e-f4f61d3514b7" xsi:nil="true"/>
  </documentManagement>
</p:properties>
</file>

<file path=customXml/itemProps1.xml><?xml version="1.0" encoding="utf-8"?>
<ds:datastoreItem xmlns:ds="http://schemas.openxmlformats.org/officeDocument/2006/customXml" ds:itemID="{0E711DE7-A887-48A7-9897-5ABB20DD76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2fa7b8-237b-4936-8d0e-f4f61d3514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ADC3D-951F-4256-B5AC-93ABBABE2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FCED6-D4FE-4578-8A37-BFC7B51586D6}">
  <ds:schemaRefs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documentManagement/types"/>
    <ds:schemaRef ds:uri="7a2fa7b8-237b-4936-8d0e-f4f61d3514b7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438</Words>
  <Application>Microsoft Office PowerPoint</Application>
  <PresentationFormat>Panorámica</PresentationFormat>
  <Paragraphs>86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Courier New</vt:lpstr>
      <vt:lpstr>Tema de Office</vt:lpstr>
      <vt:lpstr>Proyecto: Limpiaparabrisas </vt:lpstr>
      <vt:lpstr>Presentación de PowerPoint</vt:lpstr>
      <vt:lpstr>Componentes</vt:lpstr>
      <vt:lpstr>Diagrama de Bloques</vt:lpstr>
      <vt:lpstr>Regulador de tensión</vt:lpstr>
      <vt:lpstr>Detector de lluvia</vt:lpstr>
      <vt:lpstr>Puente H</vt:lpstr>
      <vt:lpstr>Final de Carrera magnético (Reed Switch)</vt:lpstr>
      <vt:lpstr>Amplificador Operacional</vt:lpstr>
      <vt:lpstr>Esquemático del circuito</vt:lpstr>
      <vt:lpstr>Cambios</vt:lpstr>
      <vt:lpstr>Layout (TOP)</vt:lpstr>
      <vt:lpstr>Bottom</vt:lpstr>
      <vt:lpstr>Cosas a destacar del Layout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Argibay</dc:creator>
  <cp:lastModifiedBy>Manuel Argibay</cp:lastModifiedBy>
  <cp:revision>18</cp:revision>
  <dcterms:created xsi:type="dcterms:W3CDTF">2025-03-18T19:12:47Z</dcterms:created>
  <dcterms:modified xsi:type="dcterms:W3CDTF">2025-04-02T10:17:22Z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0x0101007B2BC552F8935D439DA4C97B8EDF327E</vt:lpwstr>
  </property>
</Properties>
</file>