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7556500" cx="10083800"/>
  <p:notesSz cx="10083800" cy="7556500"/>
  <p:embeddedFontLst>
    <p:embeddedFont>
      <p:font typeface="PT Sans Narrow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8" roundtripDataSignature="AMtx7mgosPubNqPUxmmJcgH1CERgIEb4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D4DD0AB-D6B5-4177-A461-758EB3F8E5FB}">
  <a:tblStyle styleId="{AD4DD0AB-D6B5-4177-A461-758EB3F8E5F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TSansNarrow-regular.fntdata"/><Relationship Id="rId25" Type="http://schemas.openxmlformats.org/officeDocument/2006/relationships/slide" Target="slides/slide19.xml"/><Relationship Id="rId28" Type="http://customschemas.google.com/relationships/presentationmetadata" Target="metadata"/><Relationship Id="rId27" Type="http://schemas.openxmlformats.org/officeDocument/2006/relationships/font" Target="fonts/PTSansNarrow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680950" y="566725"/>
            <a:ext cx="6722850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008375" y="3589325"/>
            <a:ext cx="8067025" cy="3400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/>
          <p:nvPr>
            <p:ph idx="1" type="body"/>
          </p:nvPr>
        </p:nvSpPr>
        <p:spPr>
          <a:xfrm>
            <a:off x="1008375" y="3589325"/>
            <a:ext cx="8067025" cy="34004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1:notes"/>
          <p:cNvSpPr/>
          <p:nvPr>
            <p:ph idx="2" type="sldImg"/>
          </p:nvPr>
        </p:nvSpPr>
        <p:spPr>
          <a:xfrm>
            <a:off x="1680950" y="566725"/>
            <a:ext cx="6722850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:notes"/>
          <p:cNvSpPr txBox="1"/>
          <p:nvPr>
            <p:ph idx="1" type="body"/>
          </p:nvPr>
        </p:nvSpPr>
        <p:spPr>
          <a:xfrm>
            <a:off x="1008375" y="3589325"/>
            <a:ext cx="8067025" cy="34004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0:notes"/>
          <p:cNvSpPr/>
          <p:nvPr>
            <p:ph idx="2" type="sldImg"/>
          </p:nvPr>
        </p:nvSpPr>
        <p:spPr>
          <a:xfrm>
            <a:off x="1680950" y="566725"/>
            <a:ext cx="6722850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1:notes"/>
          <p:cNvSpPr txBox="1"/>
          <p:nvPr>
            <p:ph idx="1" type="body"/>
          </p:nvPr>
        </p:nvSpPr>
        <p:spPr>
          <a:xfrm>
            <a:off x="1008375" y="3589325"/>
            <a:ext cx="8067025" cy="34004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1:notes"/>
          <p:cNvSpPr/>
          <p:nvPr>
            <p:ph idx="2" type="sldImg"/>
          </p:nvPr>
        </p:nvSpPr>
        <p:spPr>
          <a:xfrm>
            <a:off x="1680950" y="566725"/>
            <a:ext cx="6722850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2:notes"/>
          <p:cNvSpPr txBox="1"/>
          <p:nvPr>
            <p:ph idx="1" type="body"/>
          </p:nvPr>
        </p:nvSpPr>
        <p:spPr>
          <a:xfrm>
            <a:off x="1008375" y="3589325"/>
            <a:ext cx="8067025" cy="34004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2:notes"/>
          <p:cNvSpPr/>
          <p:nvPr>
            <p:ph idx="2" type="sldImg"/>
          </p:nvPr>
        </p:nvSpPr>
        <p:spPr>
          <a:xfrm>
            <a:off x="1680950" y="566725"/>
            <a:ext cx="6722850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3:notes"/>
          <p:cNvSpPr txBox="1"/>
          <p:nvPr>
            <p:ph idx="1" type="body"/>
          </p:nvPr>
        </p:nvSpPr>
        <p:spPr>
          <a:xfrm>
            <a:off x="1008375" y="3589325"/>
            <a:ext cx="8067025" cy="34004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3:notes"/>
          <p:cNvSpPr/>
          <p:nvPr>
            <p:ph idx="2" type="sldImg"/>
          </p:nvPr>
        </p:nvSpPr>
        <p:spPr>
          <a:xfrm>
            <a:off x="1680950" y="566725"/>
            <a:ext cx="6722850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:notes"/>
          <p:cNvSpPr txBox="1"/>
          <p:nvPr>
            <p:ph idx="1" type="body"/>
          </p:nvPr>
        </p:nvSpPr>
        <p:spPr>
          <a:xfrm>
            <a:off x="1008375" y="3589325"/>
            <a:ext cx="8067025" cy="34004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4:notes"/>
          <p:cNvSpPr/>
          <p:nvPr>
            <p:ph idx="2" type="sldImg"/>
          </p:nvPr>
        </p:nvSpPr>
        <p:spPr>
          <a:xfrm>
            <a:off x="1680950" y="566725"/>
            <a:ext cx="6722850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:notes"/>
          <p:cNvSpPr txBox="1"/>
          <p:nvPr>
            <p:ph idx="1" type="body"/>
          </p:nvPr>
        </p:nvSpPr>
        <p:spPr>
          <a:xfrm>
            <a:off x="1008375" y="3589325"/>
            <a:ext cx="8067025" cy="34004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5:notes"/>
          <p:cNvSpPr/>
          <p:nvPr>
            <p:ph idx="2" type="sldImg"/>
          </p:nvPr>
        </p:nvSpPr>
        <p:spPr>
          <a:xfrm>
            <a:off x="1680950" y="566725"/>
            <a:ext cx="6722850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:notes"/>
          <p:cNvSpPr txBox="1"/>
          <p:nvPr>
            <p:ph idx="1" type="body"/>
          </p:nvPr>
        </p:nvSpPr>
        <p:spPr>
          <a:xfrm>
            <a:off x="1008375" y="3589325"/>
            <a:ext cx="8067025" cy="34004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6:notes"/>
          <p:cNvSpPr/>
          <p:nvPr>
            <p:ph idx="2" type="sldImg"/>
          </p:nvPr>
        </p:nvSpPr>
        <p:spPr>
          <a:xfrm>
            <a:off x="1680950" y="566725"/>
            <a:ext cx="6722850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 txBox="1"/>
          <p:nvPr>
            <p:ph idx="1" type="body"/>
          </p:nvPr>
        </p:nvSpPr>
        <p:spPr>
          <a:xfrm>
            <a:off x="1008375" y="3589325"/>
            <a:ext cx="8067025" cy="34004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7:notes"/>
          <p:cNvSpPr/>
          <p:nvPr>
            <p:ph idx="2" type="sldImg"/>
          </p:nvPr>
        </p:nvSpPr>
        <p:spPr>
          <a:xfrm>
            <a:off x="1680950" y="566725"/>
            <a:ext cx="6722850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:notes"/>
          <p:cNvSpPr txBox="1"/>
          <p:nvPr>
            <p:ph idx="1" type="body"/>
          </p:nvPr>
        </p:nvSpPr>
        <p:spPr>
          <a:xfrm>
            <a:off x="1008375" y="3589325"/>
            <a:ext cx="8067025" cy="34004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8:notes"/>
          <p:cNvSpPr/>
          <p:nvPr>
            <p:ph idx="2" type="sldImg"/>
          </p:nvPr>
        </p:nvSpPr>
        <p:spPr>
          <a:xfrm>
            <a:off x="1680950" y="566725"/>
            <a:ext cx="6722850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a2edc2e1e4_0_0:notes"/>
          <p:cNvSpPr/>
          <p:nvPr>
            <p:ph idx="2" type="sldImg"/>
          </p:nvPr>
        </p:nvSpPr>
        <p:spPr>
          <a:xfrm>
            <a:off x="1680950" y="566725"/>
            <a:ext cx="6723000" cy="28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a2edc2e1e4_0_0:notes"/>
          <p:cNvSpPr txBox="1"/>
          <p:nvPr>
            <p:ph idx="1" type="body"/>
          </p:nvPr>
        </p:nvSpPr>
        <p:spPr>
          <a:xfrm>
            <a:off x="1008375" y="3589325"/>
            <a:ext cx="8067000" cy="34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:notes"/>
          <p:cNvSpPr txBox="1"/>
          <p:nvPr>
            <p:ph idx="1" type="body"/>
          </p:nvPr>
        </p:nvSpPr>
        <p:spPr>
          <a:xfrm>
            <a:off x="1008375" y="3589325"/>
            <a:ext cx="8067025" cy="34004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2:notes"/>
          <p:cNvSpPr/>
          <p:nvPr>
            <p:ph idx="2" type="sldImg"/>
          </p:nvPr>
        </p:nvSpPr>
        <p:spPr>
          <a:xfrm>
            <a:off x="1680950" y="566725"/>
            <a:ext cx="6722850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 txBox="1"/>
          <p:nvPr>
            <p:ph idx="1" type="body"/>
          </p:nvPr>
        </p:nvSpPr>
        <p:spPr>
          <a:xfrm>
            <a:off x="1008375" y="3589325"/>
            <a:ext cx="8067025" cy="34004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:notes"/>
          <p:cNvSpPr/>
          <p:nvPr>
            <p:ph idx="2" type="sldImg"/>
          </p:nvPr>
        </p:nvSpPr>
        <p:spPr>
          <a:xfrm>
            <a:off x="1680950" y="566725"/>
            <a:ext cx="6722850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 txBox="1"/>
          <p:nvPr>
            <p:ph idx="1" type="body"/>
          </p:nvPr>
        </p:nvSpPr>
        <p:spPr>
          <a:xfrm>
            <a:off x="1008375" y="3589325"/>
            <a:ext cx="8067025" cy="34004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:notes"/>
          <p:cNvSpPr/>
          <p:nvPr>
            <p:ph idx="2" type="sldImg"/>
          </p:nvPr>
        </p:nvSpPr>
        <p:spPr>
          <a:xfrm>
            <a:off x="1680950" y="566725"/>
            <a:ext cx="6722850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 txBox="1"/>
          <p:nvPr>
            <p:ph idx="1" type="body"/>
          </p:nvPr>
        </p:nvSpPr>
        <p:spPr>
          <a:xfrm>
            <a:off x="1008375" y="3589325"/>
            <a:ext cx="8067025" cy="34004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5:notes"/>
          <p:cNvSpPr/>
          <p:nvPr>
            <p:ph idx="2" type="sldImg"/>
          </p:nvPr>
        </p:nvSpPr>
        <p:spPr>
          <a:xfrm>
            <a:off x="1680950" y="566725"/>
            <a:ext cx="6722850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:notes"/>
          <p:cNvSpPr txBox="1"/>
          <p:nvPr>
            <p:ph idx="1" type="body"/>
          </p:nvPr>
        </p:nvSpPr>
        <p:spPr>
          <a:xfrm>
            <a:off x="1008375" y="3589325"/>
            <a:ext cx="8067025" cy="34004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6:notes"/>
          <p:cNvSpPr/>
          <p:nvPr>
            <p:ph idx="2" type="sldImg"/>
          </p:nvPr>
        </p:nvSpPr>
        <p:spPr>
          <a:xfrm>
            <a:off x="1680950" y="566725"/>
            <a:ext cx="6722850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 txBox="1"/>
          <p:nvPr>
            <p:ph idx="1" type="body"/>
          </p:nvPr>
        </p:nvSpPr>
        <p:spPr>
          <a:xfrm>
            <a:off x="1008375" y="3589325"/>
            <a:ext cx="8067025" cy="34004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7:notes"/>
          <p:cNvSpPr/>
          <p:nvPr>
            <p:ph idx="2" type="sldImg"/>
          </p:nvPr>
        </p:nvSpPr>
        <p:spPr>
          <a:xfrm>
            <a:off x="1680950" y="566725"/>
            <a:ext cx="6722850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:notes"/>
          <p:cNvSpPr txBox="1"/>
          <p:nvPr>
            <p:ph idx="1" type="body"/>
          </p:nvPr>
        </p:nvSpPr>
        <p:spPr>
          <a:xfrm>
            <a:off x="1008375" y="3589325"/>
            <a:ext cx="8067025" cy="34004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8:notes"/>
          <p:cNvSpPr/>
          <p:nvPr>
            <p:ph idx="2" type="sldImg"/>
          </p:nvPr>
        </p:nvSpPr>
        <p:spPr>
          <a:xfrm>
            <a:off x="1680950" y="566725"/>
            <a:ext cx="6722850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:notes"/>
          <p:cNvSpPr txBox="1"/>
          <p:nvPr>
            <p:ph idx="1" type="body"/>
          </p:nvPr>
        </p:nvSpPr>
        <p:spPr>
          <a:xfrm>
            <a:off x="1008375" y="3589325"/>
            <a:ext cx="8067025" cy="34004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9:notes"/>
          <p:cNvSpPr/>
          <p:nvPr>
            <p:ph idx="2" type="sldImg"/>
          </p:nvPr>
        </p:nvSpPr>
        <p:spPr>
          <a:xfrm>
            <a:off x="1680950" y="566725"/>
            <a:ext cx="6722850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0"/>
          <p:cNvSpPr txBox="1"/>
          <p:nvPr>
            <p:ph type="title"/>
          </p:nvPr>
        </p:nvSpPr>
        <p:spPr>
          <a:xfrm>
            <a:off x="636269" y="711200"/>
            <a:ext cx="18105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0"/>
          <p:cNvSpPr txBox="1"/>
          <p:nvPr>
            <p:ph idx="1" type="body"/>
          </p:nvPr>
        </p:nvSpPr>
        <p:spPr>
          <a:xfrm>
            <a:off x="549275" y="1724659"/>
            <a:ext cx="8985300" cy="30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0"/>
          <p:cNvSpPr txBox="1"/>
          <p:nvPr>
            <p:ph idx="11" type="ftr"/>
          </p:nvPr>
        </p:nvSpPr>
        <p:spPr>
          <a:xfrm>
            <a:off x="3428492" y="7027545"/>
            <a:ext cx="32268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0"/>
          <p:cNvSpPr txBox="1"/>
          <p:nvPr>
            <p:ph idx="10" type="dt"/>
          </p:nvPr>
        </p:nvSpPr>
        <p:spPr>
          <a:xfrm>
            <a:off x="504190" y="7027545"/>
            <a:ext cx="23193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0"/>
          <p:cNvSpPr txBox="1"/>
          <p:nvPr>
            <p:ph idx="12" type="sldNum"/>
          </p:nvPr>
        </p:nvSpPr>
        <p:spPr>
          <a:xfrm>
            <a:off x="7260336" y="7027545"/>
            <a:ext cx="23193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1"/>
          <p:cNvSpPr txBox="1"/>
          <p:nvPr>
            <p:ph type="title"/>
          </p:nvPr>
        </p:nvSpPr>
        <p:spPr>
          <a:xfrm>
            <a:off x="636269" y="711200"/>
            <a:ext cx="18105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1"/>
          <p:cNvSpPr txBox="1"/>
          <p:nvPr>
            <p:ph idx="11" type="ftr"/>
          </p:nvPr>
        </p:nvSpPr>
        <p:spPr>
          <a:xfrm>
            <a:off x="3428492" y="7027545"/>
            <a:ext cx="32268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1"/>
          <p:cNvSpPr txBox="1"/>
          <p:nvPr>
            <p:ph idx="10" type="dt"/>
          </p:nvPr>
        </p:nvSpPr>
        <p:spPr>
          <a:xfrm>
            <a:off x="504190" y="7027545"/>
            <a:ext cx="23193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1"/>
          <p:cNvSpPr txBox="1"/>
          <p:nvPr>
            <p:ph idx="12" type="sldNum"/>
          </p:nvPr>
        </p:nvSpPr>
        <p:spPr>
          <a:xfrm>
            <a:off x="7260336" y="7027545"/>
            <a:ext cx="23193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2"/>
          <p:cNvSpPr txBox="1"/>
          <p:nvPr>
            <p:ph type="ctrTitle"/>
          </p:nvPr>
        </p:nvSpPr>
        <p:spPr>
          <a:xfrm>
            <a:off x="636269" y="711200"/>
            <a:ext cx="88113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2"/>
          <p:cNvSpPr txBox="1"/>
          <p:nvPr>
            <p:ph idx="1" type="subTitle"/>
          </p:nvPr>
        </p:nvSpPr>
        <p:spPr>
          <a:xfrm>
            <a:off x="1512570" y="4231640"/>
            <a:ext cx="7058700" cy="18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2"/>
          <p:cNvSpPr txBox="1"/>
          <p:nvPr>
            <p:ph idx="11" type="ftr"/>
          </p:nvPr>
        </p:nvSpPr>
        <p:spPr>
          <a:xfrm>
            <a:off x="3428492" y="7027545"/>
            <a:ext cx="32268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0" type="dt"/>
          </p:nvPr>
        </p:nvSpPr>
        <p:spPr>
          <a:xfrm>
            <a:off x="504190" y="7027545"/>
            <a:ext cx="23193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2"/>
          <p:cNvSpPr txBox="1"/>
          <p:nvPr>
            <p:ph idx="12" type="sldNum"/>
          </p:nvPr>
        </p:nvSpPr>
        <p:spPr>
          <a:xfrm>
            <a:off x="7260336" y="7027545"/>
            <a:ext cx="23193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3"/>
          <p:cNvSpPr txBox="1"/>
          <p:nvPr>
            <p:ph type="title"/>
          </p:nvPr>
        </p:nvSpPr>
        <p:spPr>
          <a:xfrm>
            <a:off x="636269" y="711200"/>
            <a:ext cx="18105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3"/>
          <p:cNvSpPr txBox="1"/>
          <p:nvPr>
            <p:ph idx="1" type="body"/>
          </p:nvPr>
        </p:nvSpPr>
        <p:spPr>
          <a:xfrm>
            <a:off x="504190" y="1737995"/>
            <a:ext cx="4386600" cy="49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3"/>
          <p:cNvSpPr txBox="1"/>
          <p:nvPr>
            <p:ph idx="2" type="body"/>
          </p:nvPr>
        </p:nvSpPr>
        <p:spPr>
          <a:xfrm>
            <a:off x="5193157" y="1737995"/>
            <a:ext cx="4386600" cy="49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3"/>
          <p:cNvSpPr txBox="1"/>
          <p:nvPr>
            <p:ph idx="11" type="ftr"/>
          </p:nvPr>
        </p:nvSpPr>
        <p:spPr>
          <a:xfrm>
            <a:off x="3428492" y="7027545"/>
            <a:ext cx="32268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3"/>
          <p:cNvSpPr txBox="1"/>
          <p:nvPr>
            <p:ph idx="10" type="dt"/>
          </p:nvPr>
        </p:nvSpPr>
        <p:spPr>
          <a:xfrm>
            <a:off x="504190" y="7027545"/>
            <a:ext cx="23193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idx="12" type="sldNum"/>
          </p:nvPr>
        </p:nvSpPr>
        <p:spPr>
          <a:xfrm>
            <a:off x="7260336" y="7027545"/>
            <a:ext cx="23193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4"/>
          <p:cNvSpPr txBox="1"/>
          <p:nvPr>
            <p:ph idx="11" type="ftr"/>
          </p:nvPr>
        </p:nvSpPr>
        <p:spPr>
          <a:xfrm>
            <a:off x="3428492" y="7027545"/>
            <a:ext cx="32268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4"/>
          <p:cNvSpPr txBox="1"/>
          <p:nvPr>
            <p:ph idx="10" type="dt"/>
          </p:nvPr>
        </p:nvSpPr>
        <p:spPr>
          <a:xfrm>
            <a:off x="504190" y="7027545"/>
            <a:ext cx="23193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4"/>
          <p:cNvSpPr txBox="1"/>
          <p:nvPr>
            <p:ph idx="12" type="sldNum"/>
          </p:nvPr>
        </p:nvSpPr>
        <p:spPr>
          <a:xfrm>
            <a:off x="7260336" y="7027545"/>
            <a:ext cx="23193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/>
          <p:nvPr/>
        </p:nvSpPr>
        <p:spPr>
          <a:xfrm>
            <a:off x="0" y="0"/>
            <a:ext cx="10080000" cy="7556400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9"/>
          <p:cNvSpPr txBox="1"/>
          <p:nvPr>
            <p:ph type="title"/>
          </p:nvPr>
        </p:nvSpPr>
        <p:spPr>
          <a:xfrm>
            <a:off x="636269" y="711200"/>
            <a:ext cx="18105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9"/>
          <p:cNvSpPr txBox="1"/>
          <p:nvPr>
            <p:ph idx="1" type="body"/>
          </p:nvPr>
        </p:nvSpPr>
        <p:spPr>
          <a:xfrm>
            <a:off x="549275" y="1724659"/>
            <a:ext cx="8985300" cy="30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9"/>
          <p:cNvSpPr txBox="1"/>
          <p:nvPr>
            <p:ph idx="11" type="ftr"/>
          </p:nvPr>
        </p:nvSpPr>
        <p:spPr>
          <a:xfrm>
            <a:off x="3428492" y="7027545"/>
            <a:ext cx="32268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9"/>
          <p:cNvSpPr txBox="1"/>
          <p:nvPr>
            <p:ph idx="10" type="dt"/>
          </p:nvPr>
        </p:nvSpPr>
        <p:spPr>
          <a:xfrm>
            <a:off x="504190" y="7027545"/>
            <a:ext cx="23193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9"/>
          <p:cNvSpPr txBox="1"/>
          <p:nvPr>
            <p:ph idx="12" type="sldNum"/>
          </p:nvPr>
        </p:nvSpPr>
        <p:spPr>
          <a:xfrm>
            <a:off x="7260336" y="7027545"/>
            <a:ext cx="23193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8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8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8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8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8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8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8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8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8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14.png"/><Relationship Id="rId5" Type="http://schemas.openxmlformats.org/officeDocument/2006/relationships/image" Target="../media/image10.png"/><Relationship Id="rId6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hyperlink" Target="http://www.server.com/rest/libro" TargetMode="External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hyperlink" Target="http://www.server.com/rest/libro" TargetMode="External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"/>
          <p:cNvSpPr/>
          <p:nvPr/>
        </p:nvSpPr>
        <p:spPr>
          <a:xfrm>
            <a:off x="0" y="0"/>
            <a:ext cx="10079990" cy="204655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1"/>
          <p:cNvSpPr txBox="1"/>
          <p:nvPr>
            <p:ph type="title"/>
          </p:nvPr>
        </p:nvSpPr>
        <p:spPr>
          <a:xfrm>
            <a:off x="1465580" y="153669"/>
            <a:ext cx="7136765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1100">
            <a:spAutoFit/>
          </a:bodyPr>
          <a:lstStyle/>
          <a:p>
            <a:pPr indent="-2395220" lvl="0" marL="2407920" marR="5080" rtl="0" algn="l">
              <a:lnSpc>
                <a:spcPct val="1118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>
                <a:solidFill>
                  <a:srgbClr val="FFFFFF"/>
                </a:solidFill>
              </a:rPr>
              <a:t>Programación de Servicios	y  Procesos</a:t>
            </a:r>
            <a:endParaRPr sz="4400"/>
          </a:p>
        </p:txBody>
      </p:sp>
      <p:sp>
        <p:nvSpPr>
          <p:cNvPr id="46" name="Google Shape;46;p1"/>
          <p:cNvSpPr txBox="1"/>
          <p:nvPr/>
        </p:nvSpPr>
        <p:spPr>
          <a:xfrm>
            <a:off x="2710179" y="3759200"/>
            <a:ext cx="6446521" cy="6283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Servicios RESTful CRUD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"/>
          <p:cNvSpPr txBox="1"/>
          <p:nvPr/>
        </p:nvSpPr>
        <p:spPr>
          <a:xfrm>
            <a:off x="6737350" y="6127750"/>
            <a:ext cx="2998800" cy="8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IES Nervión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Miguel A. Casado </a:t>
            </a:r>
            <a:r>
              <a:rPr lang="es-E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Alías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Raúl Sánchez Galán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"/>
          <p:cNvSpPr txBox="1"/>
          <p:nvPr>
            <p:ph type="title"/>
          </p:nvPr>
        </p:nvSpPr>
        <p:spPr>
          <a:xfrm>
            <a:off x="636269" y="711200"/>
            <a:ext cx="7567930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Respuesta a GET con toda la información</a:t>
            </a:r>
            <a:endParaRPr/>
          </a:p>
        </p:txBody>
      </p:sp>
      <p:sp>
        <p:nvSpPr>
          <p:cNvPr id="122" name="Google Shape;122;p10"/>
          <p:cNvSpPr/>
          <p:nvPr/>
        </p:nvSpPr>
        <p:spPr>
          <a:xfrm>
            <a:off x="2343150" y="1560830"/>
            <a:ext cx="5194300" cy="558038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1"/>
          <p:cNvSpPr txBox="1"/>
          <p:nvPr>
            <p:ph type="title"/>
          </p:nvPr>
        </p:nvSpPr>
        <p:spPr>
          <a:xfrm>
            <a:off x="636269" y="711200"/>
            <a:ext cx="7012940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Entidades con recursos hijos (detalles)</a:t>
            </a:r>
            <a:endParaRPr/>
          </a:p>
        </p:txBody>
      </p:sp>
      <p:sp>
        <p:nvSpPr>
          <p:cNvPr id="128" name="Google Shape;128;p11"/>
          <p:cNvSpPr/>
          <p:nvPr/>
        </p:nvSpPr>
        <p:spPr>
          <a:xfrm>
            <a:off x="468630" y="1470660"/>
            <a:ext cx="101600" cy="101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1"/>
          <p:cNvSpPr/>
          <p:nvPr/>
        </p:nvSpPr>
        <p:spPr>
          <a:xfrm>
            <a:off x="468630" y="2387600"/>
            <a:ext cx="101600" cy="101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1"/>
          <p:cNvSpPr/>
          <p:nvPr/>
        </p:nvSpPr>
        <p:spPr>
          <a:xfrm>
            <a:off x="900430" y="4036059"/>
            <a:ext cx="88900" cy="889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1"/>
          <p:cNvSpPr/>
          <p:nvPr/>
        </p:nvSpPr>
        <p:spPr>
          <a:xfrm>
            <a:off x="900430" y="4519929"/>
            <a:ext cx="88900" cy="889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1"/>
          <p:cNvSpPr/>
          <p:nvPr/>
        </p:nvSpPr>
        <p:spPr>
          <a:xfrm>
            <a:off x="468630" y="5011420"/>
            <a:ext cx="101600" cy="101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1"/>
          <p:cNvSpPr txBox="1"/>
          <p:nvPr/>
        </p:nvSpPr>
        <p:spPr>
          <a:xfrm>
            <a:off x="779780" y="1292859"/>
            <a:ext cx="9117965" cy="5096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975">
            <a:spAutoFit/>
          </a:bodyPr>
          <a:lstStyle/>
          <a:p>
            <a:pPr indent="0" lvl="0" marL="12700" marR="547370" rtl="0" algn="l">
              <a:lnSpc>
                <a:spcPct val="1119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veces el volumen de información de una entidad es muy  elevado y puede ser buena idea dividirla </a:t>
            </a:r>
            <a:r>
              <a:rPr b="1" lang="es-E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recursos hijos</a:t>
            </a:r>
            <a:endParaRPr b="1"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l">
              <a:lnSpc>
                <a:spcPct val="93200"/>
              </a:lnSpc>
              <a:spcBef>
                <a:spcPts val="1350"/>
              </a:spcBef>
              <a:spcAft>
                <a:spcPts val="0"/>
              </a:spcAft>
              <a:buNone/>
            </a:pPr>
            <a:r>
              <a:rPr lang="es-E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 ejemplo, si de un libro queremos ofrecer además de  autor, título, precio, ISBN y número de páginas, la información  de todos sus capítulos, podríamos hacer una </a:t>
            </a:r>
            <a:r>
              <a:rPr b="1" lang="es-E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colección de  capítulos</a:t>
            </a:r>
            <a:r>
              <a:rPr lang="es-E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dentro de libro, con URIs como: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44500" marR="0" rtl="0" algn="l">
              <a:lnSpc>
                <a:spcPct val="100000"/>
              </a:lnSpc>
              <a:spcBef>
                <a:spcPts val="122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/rest/libro/Ae3Fsr7/capitulo información de todos los capítulos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44500" marR="0" rtl="0" algn="l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/rest/libro/Ae3Fsr7/capitulo/3 nos daría info del capítulo 3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151130" rtl="0" algn="l">
              <a:lnSpc>
                <a:spcPct val="93100"/>
              </a:lnSpc>
              <a:spcBef>
                <a:spcPts val="1125"/>
              </a:spcBef>
              <a:spcAft>
                <a:spcPts val="0"/>
              </a:spcAft>
              <a:buNone/>
            </a:pPr>
            <a:r>
              <a:rPr lang="es-E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 hacer GET sobre /rest/libro/Ae3Fsr7 se ofrecerá la  información de autor, título, precio, ISBN, número de páginas  y las </a:t>
            </a:r>
            <a:r>
              <a:rPr b="1" lang="es-E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URIs</a:t>
            </a:r>
            <a:r>
              <a:rPr lang="es-E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todos los capítulos del libro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2"/>
          <p:cNvSpPr txBox="1"/>
          <p:nvPr/>
        </p:nvSpPr>
        <p:spPr>
          <a:xfrm>
            <a:off x="636269" y="711200"/>
            <a:ext cx="3664585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Filtrar una colección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2"/>
          <p:cNvSpPr/>
          <p:nvPr/>
        </p:nvSpPr>
        <p:spPr>
          <a:xfrm>
            <a:off x="612140" y="1902460"/>
            <a:ext cx="101600" cy="101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2"/>
          <p:cNvSpPr txBox="1"/>
          <p:nvPr/>
        </p:nvSpPr>
        <p:spPr>
          <a:xfrm>
            <a:off x="923289" y="1724659"/>
            <a:ext cx="8615045" cy="11595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0000">
            <a:spAutoFit/>
          </a:bodyPr>
          <a:lstStyle/>
          <a:p>
            <a:pPr indent="0" lvl="0" marL="12700" marR="5080" rtl="0" algn="l">
              <a:lnSpc>
                <a:spcPct val="93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Podemos hacer uso de query strings cuando no queramos  obtener todas las entidades de una colección, sino solo  las que cumplen algunos requisitos.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2"/>
          <p:cNvSpPr/>
          <p:nvPr/>
        </p:nvSpPr>
        <p:spPr>
          <a:xfrm>
            <a:off x="734059" y="3239770"/>
            <a:ext cx="8600440" cy="146684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3"/>
          <p:cNvSpPr txBox="1"/>
          <p:nvPr>
            <p:ph type="title"/>
          </p:nvPr>
        </p:nvSpPr>
        <p:spPr>
          <a:xfrm>
            <a:off x="636269" y="711200"/>
            <a:ext cx="1155065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Borrar</a:t>
            </a:r>
            <a:endParaRPr/>
          </a:p>
        </p:txBody>
      </p:sp>
      <p:sp>
        <p:nvSpPr>
          <p:cNvPr id="147" name="Google Shape;147;p13"/>
          <p:cNvSpPr/>
          <p:nvPr/>
        </p:nvSpPr>
        <p:spPr>
          <a:xfrm>
            <a:off x="612140" y="1902460"/>
            <a:ext cx="101600" cy="101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3"/>
          <p:cNvSpPr/>
          <p:nvPr/>
        </p:nvSpPr>
        <p:spPr>
          <a:xfrm>
            <a:off x="612140" y="2451100"/>
            <a:ext cx="101600" cy="101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3"/>
          <p:cNvSpPr/>
          <p:nvPr/>
        </p:nvSpPr>
        <p:spPr>
          <a:xfrm>
            <a:off x="612140" y="2999739"/>
            <a:ext cx="101600" cy="101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3"/>
          <p:cNvSpPr/>
          <p:nvPr/>
        </p:nvSpPr>
        <p:spPr>
          <a:xfrm>
            <a:off x="612140" y="3549650"/>
            <a:ext cx="101600" cy="101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3"/>
          <p:cNvSpPr txBox="1"/>
          <p:nvPr/>
        </p:nvSpPr>
        <p:spPr>
          <a:xfrm>
            <a:off x="923289" y="1570989"/>
            <a:ext cx="8960485" cy="27711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usa el método DELETE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l">
              <a:lnSpc>
                <a:spcPct val="1385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s-E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 borrar una colección, se deben borrar todas sus entidades  Al borrar una entidad, se deben borrar sus entidades hijas  Con query strings hacemos borrado selectivo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E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Peticiones:	Respuesta: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3"/>
          <p:cNvSpPr/>
          <p:nvPr/>
        </p:nvSpPr>
        <p:spPr>
          <a:xfrm>
            <a:off x="683259" y="4443729"/>
            <a:ext cx="4999990" cy="108585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3"/>
          <p:cNvSpPr/>
          <p:nvPr/>
        </p:nvSpPr>
        <p:spPr>
          <a:xfrm>
            <a:off x="753109" y="5721350"/>
            <a:ext cx="5187950" cy="93599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3"/>
          <p:cNvSpPr/>
          <p:nvPr/>
        </p:nvSpPr>
        <p:spPr>
          <a:xfrm>
            <a:off x="5782309" y="4598670"/>
            <a:ext cx="4019549" cy="9906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"/>
          <p:cNvSpPr txBox="1"/>
          <p:nvPr>
            <p:ph type="title"/>
          </p:nvPr>
        </p:nvSpPr>
        <p:spPr>
          <a:xfrm>
            <a:off x="636269" y="711200"/>
            <a:ext cx="2920365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Crear entidades</a:t>
            </a:r>
            <a:endParaRPr/>
          </a:p>
        </p:txBody>
      </p:sp>
      <p:sp>
        <p:nvSpPr>
          <p:cNvPr id="160" name="Google Shape;160;p14"/>
          <p:cNvSpPr/>
          <p:nvPr/>
        </p:nvSpPr>
        <p:spPr>
          <a:xfrm>
            <a:off x="612140" y="1902460"/>
            <a:ext cx="101600" cy="101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4"/>
          <p:cNvSpPr/>
          <p:nvPr/>
        </p:nvSpPr>
        <p:spPr>
          <a:xfrm>
            <a:off x="612140" y="3188970"/>
            <a:ext cx="101600" cy="101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4"/>
          <p:cNvSpPr/>
          <p:nvPr/>
        </p:nvSpPr>
        <p:spPr>
          <a:xfrm>
            <a:off x="612140" y="4107179"/>
            <a:ext cx="101600" cy="101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4"/>
          <p:cNvSpPr/>
          <p:nvPr/>
        </p:nvSpPr>
        <p:spPr>
          <a:xfrm>
            <a:off x="612140" y="5763259"/>
            <a:ext cx="101600" cy="101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4"/>
          <p:cNvSpPr/>
          <p:nvPr/>
        </p:nvSpPr>
        <p:spPr>
          <a:xfrm>
            <a:off x="612140" y="6311900"/>
            <a:ext cx="101600" cy="101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4"/>
          <p:cNvSpPr txBox="1"/>
          <p:nvPr/>
        </p:nvSpPr>
        <p:spPr>
          <a:xfrm>
            <a:off x="923289" y="1724659"/>
            <a:ext cx="8497570" cy="4832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0000">
            <a:spAutoFit/>
          </a:bodyPr>
          <a:lstStyle/>
          <a:p>
            <a:pPr indent="0" lvl="0" marL="12700" marR="5080" rtl="0" algn="l">
              <a:lnSpc>
                <a:spcPct val="93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Podemos crear una entidad haciendo PUT sobre una URI  que no esté asociada a ninguna, y mandando los datos  del nuevo recurso.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484505" rtl="0" algn="l">
              <a:lnSpc>
                <a:spcPct val="111538"/>
              </a:lnSpc>
              <a:spcBef>
                <a:spcPts val="1490"/>
              </a:spcBef>
              <a:spcAft>
                <a:spcPts val="0"/>
              </a:spcAft>
              <a:buNone/>
            </a:pPr>
            <a:r>
              <a:rPr lang="es-E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También podríamos crearla haciendo POST sobre una  colección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116839" rtl="0" algn="l">
              <a:lnSpc>
                <a:spcPct val="93200"/>
              </a:lnSpc>
              <a:spcBef>
                <a:spcPts val="1350"/>
              </a:spcBef>
              <a:spcAft>
                <a:spcPts val="0"/>
              </a:spcAft>
              <a:buNone/>
            </a:pPr>
            <a:r>
              <a:rPr lang="es-E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 tiene la ventaja de que la lógica de creación de  URIS no recae en el cliente. Además, implica que la  entidad se asocia a la colección (en PUT no tendría  porqué ser así). Problema de POST: NO es idempotente.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604520" rtl="0" algn="l">
              <a:lnSpc>
                <a:spcPct val="166538"/>
              </a:lnSpc>
              <a:spcBef>
                <a:spcPts val="335"/>
              </a:spcBef>
              <a:spcAft>
                <a:spcPts val="0"/>
              </a:spcAft>
              <a:buNone/>
            </a:pPr>
            <a:r>
              <a:rPr lang="es-E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servidor responde con código 201 en caso de éxito  La cabecera Location lleva la URI del recurso creado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5"/>
          <p:cNvSpPr txBox="1"/>
          <p:nvPr>
            <p:ph type="title"/>
          </p:nvPr>
        </p:nvSpPr>
        <p:spPr>
          <a:xfrm>
            <a:off x="636269" y="711200"/>
            <a:ext cx="5742940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Ejemplo petición crear con PUT</a:t>
            </a:r>
            <a:endParaRPr/>
          </a:p>
        </p:txBody>
      </p:sp>
      <p:sp>
        <p:nvSpPr>
          <p:cNvPr id="171" name="Google Shape;171;p15"/>
          <p:cNvSpPr/>
          <p:nvPr/>
        </p:nvSpPr>
        <p:spPr>
          <a:xfrm>
            <a:off x="504190" y="1983739"/>
            <a:ext cx="9071610" cy="455803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6"/>
          <p:cNvSpPr txBox="1"/>
          <p:nvPr>
            <p:ph type="title"/>
          </p:nvPr>
        </p:nvSpPr>
        <p:spPr>
          <a:xfrm>
            <a:off x="636269" y="711200"/>
            <a:ext cx="7643495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Ejemplo respuesta petición crear con PUT</a:t>
            </a:r>
            <a:endParaRPr/>
          </a:p>
        </p:txBody>
      </p:sp>
      <p:sp>
        <p:nvSpPr>
          <p:cNvPr id="177" name="Google Shape;177;p16"/>
          <p:cNvSpPr/>
          <p:nvPr/>
        </p:nvSpPr>
        <p:spPr>
          <a:xfrm>
            <a:off x="504190" y="1983739"/>
            <a:ext cx="9071610" cy="455803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>
            <p:ph type="title"/>
          </p:nvPr>
        </p:nvSpPr>
        <p:spPr>
          <a:xfrm>
            <a:off x="636269" y="711200"/>
            <a:ext cx="6035675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Ejemplo petición crear con POST</a:t>
            </a:r>
            <a:endParaRPr/>
          </a:p>
        </p:txBody>
      </p:sp>
      <p:sp>
        <p:nvSpPr>
          <p:cNvPr id="183" name="Google Shape;183;p17"/>
          <p:cNvSpPr/>
          <p:nvPr/>
        </p:nvSpPr>
        <p:spPr>
          <a:xfrm>
            <a:off x="504190" y="1983739"/>
            <a:ext cx="9071610" cy="455803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8"/>
          <p:cNvSpPr txBox="1"/>
          <p:nvPr>
            <p:ph type="title"/>
          </p:nvPr>
        </p:nvSpPr>
        <p:spPr>
          <a:xfrm>
            <a:off x="636269" y="711200"/>
            <a:ext cx="7936230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Ejemplo respuesta petición crear con POST</a:t>
            </a:r>
            <a:endParaRPr/>
          </a:p>
        </p:txBody>
      </p:sp>
      <p:sp>
        <p:nvSpPr>
          <p:cNvPr id="189" name="Google Shape;189;p18"/>
          <p:cNvSpPr/>
          <p:nvPr/>
        </p:nvSpPr>
        <p:spPr>
          <a:xfrm>
            <a:off x="504190" y="1983739"/>
            <a:ext cx="9071610" cy="455803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2edc2e1e4_0_0"/>
          <p:cNvSpPr txBox="1"/>
          <p:nvPr>
            <p:ph type="title"/>
          </p:nvPr>
        </p:nvSpPr>
        <p:spPr>
          <a:xfrm>
            <a:off x="636296" y="711200"/>
            <a:ext cx="8288700" cy="51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¿Cómo leer el body de una petición HTTP?</a:t>
            </a:r>
            <a:endParaRPr/>
          </a:p>
        </p:txBody>
      </p:sp>
      <p:sp>
        <p:nvSpPr>
          <p:cNvPr id="195" name="Google Shape;195;ga2edc2e1e4_0_0"/>
          <p:cNvSpPr txBox="1"/>
          <p:nvPr/>
        </p:nvSpPr>
        <p:spPr>
          <a:xfrm>
            <a:off x="923289" y="1724659"/>
            <a:ext cx="8497500" cy="48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0000">
            <a:noAutofit/>
          </a:bodyPr>
          <a:lstStyle/>
          <a:p>
            <a:pPr indent="-431800" lvl="0" marL="457200" marR="5080" rtl="0" algn="l">
              <a:lnSpc>
                <a:spcPct val="93100"/>
              </a:lnSpc>
              <a:spcBef>
                <a:spcPts val="0"/>
              </a:spcBef>
              <a:spcAft>
                <a:spcPts val="0"/>
              </a:spcAft>
              <a:buSzPts val="3200"/>
              <a:buFont typeface="Courier New"/>
              <a:buChar char="●"/>
            </a:pPr>
            <a:r>
              <a:rPr i="1" lang="es-ES" sz="3200">
                <a:solidFill>
                  <a:schemeClr val="dk1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file_get_contents</a:t>
            </a:r>
            <a:r>
              <a:rPr lang="es-ES" sz="3200">
                <a:solidFill>
                  <a:srgbClr val="080808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ES" sz="3200">
                <a:solidFill>
                  <a:srgbClr val="067D17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'php://input'</a:t>
            </a:r>
            <a:r>
              <a:rPr lang="es-ES" sz="3200">
                <a:solidFill>
                  <a:srgbClr val="080808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3200">
              <a:solidFill>
                <a:srgbClr val="080808"/>
              </a:solidFill>
              <a:highlight>
                <a:srgbClr val="F7FA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431800" lvl="1" marL="914400" marR="5080" rtl="0" algn="l">
              <a:lnSpc>
                <a:spcPct val="931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s-ES" sz="3200">
                <a:solidFill>
                  <a:schemeClr val="dk1"/>
                </a:solidFill>
              </a:rPr>
              <a:t>Devuelve el contenido del body de una petición</a:t>
            </a:r>
            <a:endParaRPr sz="3200">
              <a:solidFill>
                <a:srgbClr val="080808"/>
              </a:solidFill>
              <a:highlight>
                <a:srgbClr val="F7FA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5080" rtl="0" algn="l">
              <a:lnSpc>
                <a:spcPct val="93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660000"/>
              </a:solidFill>
              <a:highlight>
                <a:srgbClr val="F7FA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5080" rtl="0" algn="l">
              <a:lnSpc>
                <a:spcPct val="93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660000"/>
              </a:solidFill>
              <a:highlight>
                <a:srgbClr val="F7FA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5080" rtl="0" algn="l">
              <a:lnSpc>
                <a:spcPct val="93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660000"/>
              </a:solidFill>
              <a:highlight>
                <a:srgbClr val="F7FA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431800" lvl="0" marL="457200" marR="5080" rtl="0" algn="l">
              <a:lnSpc>
                <a:spcPct val="93100"/>
              </a:lnSpc>
              <a:spcBef>
                <a:spcPts val="0"/>
              </a:spcBef>
              <a:spcAft>
                <a:spcPts val="0"/>
              </a:spcAft>
              <a:buSzPts val="3200"/>
              <a:buFont typeface="Courier New"/>
              <a:buChar char="●"/>
            </a:pPr>
            <a:r>
              <a:rPr lang="es-ES" sz="3200">
                <a:solidFill>
                  <a:srgbClr val="660000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$objectJson= </a:t>
            </a:r>
            <a:r>
              <a:rPr i="1" lang="es-ES" sz="3200">
                <a:solidFill>
                  <a:schemeClr val="dk1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json_decode</a:t>
            </a:r>
            <a:r>
              <a:rPr lang="es-ES" sz="3200">
                <a:solidFill>
                  <a:srgbClr val="080808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ES" sz="3200">
                <a:solidFill>
                  <a:srgbClr val="660000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$data</a:t>
            </a:r>
            <a:r>
              <a:rPr lang="es-ES" sz="3200">
                <a:solidFill>
                  <a:srgbClr val="080808"/>
                </a:solidFill>
                <a:highlight>
                  <a:srgbClr val="F7FA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3200">
              <a:solidFill>
                <a:srgbClr val="080808"/>
              </a:solidFill>
              <a:highlight>
                <a:srgbClr val="F7FA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431800" lvl="1" marL="914400" marR="5080" rtl="0" algn="l">
              <a:lnSpc>
                <a:spcPct val="931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s-ES" sz="3200">
                <a:solidFill>
                  <a:schemeClr val="dk1"/>
                </a:solidFill>
              </a:rPr>
              <a:t>Devuelve un objeto, con los atributos del json</a:t>
            </a:r>
            <a:endParaRPr sz="3200">
              <a:solidFill>
                <a:srgbClr val="080808"/>
              </a:solidFill>
              <a:highlight>
                <a:srgbClr val="F7FA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5080" rtl="0" algn="l">
              <a:lnSpc>
                <a:spcPct val="93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080808"/>
              </a:solidFill>
              <a:highlight>
                <a:srgbClr val="F7FA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5080" rtl="0" algn="l">
              <a:lnSpc>
                <a:spcPct val="93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"/>
          <p:cNvSpPr txBox="1"/>
          <p:nvPr>
            <p:ph type="title"/>
          </p:nvPr>
        </p:nvSpPr>
        <p:spPr>
          <a:xfrm>
            <a:off x="636268" y="711200"/>
            <a:ext cx="7148831" cy="5052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Servicios RESTful de tipo CRUD</a:t>
            </a:r>
            <a:endParaRPr/>
          </a:p>
        </p:txBody>
      </p:sp>
      <p:sp>
        <p:nvSpPr>
          <p:cNvPr id="53" name="Google Shape;53;p2"/>
          <p:cNvSpPr/>
          <p:nvPr/>
        </p:nvSpPr>
        <p:spPr>
          <a:xfrm>
            <a:off x="612140" y="1902460"/>
            <a:ext cx="101600" cy="101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2"/>
          <p:cNvSpPr/>
          <p:nvPr/>
        </p:nvSpPr>
        <p:spPr>
          <a:xfrm>
            <a:off x="612140" y="2451100"/>
            <a:ext cx="101600" cy="101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2"/>
          <p:cNvSpPr/>
          <p:nvPr/>
        </p:nvSpPr>
        <p:spPr>
          <a:xfrm>
            <a:off x="612140" y="2999739"/>
            <a:ext cx="101600" cy="101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2"/>
          <p:cNvSpPr/>
          <p:nvPr/>
        </p:nvSpPr>
        <p:spPr>
          <a:xfrm>
            <a:off x="612140" y="3917950"/>
            <a:ext cx="101600" cy="101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2"/>
          <p:cNvSpPr/>
          <p:nvPr/>
        </p:nvSpPr>
        <p:spPr>
          <a:xfrm>
            <a:off x="1043939" y="4458970"/>
            <a:ext cx="88900" cy="889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/>
          <p:nvPr/>
        </p:nvSpPr>
        <p:spPr>
          <a:xfrm>
            <a:off x="1043939" y="5283200"/>
            <a:ext cx="88900" cy="889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2"/>
          <p:cNvSpPr txBox="1"/>
          <p:nvPr/>
        </p:nvSpPr>
        <p:spPr>
          <a:xfrm>
            <a:off x="923289" y="1570989"/>
            <a:ext cx="8614410" cy="46769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s-E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reate, </a:t>
            </a:r>
            <a:r>
              <a:rPr b="1" lang="es-E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s-E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ead, </a:t>
            </a:r>
            <a:r>
              <a:rPr b="1" lang="es-E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s-E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pdate, </a:t>
            </a:r>
            <a:r>
              <a:rPr b="1" lang="es-E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s-E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elete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210"/>
              </a:spcBef>
              <a:spcAft>
                <a:spcPts val="0"/>
              </a:spcAft>
              <a:buNone/>
            </a:pPr>
            <a:r>
              <a:rPr lang="es-E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el tipo de servicio RESTful más sencillo de diseñar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908050" rtl="0" algn="l">
              <a:lnSpc>
                <a:spcPct val="111538"/>
              </a:lnSpc>
              <a:spcBef>
                <a:spcPts val="1480"/>
              </a:spcBef>
              <a:spcAft>
                <a:spcPts val="0"/>
              </a:spcAft>
              <a:buNone/>
            </a:pPr>
            <a:r>
              <a:rPr lang="es-E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Hace referencia a operaciones de mantenimiento de  datos, normalmente sobre tablas de una BD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150"/>
              </a:spcBef>
              <a:spcAft>
                <a:spcPts val="0"/>
              </a:spcAft>
              <a:buNone/>
            </a:pPr>
            <a:r>
              <a:rPr lang="es-E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Tendremos dos tipos de recursos: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44500" marR="109854" rtl="0" algn="l">
              <a:lnSpc>
                <a:spcPct val="111249"/>
              </a:lnSpc>
              <a:spcBef>
                <a:spcPts val="1485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Colecciones</a:t>
            </a:r>
            <a:r>
              <a:rPr lang="es-E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listas o contenedores de entidades. Se suelen  corresponder con una tabla de la BD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44500" marR="5080" rtl="0" algn="l">
              <a:lnSpc>
                <a:spcPct val="111666"/>
              </a:lnSpc>
              <a:spcBef>
                <a:spcPts val="113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Entidades</a:t>
            </a:r>
            <a:r>
              <a:rPr lang="es-E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ocurrencias o instancias concretas dentro de una  colección. Se suelen corresponder con un registro de una  tabla.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>
            <p:ph type="title"/>
          </p:nvPr>
        </p:nvSpPr>
        <p:spPr>
          <a:xfrm>
            <a:off x="636269" y="711200"/>
            <a:ext cx="7834631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Tipos de recursos</a:t>
            </a:r>
            <a:endParaRPr/>
          </a:p>
        </p:txBody>
      </p:sp>
      <p:graphicFrame>
        <p:nvGraphicFramePr>
          <p:cNvPr id="65" name="Google Shape;65;p3"/>
          <p:cNvGraphicFramePr/>
          <p:nvPr/>
        </p:nvGraphicFramePr>
        <p:xfrm>
          <a:off x="698500" y="2178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{AD4DD0AB-D6B5-4177-A461-758EB3F8E5FB}</a:tableStyleId>
              </a:tblPr>
              <a:tblGrid>
                <a:gridCol w="1371600"/>
                <a:gridCol w="4423025"/>
                <a:gridCol w="2892175"/>
              </a:tblGrid>
              <a:tr h="690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ES" sz="1800" u="none" cap="none" strike="noStrike">
                          <a:solidFill>
                            <a:srgbClr val="EF6C00"/>
                          </a:solidFill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Método</a:t>
                      </a:r>
                      <a:endParaRPr sz="1800" u="none" cap="none" strike="noStrike"/>
                    </a:p>
                  </a:txBody>
                  <a:tcPr marT="76200" marB="76200" marR="76200" marL="762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ES" sz="1800" u="none" cap="none" strike="noStrike">
                          <a:solidFill>
                            <a:srgbClr val="EF6C00"/>
                          </a:solidFill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EndPoint</a:t>
                      </a:r>
                      <a:endParaRPr sz="1800" u="none" cap="none" strike="noStrike"/>
                    </a:p>
                  </a:txBody>
                  <a:tcPr marT="76200" marB="76200" marR="76200" marL="762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ES" sz="1800" u="none" cap="none" strike="noStrike">
                          <a:solidFill>
                            <a:srgbClr val="EF6C00"/>
                          </a:solidFill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Uso</a:t>
                      </a:r>
                      <a:endParaRPr sz="1800" u="none" cap="none" strike="noStrike"/>
                    </a:p>
                  </a:txBody>
                  <a:tcPr marT="76200" marB="76200" marR="76200" marL="762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936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GET</a:t>
                      </a:r>
                      <a:endParaRPr sz="1800" u="none" cap="none" strike="noStrike"/>
                    </a:p>
                  </a:txBody>
                  <a:tcPr marT="76200" marB="76200" marR="76200" marL="762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s-ES" sz="1800" u="none" cap="none" strike="noStrike">
                          <a:solidFill>
                            <a:srgbClr val="BF9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/service/ejemploSencilloRESTful.php/personas</a:t>
                      </a:r>
                      <a:endParaRPr sz="1800" u="none" cap="none" strike="noStrike"/>
                    </a:p>
                  </a:txBody>
                  <a:tcPr marT="76200" marB="76200" marR="76200" marL="762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Obtener listado de personas</a:t>
                      </a:r>
                      <a:endParaRPr sz="1800" u="none" cap="none" strike="noStrike"/>
                    </a:p>
                  </a:txBody>
                  <a:tcPr marT="76200" marB="76200" marR="76200" marL="762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87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GET</a:t>
                      </a:r>
                      <a:endParaRPr sz="1800" u="none" cap="none" strike="noStrike"/>
                    </a:p>
                  </a:txBody>
                  <a:tcPr marT="76200" marB="76200" marR="76200" marL="762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s-ES" sz="1800" u="none" cap="none" strike="noStrike">
                          <a:solidFill>
                            <a:srgbClr val="BF9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/service/ejemploSencilloRESTful.php/personas/{id}</a:t>
                      </a:r>
                      <a:endParaRPr sz="1800" u="none" cap="none" strike="noStrike"/>
                    </a:p>
                  </a:txBody>
                  <a:tcPr marT="76200" marB="76200" marR="76200" marL="762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Obtener una persona</a:t>
                      </a:r>
                      <a:endParaRPr sz="1800" u="none" cap="none" strike="noStrike"/>
                    </a:p>
                  </a:txBody>
                  <a:tcPr marT="76200" marB="76200" marR="76200" marL="762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6" name="Google Shape;66;p3"/>
          <p:cNvSpPr/>
          <p:nvPr/>
        </p:nvSpPr>
        <p:spPr>
          <a:xfrm>
            <a:off x="8242300" y="3244850"/>
            <a:ext cx="1524000" cy="4572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Colección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3"/>
          <p:cNvSpPr/>
          <p:nvPr/>
        </p:nvSpPr>
        <p:spPr>
          <a:xfrm>
            <a:off x="8242300" y="4159250"/>
            <a:ext cx="1524000" cy="4572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Entidades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/>
          <p:nvPr>
            <p:ph type="title"/>
          </p:nvPr>
        </p:nvSpPr>
        <p:spPr>
          <a:xfrm>
            <a:off x="636269" y="711200"/>
            <a:ext cx="2242820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Colecciones</a:t>
            </a: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612140" y="1902460"/>
            <a:ext cx="101600" cy="101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4"/>
          <p:cNvSpPr/>
          <p:nvPr/>
        </p:nvSpPr>
        <p:spPr>
          <a:xfrm>
            <a:off x="612140" y="3629659"/>
            <a:ext cx="101600" cy="101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4"/>
          <p:cNvSpPr/>
          <p:nvPr/>
        </p:nvSpPr>
        <p:spPr>
          <a:xfrm>
            <a:off x="612140" y="4179570"/>
            <a:ext cx="101600" cy="101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4"/>
          <p:cNvSpPr txBox="1"/>
          <p:nvPr/>
        </p:nvSpPr>
        <p:spPr>
          <a:xfrm>
            <a:off x="923289" y="1724659"/>
            <a:ext cx="8558530" cy="3068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975">
            <a:spAutoFit/>
          </a:bodyPr>
          <a:lstStyle/>
          <a:p>
            <a:pPr indent="0" lvl="0" marL="12700" marR="192405" rtl="0" algn="l">
              <a:lnSpc>
                <a:spcPct val="1119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 identificaremos con una URI derivada del nombre de  la entidad que contienen. Por ejemplo: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741170" marR="0" rtl="0" algn="l">
              <a:lnSpc>
                <a:spcPct val="100000"/>
              </a:lnSpc>
              <a:spcBef>
                <a:spcPts val="1140"/>
              </a:spcBef>
              <a:spcAft>
                <a:spcPts val="0"/>
              </a:spcAft>
              <a:buNone/>
            </a:pPr>
            <a:r>
              <a:rPr lang="es-ES" sz="2600" u="sng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http://www.server.com/rest/libro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Dicha colección representaría todos los libros del sistema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l">
              <a:lnSpc>
                <a:spcPct val="111923"/>
              </a:lnSpc>
              <a:spcBef>
                <a:spcPts val="1470"/>
              </a:spcBef>
              <a:spcAft>
                <a:spcPts val="0"/>
              </a:spcAft>
              <a:buNone/>
            </a:pPr>
            <a:r>
              <a:rPr lang="es-E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suele usar la siguiente correspondencia</a:t>
            </a:r>
            <a:r>
              <a:rPr lang="es-ES" sz="2600">
                <a:solidFill>
                  <a:schemeClr val="dk1"/>
                </a:solidFill>
              </a:rPr>
              <a:t>: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4"/>
          <p:cNvSpPr/>
          <p:nvPr/>
        </p:nvSpPr>
        <p:spPr>
          <a:xfrm>
            <a:off x="1024889" y="4866640"/>
            <a:ext cx="8020050" cy="204723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/>
          <p:nvPr>
            <p:ph type="title"/>
          </p:nvPr>
        </p:nvSpPr>
        <p:spPr>
          <a:xfrm>
            <a:off x="636269" y="711200"/>
            <a:ext cx="7834631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Ejemplo de endpoints - Colecciones</a:t>
            </a:r>
            <a:endParaRPr/>
          </a:p>
        </p:txBody>
      </p:sp>
      <p:graphicFrame>
        <p:nvGraphicFramePr>
          <p:cNvPr id="83" name="Google Shape;83;p5"/>
          <p:cNvGraphicFramePr/>
          <p:nvPr/>
        </p:nvGraphicFramePr>
        <p:xfrm>
          <a:off x="698500" y="2178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{AD4DD0AB-D6B5-4177-A461-758EB3F8E5FB}</a:tableStyleId>
              </a:tblPr>
              <a:tblGrid>
                <a:gridCol w="1295400"/>
                <a:gridCol w="5029200"/>
                <a:gridCol w="2514600"/>
              </a:tblGrid>
              <a:tr h="690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ES" sz="1800" u="none" cap="none" strike="noStrike">
                          <a:solidFill>
                            <a:srgbClr val="EF6C00"/>
                          </a:solidFill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Método</a:t>
                      </a:r>
                      <a:endParaRPr sz="1800" u="none" cap="none" strike="noStrike"/>
                    </a:p>
                  </a:txBody>
                  <a:tcPr marT="76200" marB="76200" marR="76200" marL="762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ES" sz="1800" u="none" cap="none" strike="noStrike">
                          <a:solidFill>
                            <a:srgbClr val="EF6C00"/>
                          </a:solidFill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EndPoint</a:t>
                      </a:r>
                      <a:endParaRPr sz="1800" u="none" cap="none" strike="noStrike"/>
                    </a:p>
                  </a:txBody>
                  <a:tcPr marT="76200" marB="76200" marR="76200" marL="762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ES" sz="1800" u="none" cap="none" strike="noStrike">
                          <a:solidFill>
                            <a:srgbClr val="EF6C00"/>
                          </a:solidFill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Uso</a:t>
                      </a:r>
                      <a:endParaRPr sz="1800" u="none" cap="none" strike="noStrike"/>
                    </a:p>
                  </a:txBody>
                  <a:tcPr marT="76200" marB="76200" marR="76200" marL="762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936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GET</a:t>
                      </a:r>
                      <a:endParaRPr sz="1800" u="none" cap="none" strike="noStrike"/>
                    </a:p>
                  </a:txBody>
                  <a:tcPr marT="76200" marB="76200" marR="76200" marL="762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s-ES" sz="1800" u="none" cap="none" strike="noStrike">
                          <a:solidFill>
                            <a:srgbClr val="BF9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/service/ejemploSencilloRESTful.php/personas</a:t>
                      </a:r>
                      <a:endParaRPr sz="1800" u="none" cap="none" strike="noStrike"/>
                    </a:p>
                  </a:txBody>
                  <a:tcPr marT="76200" marB="76200" marR="76200" marL="762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Obtener listado de personas</a:t>
                      </a:r>
                      <a:endParaRPr sz="1800" u="none" cap="none" strike="noStrike"/>
                    </a:p>
                  </a:txBody>
                  <a:tcPr marT="76200" marB="76200" marR="76200" marL="762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87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DELETE</a:t>
                      </a:r>
                      <a:endParaRPr sz="1800" u="none" cap="none" strike="noStrike"/>
                    </a:p>
                  </a:txBody>
                  <a:tcPr marT="76200" marB="76200" marR="76200" marL="762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F9000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1" lang="es-ES" sz="1800" u="none" cap="none" strike="noStrike">
                          <a:solidFill>
                            <a:srgbClr val="BF9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/service/ejemploSencilloRESTful.php/personas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76200" marB="76200" marR="76200" marL="762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Borra el listado de personas</a:t>
                      </a:r>
                      <a:endParaRPr sz="1800" u="none" cap="none" strike="noStrike"/>
                    </a:p>
                  </a:txBody>
                  <a:tcPr marT="76200" marB="76200" marR="76200" marL="762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87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cap="none" strike="noStrike"/>
                        <a:t>POST</a:t>
                      </a:r>
                      <a:endParaRPr sz="1800" u="none" cap="none" strike="noStrike"/>
                    </a:p>
                  </a:txBody>
                  <a:tcPr marT="76200" marB="76200" marR="76200" marL="762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F9000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1" lang="es-ES" sz="1800" u="none" cap="none" strike="noStrike">
                          <a:solidFill>
                            <a:srgbClr val="BF9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/service/ejemploSencilloRESTful.php/personas</a:t>
                      </a:r>
                      <a:endParaRPr sz="1800" u="none" cap="none" strike="noStrike"/>
                    </a:p>
                  </a:txBody>
                  <a:tcPr marT="76200" marB="76200" marR="76200" marL="762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cap="none" strike="noStrike"/>
                        <a:t>Crear una nueva entidad. (Enviar los datos en el body)</a:t>
                      </a:r>
                      <a:endParaRPr sz="1800" u="none" cap="none" strike="noStrike"/>
                    </a:p>
                  </a:txBody>
                  <a:tcPr marT="76200" marB="76200" marR="76200" marL="762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87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cap="none" strike="noStrike"/>
                        <a:t>PUT</a:t>
                      </a:r>
                      <a:endParaRPr sz="1800" u="none" cap="none" strike="noStrike"/>
                    </a:p>
                  </a:txBody>
                  <a:tcPr marT="76200" marB="76200" marR="76200" marL="762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F9000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1" lang="es-ES" sz="1800" u="none" cap="none" strike="noStrike">
                          <a:solidFill>
                            <a:srgbClr val="BF9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/service/ejemploSencilloRESTful.php/personas</a:t>
                      </a:r>
                      <a:endParaRPr sz="1800" u="none" cap="none" strike="noStrike"/>
                    </a:p>
                  </a:txBody>
                  <a:tcPr marT="76200" marB="76200" marR="76200" marL="762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cap="none" strike="noStrike"/>
                        <a:t>Actualización múltiple. (Enviar los datos en el body)</a:t>
                      </a:r>
                      <a:endParaRPr sz="1800" u="none" cap="none" strike="noStrike"/>
                    </a:p>
                  </a:txBody>
                  <a:tcPr marT="76200" marB="76200" marR="76200" marL="762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 txBox="1"/>
          <p:nvPr>
            <p:ph type="title"/>
          </p:nvPr>
        </p:nvSpPr>
        <p:spPr>
          <a:xfrm>
            <a:off x="636269" y="711200"/>
            <a:ext cx="1834514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Entidades</a:t>
            </a:r>
            <a:endParaRPr/>
          </a:p>
        </p:txBody>
      </p:sp>
      <p:sp>
        <p:nvSpPr>
          <p:cNvPr id="89" name="Google Shape;89;p6"/>
          <p:cNvSpPr/>
          <p:nvPr/>
        </p:nvSpPr>
        <p:spPr>
          <a:xfrm>
            <a:off x="612140" y="1902460"/>
            <a:ext cx="101600" cy="101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6"/>
          <p:cNvSpPr/>
          <p:nvPr/>
        </p:nvSpPr>
        <p:spPr>
          <a:xfrm>
            <a:off x="612140" y="3629659"/>
            <a:ext cx="101600" cy="101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6"/>
          <p:cNvSpPr/>
          <p:nvPr/>
        </p:nvSpPr>
        <p:spPr>
          <a:xfrm>
            <a:off x="612140" y="4179570"/>
            <a:ext cx="101600" cy="101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6"/>
          <p:cNvSpPr txBox="1"/>
          <p:nvPr>
            <p:ph idx="1" type="body"/>
          </p:nvPr>
        </p:nvSpPr>
        <p:spPr>
          <a:xfrm>
            <a:off x="549275" y="1724659"/>
            <a:ext cx="8985249" cy="3068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975">
            <a:spAutoFit/>
          </a:bodyPr>
          <a:lstStyle/>
          <a:p>
            <a:pPr indent="0" lvl="0" marL="386080" marR="5080" rtl="0" algn="l">
              <a:lnSpc>
                <a:spcPct val="1119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Las identificaremos concatenando a la URI de la colección  correspondiente un identificador de entidad. Por ejemplo:</a:t>
            </a:r>
            <a:endParaRPr/>
          </a:p>
          <a:p>
            <a:pPr indent="0" lvl="0" marL="2114550" rtl="0" algn="l">
              <a:lnSpc>
                <a:spcPct val="100000"/>
              </a:lnSpc>
              <a:spcBef>
                <a:spcPts val="1140"/>
              </a:spcBef>
              <a:spcAft>
                <a:spcPts val="0"/>
              </a:spcAft>
              <a:buNone/>
            </a:pPr>
            <a:r>
              <a:rPr lang="es-ES" u="sng">
                <a:solidFill>
                  <a:srgbClr val="006600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http://www.server.com/rest/libro</a:t>
            </a:r>
            <a:r>
              <a:rPr lang="es-ES">
                <a:solidFill>
                  <a:srgbClr val="006600"/>
                </a:solidFill>
              </a:rPr>
              <a:t>/AF74gt0</a:t>
            </a:r>
            <a:endParaRPr/>
          </a:p>
          <a:p>
            <a:pPr indent="0" lvl="0" marL="37338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86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Representaría al libro con identificador AF74gt0</a:t>
            </a:r>
            <a:endParaRPr/>
          </a:p>
          <a:p>
            <a:pPr indent="0" lvl="0" marL="386080" marR="57785" rtl="0" algn="l">
              <a:lnSpc>
                <a:spcPct val="111923"/>
              </a:lnSpc>
              <a:spcBef>
                <a:spcPts val="1470"/>
              </a:spcBef>
              <a:spcAft>
                <a:spcPts val="0"/>
              </a:spcAft>
              <a:buNone/>
            </a:pPr>
            <a:r>
              <a:rPr lang="es-ES"/>
              <a:t>Se suele usar la siguiente correspondencia :</a:t>
            </a:r>
            <a:endParaRPr/>
          </a:p>
        </p:txBody>
      </p:sp>
      <p:sp>
        <p:nvSpPr>
          <p:cNvPr id="93" name="Google Shape;93;p6"/>
          <p:cNvSpPr/>
          <p:nvPr/>
        </p:nvSpPr>
        <p:spPr>
          <a:xfrm>
            <a:off x="1024889" y="4866640"/>
            <a:ext cx="8020050" cy="204723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"/>
          <p:cNvSpPr txBox="1"/>
          <p:nvPr>
            <p:ph type="title"/>
          </p:nvPr>
        </p:nvSpPr>
        <p:spPr>
          <a:xfrm>
            <a:off x="636269" y="711200"/>
            <a:ext cx="7834631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Ejemplo de endpoints - Entidades</a:t>
            </a:r>
            <a:endParaRPr/>
          </a:p>
        </p:txBody>
      </p:sp>
      <p:graphicFrame>
        <p:nvGraphicFramePr>
          <p:cNvPr id="99" name="Google Shape;99;p7"/>
          <p:cNvGraphicFramePr/>
          <p:nvPr/>
        </p:nvGraphicFramePr>
        <p:xfrm>
          <a:off x="698500" y="2178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{AD4DD0AB-D6B5-4177-A461-758EB3F8E5FB}</a:tableStyleId>
              </a:tblPr>
              <a:tblGrid>
                <a:gridCol w="1295400"/>
                <a:gridCol w="5029200"/>
                <a:gridCol w="2514600"/>
              </a:tblGrid>
              <a:tr h="690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ES" sz="1800" u="none" cap="none" strike="noStrike">
                          <a:solidFill>
                            <a:srgbClr val="EF6C00"/>
                          </a:solidFill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Método</a:t>
                      </a:r>
                      <a:endParaRPr sz="1800" u="none" cap="none" strike="noStrike"/>
                    </a:p>
                  </a:txBody>
                  <a:tcPr marT="76200" marB="76200" marR="76200" marL="762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ES" sz="1800" u="none" cap="none" strike="noStrike">
                          <a:solidFill>
                            <a:srgbClr val="EF6C00"/>
                          </a:solidFill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EndPoint</a:t>
                      </a:r>
                      <a:endParaRPr sz="1800" u="none" cap="none" strike="noStrike"/>
                    </a:p>
                  </a:txBody>
                  <a:tcPr marT="76200" marB="76200" marR="76200" marL="762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ES" sz="1800" u="none" cap="none" strike="noStrike">
                          <a:solidFill>
                            <a:srgbClr val="EF6C00"/>
                          </a:solidFill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Uso</a:t>
                      </a:r>
                      <a:endParaRPr sz="1800" u="none" cap="none" strike="noStrike"/>
                    </a:p>
                  </a:txBody>
                  <a:tcPr marT="76200" marB="76200" marR="76200" marL="762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936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GET</a:t>
                      </a:r>
                      <a:endParaRPr sz="1800" u="none" cap="none" strike="noStrike"/>
                    </a:p>
                  </a:txBody>
                  <a:tcPr marT="76200" marB="76200" marR="76200" marL="762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s-ES" sz="1800" u="none" cap="none" strike="noStrike">
                          <a:solidFill>
                            <a:srgbClr val="BF9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/service/ejemploSencilloRESTful.php/personas/{id}</a:t>
                      </a:r>
                      <a:endParaRPr sz="1800" u="none" cap="none" strike="noStrike"/>
                    </a:p>
                  </a:txBody>
                  <a:tcPr marT="76200" marB="76200" marR="76200" marL="762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Obtener datos de una persona</a:t>
                      </a:r>
                      <a:endParaRPr sz="1800" u="none" cap="none" strike="noStrike"/>
                    </a:p>
                  </a:txBody>
                  <a:tcPr marT="76200" marB="76200" marR="76200" marL="762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87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DELETE</a:t>
                      </a:r>
                      <a:endParaRPr sz="1800" u="none" cap="none" strike="noStrike"/>
                    </a:p>
                  </a:txBody>
                  <a:tcPr marT="76200" marB="76200" marR="76200" marL="762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F9000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1" lang="es-ES" sz="1800" u="none" cap="none" strike="noStrike">
                          <a:solidFill>
                            <a:srgbClr val="BF9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/service/ejemploSencilloRESTful.php/personas/{id}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76200" marB="76200" marR="76200" marL="762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Borra una persona </a:t>
                      </a:r>
                      <a:endParaRPr sz="1800" u="none" cap="none" strike="noStrike"/>
                    </a:p>
                  </a:txBody>
                  <a:tcPr marT="76200" marB="76200" marR="76200" marL="762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87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cap="none" strike="noStrike"/>
                        <a:t>PUT</a:t>
                      </a:r>
                      <a:endParaRPr sz="1800" u="none" cap="none" strike="noStrike"/>
                    </a:p>
                  </a:txBody>
                  <a:tcPr marT="76200" marB="76200" marR="76200" marL="762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F9000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1" lang="es-ES" sz="1800" u="none" cap="none" strike="noStrike">
                          <a:solidFill>
                            <a:srgbClr val="BF9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/service/ejemploSencilloRESTful.php/personas/{id}</a:t>
                      </a:r>
                      <a:endParaRPr sz="1800" u="none" cap="none" strike="noStrike"/>
                    </a:p>
                  </a:txBody>
                  <a:tcPr marT="76200" marB="76200" marR="76200" marL="762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cap="none" strike="noStrike"/>
                        <a:t>Crear una nueva entidad o actualizarla. (Enviar los datos en el body)</a:t>
                      </a:r>
                      <a:endParaRPr sz="1800" u="none" cap="none" strike="noStrike"/>
                    </a:p>
                  </a:txBody>
                  <a:tcPr marT="76200" marB="76200" marR="76200" marL="762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87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cap="none" strike="noStrike"/>
                        <a:t>POST</a:t>
                      </a:r>
                      <a:endParaRPr sz="1800" u="none" cap="none" strike="noStrike"/>
                    </a:p>
                  </a:txBody>
                  <a:tcPr marT="76200" marB="76200" marR="76200" marL="762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F9000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1" lang="es-ES" sz="1800" u="none" cap="none" strike="noStrike">
                          <a:solidFill>
                            <a:srgbClr val="BF9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/service/ejemploSencilloRESTful.php/personas</a:t>
                      </a:r>
                      <a:endParaRPr sz="1800" u="none" cap="none" strike="noStrike"/>
                    </a:p>
                  </a:txBody>
                  <a:tcPr marT="76200" marB="76200" marR="76200" marL="762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cap="none" strike="noStrike"/>
                        <a:t>Añadir información. (Enviar los datos en el body)</a:t>
                      </a:r>
                      <a:endParaRPr sz="1800" u="none" cap="none" strike="noStrike"/>
                    </a:p>
                  </a:txBody>
                  <a:tcPr marT="76200" marB="76200" marR="76200" marL="762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"/>
          <p:cNvSpPr txBox="1"/>
          <p:nvPr>
            <p:ph type="title"/>
          </p:nvPr>
        </p:nvSpPr>
        <p:spPr>
          <a:xfrm>
            <a:off x="636269" y="711200"/>
            <a:ext cx="3622040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Lectura de recursos</a:t>
            </a: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612140" y="1902460"/>
            <a:ext cx="101600" cy="101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8"/>
          <p:cNvSpPr/>
          <p:nvPr/>
        </p:nvSpPr>
        <p:spPr>
          <a:xfrm>
            <a:off x="612140" y="2820670"/>
            <a:ext cx="101600" cy="101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8"/>
          <p:cNvSpPr/>
          <p:nvPr/>
        </p:nvSpPr>
        <p:spPr>
          <a:xfrm>
            <a:off x="1043939" y="4099559"/>
            <a:ext cx="88900" cy="889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8"/>
          <p:cNvSpPr/>
          <p:nvPr/>
        </p:nvSpPr>
        <p:spPr>
          <a:xfrm>
            <a:off x="1043939" y="4583429"/>
            <a:ext cx="88900" cy="889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8"/>
          <p:cNvSpPr txBox="1"/>
          <p:nvPr>
            <p:ph idx="1" type="body"/>
          </p:nvPr>
        </p:nvSpPr>
        <p:spPr>
          <a:xfrm>
            <a:off x="549275" y="1724659"/>
            <a:ext cx="8985249" cy="3068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975">
            <a:spAutoFit/>
          </a:bodyPr>
          <a:lstStyle/>
          <a:p>
            <a:pPr indent="0" lvl="0" marL="386080" marR="5080" rtl="0" algn="l">
              <a:lnSpc>
                <a:spcPct val="1119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Usaremos el verbo GET tanto para leer colecciones como  entidades</a:t>
            </a:r>
            <a:endParaRPr/>
          </a:p>
          <a:p>
            <a:pPr indent="0" lvl="0" marL="386080" marR="953769" rtl="0" algn="l">
              <a:lnSpc>
                <a:spcPct val="93100"/>
              </a:lnSpc>
              <a:spcBef>
                <a:spcPts val="1355"/>
              </a:spcBef>
              <a:spcAft>
                <a:spcPts val="0"/>
              </a:spcAft>
              <a:buNone/>
            </a:pPr>
            <a:r>
              <a:rPr lang="es-ES"/>
              <a:t>Para obtener todos los miembros de una colección,  hacemos GET sobre la URI de la colección. ¿Qué  devolveremos? Dos opciones:</a:t>
            </a:r>
            <a:endParaRPr/>
          </a:p>
          <a:p>
            <a:pPr indent="0" lvl="0" marL="817880" marR="1934210" rtl="0" algn="l">
              <a:lnSpc>
                <a:spcPct val="1323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s-ES" sz="2400"/>
              <a:t>Lista con enlaces (URI) a todas las entidades  Lista de entidades con todos sus datos</a:t>
            </a:r>
            <a:endParaRPr sz="2400"/>
          </a:p>
        </p:txBody>
      </p:sp>
      <p:sp>
        <p:nvSpPr>
          <p:cNvPr id="110" name="Google Shape;110;p8"/>
          <p:cNvSpPr/>
          <p:nvPr/>
        </p:nvSpPr>
        <p:spPr>
          <a:xfrm>
            <a:off x="2573020" y="5219700"/>
            <a:ext cx="4267200" cy="154305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 txBox="1"/>
          <p:nvPr>
            <p:ph type="title"/>
          </p:nvPr>
        </p:nvSpPr>
        <p:spPr>
          <a:xfrm>
            <a:off x="636269" y="711200"/>
            <a:ext cx="6396990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Respuesta a GET con solo enlaces</a:t>
            </a:r>
            <a:endParaRPr/>
          </a:p>
        </p:txBody>
      </p:sp>
      <p:sp>
        <p:nvSpPr>
          <p:cNvPr id="116" name="Google Shape;116;p9"/>
          <p:cNvSpPr/>
          <p:nvPr/>
        </p:nvSpPr>
        <p:spPr>
          <a:xfrm>
            <a:off x="504190" y="2772410"/>
            <a:ext cx="9071610" cy="298069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2020-11-06T16:06:16Z</dcterms:created>
  <dc:creator>migue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2016-10-28T00:00:00Z</vt:filetime>
  </property>
  <property fmtid="{D5CDD505-2E9C-101B-9397-08002B2CF9AE}" pid="3" name="Creator">
    <vt:lpwstr>Impress</vt:lpwstr>
  </property>
  <property fmtid="{D5CDD505-2E9C-101B-9397-08002B2CF9AE}" pid="4" name="LastSaved">
    <vt:filetime>2016-10-28T00:00:00Z</vt:filetime>
  </property>
</Properties>
</file>