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9144000" cy="6858000"/>
  <p:embeddedFontLst>
    <p:embeddedFont>
      <p:font typeface="Lato"/>
      <p:regular r:id="rId30"/>
      <p:bold r:id="rId31"/>
      <p:italic r:id="rId32"/>
      <p:boldItalic r:id="rId33"/>
    </p:embeddedFont>
    <p:embeddedFont>
      <p:font typeface="Noto Sans Symbols"/>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6" roundtripDataSignature="AMtx7mgZaCXzoPcIlbpYmAtglzRzsEee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75A98F0-C26F-4F4C-8C30-767C8E400820}">
  <a:tblStyle styleId="{E75A98F0-C26F-4F4C-8C30-767C8E40082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35" Type="http://schemas.openxmlformats.org/officeDocument/2006/relationships/font" Target="fonts/NotoSansSymbols-bold.fntdata"/><Relationship Id="rId12" Type="http://schemas.openxmlformats.org/officeDocument/2006/relationships/slide" Target="slides/slide7.xml"/><Relationship Id="rId34" Type="http://schemas.openxmlformats.org/officeDocument/2006/relationships/font" Target="fonts/NotoSansSymbols-regular.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bbe394952f_2_7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2bbe394952f_2_74: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bbe394952f_2_8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2bbe394952f_2_80: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bbe394952f_2_8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2bbe394952f_2_86: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bbe394952f_2_9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2bbe394952f_2_92: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bbe394952f_2_9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2bbe394952f_2_98: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bbe394952f_2_10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2bbe394952f_2_104: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bbe394952f_2_1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2bbe394952f_2_110: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bbe394952f_2_11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2bbe394952f_2_116: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bbe394952f_2_12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2bbe394952f_2_122: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f2ae2124d2_0_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1f2ae2124d2_0_2: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f2ae2124d2_0_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1f2ae2124d2_0_8: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bbe394952f_2_6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2bbe394952f_2_68: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bbe394952f_2_12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2bbe394952f_2_128: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bbe394952f_2_4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2bbe394952f_2_42: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bbe394952f_2_3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2bbe394952f_2_35: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bbe394952f_1_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2bbe394952f_1_5: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bbe394952f_1_1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2bbe394952f_1_12: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bbe394952f_2_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2bbe394952f_2_1: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bbe394952f_2_2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2bbe394952f_2_29: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spTree>
      <p:nvGrpSpPr>
        <p:cNvPr id="12" name="Shape 12"/>
        <p:cNvGrpSpPr/>
        <p:nvPr/>
      </p:nvGrpSpPr>
      <p:grpSpPr>
        <a:xfrm>
          <a:off x="0" y="0"/>
          <a:ext cx="0" cy="0"/>
          <a:chOff x="0" y="0"/>
          <a:chExt cx="0" cy="0"/>
        </a:xfrm>
      </p:grpSpPr>
      <p:sp>
        <p:nvSpPr>
          <p:cNvPr id="13" name="Google Shape;13;p7"/>
          <p:cNvSpPr/>
          <p:nvPr/>
        </p:nvSpPr>
        <p:spPr>
          <a:xfrm>
            <a:off x="0" y="0"/>
            <a:ext cx="12192000" cy="4572001"/>
          </a:xfrm>
          <a:prstGeom prst="rect">
            <a:avLst/>
          </a:prstGeom>
          <a:solidFill>
            <a:srgbClr val="1482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7"/>
          <p:cNvSpPr/>
          <p:nvPr/>
        </p:nvSpPr>
        <p:spPr>
          <a:xfrm>
            <a:off x="-1" y="0"/>
            <a:ext cx="12192000" cy="4572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7"/>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7"/>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800"/>
              <a:buNone/>
              <a:defRPr sz="1800">
                <a:solidFill>
                  <a:srgbClr val="0C0C0C"/>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17" name="Google Shape;17;p7"/>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7"/>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cxnSp>
        <p:nvCxnSpPr>
          <p:cNvPr id="20" name="Google Shape;20;p7"/>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6" name="Shape 76"/>
        <p:cNvGrpSpPr/>
        <p:nvPr/>
      </p:nvGrpSpPr>
      <p:grpSpPr>
        <a:xfrm>
          <a:off x="0" y="0"/>
          <a:ext cx="0" cy="0"/>
          <a:chOff x="0" y="0"/>
          <a:chExt cx="0" cy="0"/>
        </a:xfrm>
      </p:grpSpPr>
      <p:sp>
        <p:nvSpPr>
          <p:cNvPr id="77" name="Google Shape;77;p1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6"/>
          <p:cNvSpPr txBox="1"/>
          <p:nvPr>
            <p:ph idx="1" type="body"/>
          </p:nvPr>
        </p:nvSpPr>
        <p:spPr>
          <a:xfrm rot="5400000">
            <a:off x="3872485" y="-562356"/>
            <a:ext cx="4023360" cy="9720073"/>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9" name="Google Shape;79;p16"/>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6"/>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6"/>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showMasterSp="0" type="vertTitleAndTx">
  <p:cSld name="VERTICAL_TITLE_AND_VERTICAL_TEXT">
    <p:spTree>
      <p:nvGrpSpPr>
        <p:cNvPr id="82" name="Shape 82"/>
        <p:cNvGrpSpPr/>
        <p:nvPr/>
      </p:nvGrpSpPr>
      <p:grpSpPr>
        <a:xfrm>
          <a:off x="0" y="0"/>
          <a:ext cx="0" cy="0"/>
          <a:chOff x="0" y="0"/>
          <a:chExt cx="0" cy="0"/>
        </a:xfrm>
      </p:grpSpPr>
      <p:sp>
        <p:nvSpPr>
          <p:cNvPr id="83" name="Google Shape;83;p17"/>
          <p:cNvSpPr txBox="1"/>
          <p:nvPr>
            <p:ph type="title"/>
          </p:nvPr>
        </p:nvSpPr>
        <p:spPr>
          <a:xfrm rot="5400000">
            <a:off x="7334251" y="2152650"/>
            <a:ext cx="5410200" cy="2628900"/>
          </a:xfrm>
          <a:prstGeom prst="rect">
            <a:avLst/>
          </a:prstGeom>
          <a:noFill/>
          <a:ln>
            <a:noFill/>
          </a:ln>
        </p:spPr>
        <p:txBody>
          <a:bodyPr anchorCtr="0" anchor="ctr" bIns="91425" lIns="45700" spcFirstLastPara="1" rIns="45700" wrap="square" tIns="91425">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7"/>
          <p:cNvSpPr txBox="1"/>
          <p:nvPr>
            <p:ph idx="1" type="body"/>
          </p:nvPr>
        </p:nvSpPr>
        <p:spPr>
          <a:xfrm rot="5400000">
            <a:off x="2076451" y="-323850"/>
            <a:ext cx="5410200" cy="75819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5" name="Google Shape;85;p17"/>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7"/>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7"/>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cxnSp>
        <p:nvCxnSpPr>
          <p:cNvPr id="88" name="Google Shape;88;p17"/>
          <p:cNvCxnSpPr/>
          <p:nvPr/>
        </p:nvCxnSpPr>
        <p:spPr>
          <a:xfrm rot="10800000">
            <a:off x="10058400" y="59263"/>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8"/>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 name="Google Shape;24;p8"/>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showMasterSp="0" type="secHead">
  <p:cSld name="SECTION_HEADER">
    <p:spTree>
      <p:nvGrpSpPr>
        <p:cNvPr id="27" name="Shape 27"/>
        <p:cNvGrpSpPr/>
        <p:nvPr/>
      </p:nvGrpSpPr>
      <p:grpSpPr>
        <a:xfrm>
          <a:off x="0" y="0"/>
          <a:ext cx="0" cy="0"/>
          <a:chOff x="0" y="0"/>
          <a:chExt cx="0" cy="0"/>
        </a:xfrm>
      </p:grpSpPr>
      <p:sp>
        <p:nvSpPr>
          <p:cNvPr id="28" name="Google Shape;28;p9"/>
          <p:cNvSpPr/>
          <p:nvPr/>
        </p:nvSpPr>
        <p:spPr>
          <a:xfrm>
            <a:off x="0" y="0"/>
            <a:ext cx="12192000" cy="4572001"/>
          </a:xfrm>
          <a:prstGeom prst="rect">
            <a:avLst/>
          </a:prstGeom>
          <a:solidFill>
            <a:srgbClr val="1D9A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9"/>
          <p:cNvSpPr/>
          <p:nvPr/>
        </p:nvSpPr>
        <p:spPr>
          <a:xfrm>
            <a:off x="-1" y="0"/>
            <a:ext cx="12192000" cy="4572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9"/>
          <p:cNvSpPr txBox="1"/>
          <p:nvPr>
            <p:ph type="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5000"/>
              <a:buFont typeface="Twentieth Century"/>
              <a:buNone/>
              <a:defRPr b="0"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9"/>
          <p:cNvSpPr txBox="1"/>
          <p:nvPr>
            <p:ph idx="1" type="body"/>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rgbClr val="0C0C0C"/>
                </a:solidFill>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2" name="Google Shape;32;p9"/>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9"/>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cxnSp>
        <p:nvCxnSpPr>
          <p:cNvPr id="35" name="Google Shape;35;p9"/>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6" name="Shape 36"/>
        <p:cNvGrpSpPr/>
        <p:nvPr/>
      </p:nvGrpSpPr>
      <p:grpSpPr>
        <a:xfrm>
          <a:off x="0" y="0"/>
          <a:ext cx="0" cy="0"/>
          <a:chOff x="0" y="0"/>
          <a:chExt cx="0" cy="0"/>
        </a:xfrm>
      </p:grpSpPr>
      <p:sp>
        <p:nvSpPr>
          <p:cNvPr id="37" name="Google Shape;37;p10"/>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0"/>
          <p:cNvSpPr txBox="1"/>
          <p:nvPr>
            <p:ph idx="1" type="body"/>
          </p:nvPr>
        </p:nvSpPr>
        <p:spPr>
          <a:xfrm>
            <a:off x="1024127" y="2286000"/>
            <a:ext cx="475488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9" name="Google Shape;39;p10"/>
          <p:cNvSpPr txBox="1"/>
          <p:nvPr>
            <p:ph idx="2" type="body"/>
          </p:nvPr>
        </p:nvSpPr>
        <p:spPr>
          <a:xfrm>
            <a:off x="5989320" y="2286000"/>
            <a:ext cx="475488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0" name="Google Shape;40;p10"/>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0"/>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0"/>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3" name="Shape 43"/>
        <p:cNvGrpSpPr/>
        <p:nvPr/>
      </p:nvGrpSpPr>
      <p:grpSpPr>
        <a:xfrm>
          <a:off x="0" y="0"/>
          <a:ext cx="0" cy="0"/>
          <a:chOff x="0" y="0"/>
          <a:chExt cx="0" cy="0"/>
        </a:xfrm>
      </p:grpSpPr>
      <p:sp>
        <p:nvSpPr>
          <p:cNvPr id="44" name="Google Shape;44;p1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1"/>
          <p:cNvSpPr txBox="1"/>
          <p:nvPr>
            <p:ph idx="1" type="body"/>
          </p:nvPr>
        </p:nvSpPr>
        <p:spPr>
          <a:xfrm>
            <a:off x="1024128" y="2179636"/>
            <a:ext cx="475488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300"/>
              <a:buNone/>
              <a:defRPr b="0" sz="23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6" name="Google Shape;46;p11"/>
          <p:cNvSpPr txBox="1"/>
          <p:nvPr>
            <p:ph idx="2" type="body"/>
          </p:nvPr>
        </p:nvSpPr>
        <p:spPr>
          <a:xfrm>
            <a:off x="1024128" y="2967788"/>
            <a:ext cx="475488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 name="Google Shape;47;p11"/>
          <p:cNvSpPr txBox="1"/>
          <p:nvPr>
            <p:ph idx="3" type="body"/>
          </p:nvPr>
        </p:nvSpPr>
        <p:spPr>
          <a:xfrm>
            <a:off x="5990888" y="2179636"/>
            <a:ext cx="475488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300"/>
              <a:buNone/>
              <a:defRPr b="0" sz="23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8" name="Google Shape;48;p11"/>
          <p:cNvSpPr txBox="1"/>
          <p:nvPr>
            <p:ph idx="4" type="body"/>
          </p:nvPr>
        </p:nvSpPr>
        <p:spPr>
          <a:xfrm>
            <a:off x="5990888" y="2967788"/>
            <a:ext cx="475488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 name="Google Shape;49;p11"/>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1"/>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1"/>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2" name="Shape 52"/>
        <p:cNvGrpSpPr/>
        <p:nvPr/>
      </p:nvGrpSpPr>
      <p:grpSpPr>
        <a:xfrm>
          <a:off x="0" y="0"/>
          <a:ext cx="0" cy="0"/>
          <a:chOff x="0" y="0"/>
          <a:chExt cx="0" cy="0"/>
        </a:xfrm>
      </p:grpSpPr>
      <p:sp>
        <p:nvSpPr>
          <p:cNvPr id="53" name="Google Shape;53;p12"/>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2"/>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2"/>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2"/>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showMasterSp="0" type="blank">
  <p:cSld name="BLANK">
    <p:spTree>
      <p:nvGrpSpPr>
        <p:cNvPr id="57" name="Shape 57"/>
        <p:cNvGrpSpPr/>
        <p:nvPr/>
      </p:nvGrpSpPr>
      <p:grpSpPr>
        <a:xfrm>
          <a:off x="0" y="0"/>
          <a:ext cx="0" cy="0"/>
          <a:chOff x="0" y="0"/>
          <a:chExt cx="0" cy="0"/>
        </a:xfrm>
      </p:grpSpPr>
      <p:sp>
        <p:nvSpPr>
          <p:cNvPr id="58" name="Google Shape;58;p13"/>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1" name="Shape 61"/>
        <p:cNvGrpSpPr/>
        <p:nvPr/>
      </p:nvGrpSpPr>
      <p:grpSpPr>
        <a:xfrm>
          <a:off x="0" y="0"/>
          <a:ext cx="0" cy="0"/>
          <a:chOff x="0" y="0"/>
          <a:chExt cx="0" cy="0"/>
        </a:xfrm>
      </p:grpSpPr>
      <p:sp>
        <p:nvSpPr>
          <p:cNvPr id="62" name="Google Shape;62;p14"/>
          <p:cNvSpPr txBox="1"/>
          <p:nvPr>
            <p:ph type="title"/>
          </p:nvPr>
        </p:nvSpPr>
        <p:spPr>
          <a:xfrm>
            <a:off x="1024128" y="471509"/>
            <a:ext cx="4389120" cy="1737360"/>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4"/>
          <p:cNvSpPr txBox="1"/>
          <p:nvPr>
            <p:ph idx="1" type="body"/>
          </p:nvPr>
        </p:nvSpPr>
        <p:spPr>
          <a:xfrm>
            <a:off x="5715000" y="822960"/>
            <a:ext cx="5678424" cy="5184648"/>
          </a:xfrm>
          <a:prstGeom prst="rect">
            <a:avLst/>
          </a:prstGeom>
          <a:noFill/>
          <a:ln>
            <a:noFill/>
          </a:ln>
        </p:spPr>
        <p:txBody>
          <a:bodyPr anchorCtr="0" anchor="t" bIns="45700" lIns="45700" spcFirstLastPara="1" rIns="45700" wrap="square" tIns="45700">
            <a:normAutofit/>
          </a:bodyPr>
          <a:lstStyle>
            <a:lvl1pPr indent="-381000" lvl="0" marL="457200" algn="l">
              <a:lnSpc>
                <a:spcPct val="90000"/>
              </a:lnSpc>
              <a:spcBef>
                <a:spcPts val="1200"/>
              </a:spcBef>
              <a:spcAft>
                <a:spcPts val="0"/>
              </a:spcAft>
              <a:buSzPts val="2400"/>
              <a:buChar char=" "/>
              <a:defRPr sz="2400"/>
            </a:lvl1pPr>
            <a:lvl2pPr indent="-355600" lvl="1" marL="914400" algn="l">
              <a:lnSpc>
                <a:spcPct val="90000"/>
              </a:lnSpc>
              <a:spcBef>
                <a:spcPts val="200"/>
              </a:spcBef>
              <a:spcAft>
                <a:spcPts val="0"/>
              </a:spcAft>
              <a:buSzPts val="2000"/>
              <a:buChar char="🢝"/>
              <a:defRPr sz="2000"/>
            </a:lvl2pPr>
            <a:lvl3pPr indent="-330200" lvl="2" marL="1371600" algn="l">
              <a:lnSpc>
                <a:spcPct val="90000"/>
              </a:lnSpc>
              <a:spcBef>
                <a:spcPts val="400"/>
              </a:spcBef>
              <a:spcAft>
                <a:spcPts val="0"/>
              </a:spcAft>
              <a:buSzPts val="1600"/>
              <a:buChar char="🢝"/>
              <a:defRPr sz="16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64" name="Google Shape;64;p14"/>
          <p:cNvSpPr txBox="1"/>
          <p:nvPr>
            <p:ph idx="2" type="body"/>
          </p:nvPr>
        </p:nvSpPr>
        <p:spPr>
          <a:xfrm>
            <a:off x="1024128" y="2257506"/>
            <a:ext cx="4389120" cy="3762294"/>
          </a:xfrm>
          <a:prstGeom prst="rect">
            <a:avLst/>
          </a:prstGeom>
          <a:noFill/>
          <a:ln>
            <a:noFill/>
          </a:ln>
        </p:spPr>
        <p:txBody>
          <a:bodyPr anchorCtr="0" anchor="t" bIns="45700" lIns="91425" spcFirstLastPara="1" rIns="91425" wrap="square" tIns="45700">
            <a:normAutofit/>
          </a:bodyPr>
          <a:lstStyle>
            <a:lvl1pPr indent="-228600" lvl="0" marL="457200" algn="l">
              <a:lnSpc>
                <a:spcPct val="108000"/>
              </a:lnSpc>
              <a:spcBef>
                <a:spcPts val="600"/>
              </a:spcBef>
              <a:spcAft>
                <a:spcPts val="0"/>
              </a:spcAft>
              <a:buSzPts val="1600"/>
              <a:buNone/>
              <a:defRPr sz="1600"/>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65" name="Google Shape;65;p14"/>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4"/>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showMasterSp="0" type="picTx">
  <p:cSld name="PICTURE_WITH_CAPTION_TEXT">
    <p:spTree>
      <p:nvGrpSpPr>
        <p:cNvPr id="68" name="Shape 68"/>
        <p:cNvGrpSpPr/>
        <p:nvPr/>
      </p:nvGrpSpPr>
      <p:grpSpPr>
        <a:xfrm>
          <a:off x="0" y="0"/>
          <a:ext cx="0" cy="0"/>
          <a:chOff x="0" y="0"/>
          <a:chExt cx="0" cy="0"/>
        </a:xfrm>
      </p:grpSpPr>
      <p:sp>
        <p:nvSpPr>
          <p:cNvPr id="69" name="Google Shape;69;p15"/>
          <p:cNvSpPr txBox="1"/>
          <p:nvPr>
            <p:ph type="title"/>
          </p:nvPr>
        </p:nvSpPr>
        <p:spPr>
          <a:xfrm>
            <a:off x="457200" y="4960138"/>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5"/>
          <p:cNvSpPr/>
          <p:nvPr>
            <p:ph idx="2" type="pic"/>
          </p:nvPr>
        </p:nvSpPr>
        <p:spPr>
          <a:xfrm>
            <a:off x="0" y="-1"/>
            <a:ext cx="12188952" cy="4572000"/>
          </a:xfrm>
          <a:prstGeom prst="rect">
            <a:avLst/>
          </a:prstGeom>
          <a:solidFill>
            <a:srgbClr val="76CEEF"/>
          </a:solidFill>
          <a:ln>
            <a:noFill/>
          </a:ln>
        </p:spPr>
      </p:sp>
      <p:sp>
        <p:nvSpPr>
          <p:cNvPr id="71" name="Google Shape;71;p15"/>
          <p:cNvSpPr txBox="1"/>
          <p:nvPr>
            <p:ph idx="1" type="body"/>
          </p:nvPr>
        </p:nvSpPr>
        <p:spPr>
          <a:xfrm>
            <a:off x="8610600" y="4960138"/>
            <a:ext cx="32004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rgbClr val="0C0C0C"/>
                </a:solidFill>
              </a:defRPr>
            </a:lvl1pPr>
            <a:lvl2pPr indent="-228600" lvl="1" marL="914400" algn="l">
              <a:lnSpc>
                <a:spcPct val="90000"/>
              </a:lnSpc>
              <a:spcBef>
                <a:spcPts val="200"/>
              </a:spcBef>
              <a:spcAft>
                <a:spcPts val="0"/>
              </a:spcAft>
              <a:buSzPts val="1400"/>
              <a:buNone/>
              <a:defRPr sz="1400"/>
            </a:lvl2pPr>
            <a:lvl3pPr indent="-228600" lvl="2" marL="1371600" algn="l">
              <a:lnSpc>
                <a:spcPct val="90000"/>
              </a:lnSpc>
              <a:spcBef>
                <a:spcPts val="400"/>
              </a:spcBef>
              <a:spcAft>
                <a:spcPts val="0"/>
              </a:spcAft>
              <a:buSzPts val="1200"/>
              <a:buNone/>
              <a:defRPr sz="1200"/>
            </a:lvl3pPr>
            <a:lvl4pPr indent="-228600" lvl="3" marL="1828800" algn="l">
              <a:lnSpc>
                <a:spcPct val="90000"/>
              </a:lnSpc>
              <a:spcBef>
                <a:spcPts val="400"/>
              </a:spcBef>
              <a:spcAft>
                <a:spcPts val="0"/>
              </a:spcAft>
              <a:buSzPts val="1000"/>
              <a:buNone/>
              <a:defRPr sz="1000"/>
            </a:lvl4pPr>
            <a:lvl5pPr indent="-228600" lvl="4" marL="2286000" algn="l">
              <a:lnSpc>
                <a:spcPct val="90000"/>
              </a:lnSpc>
              <a:spcBef>
                <a:spcPts val="400"/>
              </a:spcBef>
              <a:spcAft>
                <a:spcPts val="0"/>
              </a:spcAft>
              <a:buSzPts val="1000"/>
              <a:buNone/>
              <a:defRPr sz="1000"/>
            </a:lvl5pPr>
            <a:lvl6pPr indent="-228600" lvl="5" marL="2743200" algn="l">
              <a:lnSpc>
                <a:spcPct val="90000"/>
              </a:lnSpc>
              <a:spcBef>
                <a:spcPts val="400"/>
              </a:spcBef>
              <a:spcAft>
                <a:spcPts val="0"/>
              </a:spcAft>
              <a:buSzPts val="1000"/>
              <a:buNone/>
              <a:defRPr sz="1000"/>
            </a:lvl6pPr>
            <a:lvl7pPr indent="-228600" lvl="6" marL="3200400" algn="l">
              <a:lnSpc>
                <a:spcPct val="90000"/>
              </a:lnSpc>
              <a:spcBef>
                <a:spcPts val="400"/>
              </a:spcBef>
              <a:spcAft>
                <a:spcPts val="0"/>
              </a:spcAft>
              <a:buSzPts val="1000"/>
              <a:buNone/>
              <a:defRPr sz="1000"/>
            </a:lvl7pPr>
            <a:lvl8pPr indent="-228600" lvl="7" marL="3657600" algn="l">
              <a:lnSpc>
                <a:spcPct val="90000"/>
              </a:lnSpc>
              <a:spcBef>
                <a:spcPts val="400"/>
              </a:spcBef>
              <a:spcAft>
                <a:spcPts val="0"/>
              </a:spcAft>
              <a:buSzPts val="1000"/>
              <a:buNone/>
              <a:defRPr sz="1000"/>
            </a:lvl8pPr>
            <a:lvl9pPr indent="-228600" lvl="8" marL="4114800" algn="l">
              <a:lnSpc>
                <a:spcPct val="90000"/>
              </a:lnSpc>
              <a:spcBef>
                <a:spcPts val="400"/>
              </a:spcBef>
              <a:spcAft>
                <a:spcPts val="400"/>
              </a:spcAft>
              <a:buSzPts val="1000"/>
              <a:buNone/>
              <a:defRPr sz="1000"/>
            </a:lvl9pPr>
          </a:lstStyle>
          <a:p/>
        </p:txBody>
      </p:sp>
      <p:sp>
        <p:nvSpPr>
          <p:cNvPr id="72" name="Google Shape;72;p15"/>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5"/>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s-MX"/>
              <a:t>‹#›</a:t>
            </a:fld>
            <a:endParaRPr/>
          </a:p>
        </p:txBody>
      </p:sp>
      <p:cxnSp>
        <p:nvCxnSpPr>
          <p:cNvPr id="75" name="Google Shape;75;p15"/>
          <p:cNvCxnSpPr/>
          <p:nvPr/>
        </p:nvCxnSpPr>
        <p:spPr>
          <a:xfrm rot="10800000">
            <a:off x="8386843" y="5264106"/>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marR="0" rtl="0" algn="l">
              <a:lnSpc>
                <a:spcPct val="80000"/>
              </a:lnSpc>
              <a:spcBef>
                <a:spcPts val="0"/>
              </a:spcBef>
              <a:spcAft>
                <a:spcPts val="0"/>
              </a:spcAft>
              <a:buClr>
                <a:srgbClr val="0C0C0C"/>
              </a:buClr>
              <a:buSzPts val="5000"/>
              <a:buFont typeface="Twentieth Century"/>
              <a:buNone/>
              <a:defRPr b="0" i="0" sz="5000" u="none" cap="none" strike="noStrike">
                <a:solidFill>
                  <a:srgbClr val="0C0C0C"/>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6"/>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rmAutofit/>
          </a:bodyPr>
          <a:lstStyle>
            <a:lvl1pPr indent="-368300" lvl="0" marL="457200" marR="0" rtl="0" algn="l">
              <a:lnSpc>
                <a:spcPct val="90000"/>
              </a:lnSpc>
              <a:spcBef>
                <a:spcPts val="1200"/>
              </a:spcBef>
              <a:spcAft>
                <a:spcPts val="0"/>
              </a:spcAft>
              <a:buClr>
                <a:schemeClr val="accent1"/>
              </a:buClr>
              <a:buSzPts val="2200"/>
              <a:buFont typeface="Twentieth Century"/>
              <a:buChar char=" "/>
              <a:defRPr b="0" i="0" sz="22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8" name="Google Shape;8;p6"/>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9" name="Google Shape;9;p6"/>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0" name="Google Shape;10;p6"/>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s-MX"/>
              <a:t>‹#›</a:t>
            </a:fld>
            <a:endParaRPr/>
          </a:p>
        </p:txBody>
      </p:sp>
      <p:cxnSp>
        <p:nvCxnSpPr>
          <p:cNvPr id="11" name="Google Shape;11;p6"/>
          <p:cNvCxnSpPr/>
          <p:nvPr/>
        </p:nvCxnSpPr>
        <p:spPr>
          <a:xfrm rot="10800000">
            <a:off x="762000" y="826324"/>
            <a:ext cx="0" cy="914400"/>
          </a:xfrm>
          <a:prstGeom prst="straightConnector1">
            <a:avLst/>
          </a:prstGeom>
          <a:noFill/>
          <a:ln cap="flat" cmpd="sng" w="19050">
            <a:solidFill>
              <a:schemeClr val="accen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pic>
        <p:nvPicPr>
          <p:cNvPr descr="Puzles en figuras de plástico" id="93" name="Google Shape;93;p1"/>
          <p:cNvPicPr preferRelativeResize="0"/>
          <p:nvPr/>
        </p:nvPicPr>
        <p:blipFill rotWithShape="1">
          <a:blip r:embed="rId3">
            <a:alphaModFix/>
          </a:blip>
          <a:srcRect b="13509" l="0" r="0" t="5264"/>
          <a:stretch/>
        </p:blipFill>
        <p:spPr>
          <a:xfrm>
            <a:off x="23" y="13"/>
            <a:ext cx="12191980" cy="6857991"/>
          </a:xfrm>
          <a:prstGeom prst="rect">
            <a:avLst/>
          </a:prstGeom>
          <a:noFill/>
          <a:ln>
            <a:noFill/>
          </a:ln>
        </p:spPr>
      </p:pic>
      <p:sp>
        <p:nvSpPr>
          <p:cNvPr id="94" name="Google Shape;94;p1"/>
          <p:cNvSpPr txBox="1"/>
          <p:nvPr>
            <p:ph type="ctrTitle"/>
          </p:nvPr>
        </p:nvSpPr>
        <p:spPr>
          <a:xfrm>
            <a:off x="995680" y="2072641"/>
            <a:ext cx="10088879" cy="2950732"/>
          </a:xfrm>
          <a:prstGeom prst="rect">
            <a:avLst/>
          </a:prstGeom>
          <a:noFill/>
          <a:ln>
            <a:noFill/>
          </a:ln>
        </p:spPr>
        <p:txBody>
          <a:bodyPr anchorCtr="0" anchor="ctr" bIns="45700" lIns="91425" spcFirstLastPara="1" rIns="91425" wrap="square" tIns="45700">
            <a:normAutofit/>
          </a:bodyPr>
          <a:lstStyle/>
          <a:p>
            <a:pPr indent="0" lvl="0" marL="0" rtl="0" algn="ctr">
              <a:lnSpc>
                <a:spcPct val="80000"/>
              </a:lnSpc>
              <a:spcBef>
                <a:spcPts val="0"/>
              </a:spcBef>
              <a:spcAft>
                <a:spcPts val="0"/>
              </a:spcAft>
              <a:buClr>
                <a:schemeClr val="dk1"/>
              </a:buClr>
              <a:buSzPts val="5400"/>
              <a:buFont typeface="Arial"/>
              <a:buNone/>
            </a:pPr>
            <a:r>
              <a:rPr lang="es-MX" sz="5400">
                <a:solidFill>
                  <a:schemeClr val="dk1"/>
                </a:solidFill>
                <a:latin typeface="Arial"/>
                <a:ea typeface="Arial"/>
                <a:cs typeface="Arial"/>
                <a:sym typeface="Arial"/>
              </a:rPr>
              <a:t>ARQUITECTURA DE COMPUTADORAS</a:t>
            </a:r>
            <a:endParaRPr sz="5400">
              <a:solidFill>
                <a:schemeClr val="dk1"/>
              </a:solidFill>
              <a:latin typeface="Arial"/>
              <a:ea typeface="Arial"/>
              <a:cs typeface="Arial"/>
              <a:sym typeface="Arial"/>
            </a:endParaRPr>
          </a:p>
        </p:txBody>
      </p:sp>
      <p:sp>
        <p:nvSpPr>
          <p:cNvPr id="95" name="Google Shape;95;p1"/>
          <p:cNvSpPr txBox="1"/>
          <p:nvPr>
            <p:ph idx="1" type="subTitle"/>
          </p:nvPr>
        </p:nvSpPr>
        <p:spPr>
          <a:xfrm>
            <a:off x="1429615" y="5597217"/>
            <a:ext cx="9238388" cy="498788"/>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s-MX">
                <a:solidFill>
                  <a:schemeClr val="dk1"/>
                </a:solidFill>
              </a:rPr>
              <a:t>UTN Mar del Plata- Arquitectura de Sistemas Operativos</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2F5F7"/>
        </a:solidFill>
      </p:bgPr>
    </p:bg>
    <p:spTree>
      <p:nvGrpSpPr>
        <p:cNvPr id="157" name="Shape 157"/>
        <p:cNvGrpSpPr/>
        <p:nvPr/>
      </p:nvGrpSpPr>
      <p:grpSpPr>
        <a:xfrm>
          <a:off x="0" y="0"/>
          <a:ext cx="0" cy="0"/>
          <a:chOff x="0" y="0"/>
          <a:chExt cx="0" cy="0"/>
        </a:xfrm>
      </p:grpSpPr>
      <p:sp>
        <p:nvSpPr>
          <p:cNvPr id="158" name="Google Shape;158;g2bbe394952f_2_74"/>
          <p:cNvSpPr txBox="1"/>
          <p:nvPr>
            <p:ph type="title"/>
          </p:nvPr>
        </p:nvSpPr>
        <p:spPr>
          <a:xfrm>
            <a:off x="669851" y="588249"/>
            <a:ext cx="10972800" cy="8577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s-MX"/>
              <a:t>MEMORIA PRINCIPAL</a:t>
            </a:r>
            <a:endParaRPr/>
          </a:p>
        </p:txBody>
      </p:sp>
      <p:sp>
        <p:nvSpPr>
          <p:cNvPr id="159" name="Google Shape;159;g2bbe394952f_2_74"/>
          <p:cNvSpPr txBox="1"/>
          <p:nvPr>
            <p:ph idx="1" type="body"/>
          </p:nvPr>
        </p:nvSpPr>
        <p:spPr>
          <a:xfrm>
            <a:off x="487675" y="1539475"/>
            <a:ext cx="11421300" cy="5137800"/>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None/>
            </a:pPr>
            <a:r>
              <a:rPr lang="es-MX" sz="2800">
                <a:latin typeface="Arial"/>
                <a:ea typeface="Arial"/>
                <a:cs typeface="Arial"/>
                <a:sym typeface="Arial"/>
              </a:rPr>
              <a:t>Funcionamiento</a:t>
            </a:r>
            <a:endParaRPr sz="2800">
              <a:latin typeface="Arial"/>
              <a:ea typeface="Arial"/>
              <a:cs typeface="Arial"/>
              <a:sym typeface="Arial"/>
            </a:endParaRPr>
          </a:p>
          <a:p>
            <a:pPr indent="-406400" lvl="0" marL="457200" rtl="0" algn="l">
              <a:lnSpc>
                <a:spcPct val="100000"/>
              </a:lnSpc>
              <a:spcBef>
                <a:spcPts val="0"/>
              </a:spcBef>
              <a:spcAft>
                <a:spcPts val="0"/>
              </a:spcAft>
              <a:buClr>
                <a:schemeClr val="dk1"/>
              </a:buClr>
              <a:buSzPts val="2800"/>
              <a:buFont typeface="Arial"/>
              <a:buChar char=" "/>
            </a:pPr>
            <a:r>
              <a:rPr lang="es-MX" sz="2800">
                <a:latin typeface="Arial"/>
                <a:ea typeface="Arial"/>
                <a:cs typeface="Arial"/>
                <a:sym typeface="Arial"/>
              </a:rPr>
              <a:t>El acceso  a la memoria se hace asignando una dirección numérica binaria a cada palabra a modo de “</a:t>
            </a:r>
            <a:r>
              <a:rPr lang="es-MX" sz="2800">
                <a:latin typeface="Arial"/>
                <a:ea typeface="Arial"/>
                <a:cs typeface="Arial"/>
                <a:sym typeface="Arial"/>
              </a:rPr>
              <a:t>dirección</a:t>
            </a:r>
            <a:r>
              <a:rPr lang="es-MX" sz="2800">
                <a:latin typeface="Arial"/>
                <a:ea typeface="Arial"/>
                <a:cs typeface="Arial"/>
                <a:sym typeface="Arial"/>
              </a:rPr>
              <a:t>”.</a:t>
            </a:r>
            <a:endParaRPr sz="2800">
              <a:latin typeface="Arial"/>
              <a:ea typeface="Arial"/>
              <a:cs typeface="Arial"/>
              <a:sym typeface="Arial"/>
            </a:endParaRPr>
          </a:p>
          <a:p>
            <a:pPr indent="-406400" lvl="0" marL="457200" rtl="0" algn="l">
              <a:lnSpc>
                <a:spcPct val="100000"/>
              </a:lnSpc>
              <a:spcBef>
                <a:spcPts val="0"/>
              </a:spcBef>
              <a:spcAft>
                <a:spcPts val="0"/>
              </a:spcAft>
              <a:buClr>
                <a:schemeClr val="dk1"/>
              </a:buClr>
              <a:buSzPts val="2800"/>
              <a:buFont typeface="Arial"/>
              <a:buChar char=" "/>
            </a:pPr>
            <a:r>
              <a:rPr lang="es-MX" sz="2800">
                <a:latin typeface="Arial"/>
                <a:ea typeface="Arial"/>
                <a:cs typeface="Arial"/>
                <a:sym typeface="Arial"/>
              </a:rPr>
              <a:t>En la memoria se realizan dos operaciones:</a:t>
            </a:r>
            <a:endParaRPr sz="2800">
              <a:latin typeface="Arial"/>
              <a:ea typeface="Arial"/>
              <a:cs typeface="Arial"/>
              <a:sym typeface="Arial"/>
            </a:endParaRPr>
          </a:p>
          <a:p>
            <a:pPr indent="-406400" lvl="1" marL="914400" rtl="0" algn="l">
              <a:lnSpc>
                <a:spcPct val="100000"/>
              </a:lnSpc>
              <a:spcBef>
                <a:spcPts val="0"/>
              </a:spcBef>
              <a:spcAft>
                <a:spcPts val="0"/>
              </a:spcAft>
              <a:buSzPts val="2800"/>
              <a:buFont typeface="Arial"/>
              <a:buChar char="🢝"/>
            </a:pPr>
            <a:r>
              <a:rPr lang="es-MX" sz="2800">
                <a:latin typeface="Arial"/>
                <a:ea typeface="Arial"/>
                <a:cs typeface="Arial"/>
                <a:sym typeface="Arial"/>
              </a:rPr>
              <a:t>Lectura </a:t>
            </a:r>
            <a:endParaRPr sz="2800">
              <a:latin typeface="Arial"/>
              <a:ea typeface="Arial"/>
              <a:cs typeface="Arial"/>
              <a:sym typeface="Arial"/>
            </a:endParaRPr>
          </a:p>
          <a:p>
            <a:pPr indent="-406400" lvl="1" marL="914400" rtl="0" algn="l">
              <a:lnSpc>
                <a:spcPct val="100000"/>
              </a:lnSpc>
              <a:spcBef>
                <a:spcPts val="0"/>
              </a:spcBef>
              <a:spcAft>
                <a:spcPts val="0"/>
              </a:spcAft>
              <a:buSzPts val="2800"/>
              <a:buFont typeface="Arial"/>
              <a:buChar char="🢝"/>
            </a:pPr>
            <a:r>
              <a:rPr lang="es-MX" sz="2800">
                <a:latin typeface="Arial"/>
                <a:ea typeface="Arial"/>
                <a:cs typeface="Arial"/>
                <a:sym typeface="Arial"/>
              </a:rPr>
              <a:t>Escritura</a:t>
            </a:r>
            <a:endParaRPr sz="2800">
              <a:latin typeface="Arial"/>
              <a:ea typeface="Arial"/>
              <a:cs typeface="Arial"/>
              <a:sym typeface="Arial"/>
            </a:endParaRPr>
          </a:p>
          <a:p>
            <a:pPr indent="-406400" lvl="0" marL="457200" rtl="0" algn="l">
              <a:lnSpc>
                <a:spcPct val="100000"/>
              </a:lnSpc>
              <a:spcBef>
                <a:spcPts val="0"/>
              </a:spcBef>
              <a:spcAft>
                <a:spcPts val="0"/>
              </a:spcAft>
              <a:buClr>
                <a:schemeClr val="dk1"/>
              </a:buClr>
              <a:buSzPts val="2800"/>
              <a:buFont typeface="Arial"/>
              <a:buChar char=" "/>
            </a:pPr>
            <a:r>
              <a:rPr lang="es-MX" sz="2800">
                <a:latin typeface="Arial"/>
                <a:ea typeface="Arial"/>
                <a:cs typeface="Arial"/>
                <a:sym typeface="Arial"/>
              </a:rPr>
              <a:t>Para estas operaciones los dispositivos de memoria disponen de dos registros:</a:t>
            </a:r>
            <a:endParaRPr sz="2800">
              <a:latin typeface="Arial"/>
              <a:ea typeface="Arial"/>
              <a:cs typeface="Arial"/>
              <a:sym typeface="Arial"/>
            </a:endParaRPr>
          </a:p>
          <a:p>
            <a:pPr indent="-406400" lvl="1" marL="914400" rtl="0" algn="l">
              <a:lnSpc>
                <a:spcPct val="100000"/>
              </a:lnSpc>
              <a:spcBef>
                <a:spcPts val="0"/>
              </a:spcBef>
              <a:spcAft>
                <a:spcPts val="0"/>
              </a:spcAft>
              <a:buSzPts val="2800"/>
              <a:buFont typeface="Arial"/>
              <a:buChar char="🢝"/>
            </a:pPr>
            <a:r>
              <a:rPr lang="es-MX" sz="2800">
                <a:latin typeface="Arial"/>
                <a:ea typeface="Arial"/>
                <a:cs typeface="Arial"/>
                <a:sym typeface="Arial"/>
              </a:rPr>
              <a:t>RD Registro de Dirección</a:t>
            </a:r>
            <a:endParaRPr sz="2800">
              <a:latin typeface="Arial"/>
              <a:ea typeface="Arial"/>
              <a:cs typeface="Arial"/>
              <a:sym typeface="Arial"/>
            </a:endParaRPr>
          </a:p>
          <a:p>
            <a:pPr indent="-406400" lvl="1" marL="914400" rtl="0" algn="l">
              <a:lnSpc>
                <a:spcPct val="100000"/>
              </a:lnSpc>
              <a:spcBef>
                <a:spcPts val="0"/>
              </a:spcBef>
              <a:spcAft>
                <a:spcPts val="0"/>
              </a:spcAft>
              <a:buSzPts val="2800"/>
              <a:buFont typeface="Arial"/>
              <a:buChar char="🢝"/>
            </a:pPr>
            <a:r>
              <a:rPr lang="es-MX" sz="2800">
                <a:latin typeface="Arial"/>
                <a:ea typeface="Arial"/>
                <a:cs typeface="Arial"/>
                <a:sym typeface="Arial"/>
              </a:rPr>
              <a:t>RIM Registro de Intercambio de Memoria</a:t>
            </a:r>
            <a:endParaRPr sz="2800">
              <a:latin typeface="Arial"/>
              <a:ea typeface="Arial"/>
              <a:cs typeface="Arial"/>
              <a:sym typeface="Arial"/>
            </a:endParaRPr>
          </a:p>
          <a:p>
            <a:pPr indent="-406400" lvl="0" marL="457200" rtl="0" algn="l">
              <a:lnSpc>
                <a:spcPct val="100000"/>
              </a:lnSpc>
              <a:spcBef>
                <a:spcPts val="0"/>
              </a:spcBef>
              <a:spcAft>
                <a:spcPts val="0"/>
              </a:spcAft>
              <a:buClr>
                <a:schemeClr val="dk1"/>
              </a:buClr>
              <a:buSzPts val="2800"/>
              <a:buFont typeface="Arial"/>
              <a:buChar char=" "/>
            </a:pPr>
            <a:r>
              <a:t/>
            </a:r>
            <a:endParaRPr sz="2800">
              <a:latin typeface="Arial"/>
              <a:ea typeface="Arial"/>
              <a:cs typeface="Arial"/>
              <a:sym typeface="Arial"/>
            </a:endParaRPr>
          </a:p>
        </p:txBody>
      </p:sp>
      <p:cxnSp>
        <p:nvCxnSpPr>
          <p:cNvPr id="160" name="Google Shape;160;g2bbe394952f_2_74"/>
          <p:cNvCxnSpPr/>
          <p:nvPr/>
        </p:nvCxnSpPr>
        <p:spPr>
          <a:xfrm>
            <a:off x="487680" y="467360"/>
            <a:ext cx="0" cy="89400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2F5F7"/>
        </a:solidFill>
      </p:bgPr>
    </p:bg>
    <p:spTree>
      <p:nvGrpSpPr>
        <p:cNvPr id="164" name="Shape 164"/>
        <p:cNvGrpSpPr/>
        <p:nvPr/>
      </p:nvGrpSpPr>
      <p:grpSpPr>
        <a:xfrm>
          <a:off x="0" y="0"/>
          <a:ext cx="0" cy="0"/>
          <a:chOff x="0" y="0"/>
          <a:chExt cx="0" cy="0"/>
        </a:xfrm>
      </p:grpSpPr>
      <p:sp>
        <p:nvSpPr>
          <p:cNvPr id="165" name="Google Shape;165;g2bbe394952f_2_80"/>
          <p:cNvSpPr txBox="1"/>
          <p:nvPr>
            <p:ph type="title"/>
          </p:nvPr>
        </p:nvSpPr>
        <p:spPr>
          <a:xfrm>
            <a:off x="669851" y="588249"/>
            <a:ext cx="10972800" cy="8577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s-MX"/>
              <a:t>MEMORIA PRINCIPAL</a:t>
            </a:r>
            <a:endParaRPr/>
          </a:p>
        </p:txBody>
      </p:sp>
      <p:sp>
        <p:nvSpPr>
          <p:cNvPr id="166" name="Google Shape;166;g2bbe394952f_2_80"/>
          <p:cNvSpPr txBox="1"/>
          <p:nvPr>
            <p:ph idx="1" type="body"/>
          </p:nvPr>
        </p:nvSpPr>
        <p:spPr>
          <a:xfrm>
            <a:off x="487675" y="1539475"/>
            <a:ext cx="11421300" cy="5137800"/>
          </a:xfrm>
          <a:prstGeom prst="rect">
            <a:avLst/>
          </a:prstGeom>
          <a:noFill/>
          <a:ln>
            <a:noFill/>
          </a:ln>
        </p:spPr>
        <p:txBody>
          <a:bodyPr anchorCtr="0" anchor="t" bIns="45700" lIns="45700" spcFirstLastPara="1" rIns="45700" wrap="square" tIns="45700">
            <a:normAutofit/>
          </a:bodyPr>
          <a:lstStyle/>
          <a:p>
            <a:pPr indent="-406400" lvl="1" marL="914400" rtl="0" algn="l">
              <a:lnSpc>
                <a:spcPct val="100000"/>
              </a:lnSpc>
              <a:spcBef>
                <a:spcPts val="0"/>
              </a:spcBef>
              <a:spcAft>
                <a:spcPts val="0"/>
              </a:spcAft>
              <a:buSzPts val="2800"/>
              <a:buFont typeface="Arial"/>
              <a:buChar char="🢝"/>
            </a:pPr>
            <a:r>
              <a:rPr lang="es-MX" sz="2800">
                <a:latin typeface="Arial"/>
                <a:ea typeface="Arial"/>
                <a:cs typeface="Arial"/>
                <a:sym typeface="Arial"/>
              </a:rPr>
              <a:t>RD indica la dirección de memoria que se quiere leer o en la que se quiere escribir.</a:t>
            </a:r>
            <a:endParaRPr sz="2800">
              <a:latin typeface="Arial"/>
              <a:ea typeface="Arial"/>
              <a:cs typeface="Arial"/>
              <a:sym typeface="Arial"/>
            </a:endParaRPr>
          </a:p>
          <a:p>
            <a:pPr indent="-406400" lvl="1" marL="914400" rtl="0" algn="l">
              <a:lnSpc>
                <a:spcPct val="100000"/>
              </a:lnSpc>
              <a:spcBef>
                <a:spcPts val="0"/>
              </a:spcBef>
              <a:spcAft>
                <a:spcPts val="0"/>
              </a:spcAft>
              <a:buSzPts val="2800"/>
              <a:buFont typeface="Arial"/>
              <a:buChar char="🢝"/>
            </a:pPr>
            <a:r>
              <a:rPr lang="es-MX" sz="2800">
                <a:latin typeface="Arial"/>
                <a:ea typeface="Arial"/>
                <a:cs typeface="Arial"/>
                <a:sym typeface="Arial"/>
              </a:rPr>
              <a:t>RIM alberga la palabra leída o que se va a escribir en la dirección dada por RD.</a:t>
            </a:r>
            <a:endParaRPr sz="2800">
              <a:latin typeface="Arial"/>
              <a:ea typeface="Arial"/>
              <a:cs typeface="Arial"/>
              <a:sym typeface="Arial"/>
            </a:endParaRPr>
          </a:p>
          <a:p>
            <a:pPr indent="-406400" lvl="1" marL="914400" rtl="0" algn="l">
              <a:lnSpc>
                <a:spcPct val="100000"/>
              </a:lnSpc>
              <a:spcBef>
                <a:spcPts val="0"/>
              </a:spcBef>
              <a:spcAft>
                <a:spcPts val="0"/>
              </a:spcAft>
              <a:buSzPts val="2800"/>
              <a:buFont typeface="Arial"/>
              <a:buChar char="🢝"/>
            </a:pPr>
            <a:r>
              <a:rPr lang="es-MX" sz="2800">
                <a:latin typeface="Arial"/>
                <a:ea typeface="Arial"/>
                <a:cs typeface="Arial"/>
                <a:sym typeface="Arial"/>
              </a:rPr>
              <a:t>La memoria </a:t>
            </a:r>
            <a:r>
              <a:rPr lang="es-MX" sz="2800">
                <a:latin typeface="Arial"/>
                <a:ea typeface="Arial"/>
                <a:cs typeface="Arial"/>
                <a:sym typeface="Arial"/>
              </a:rPr>
              <a:t>está</a:t>
            </a:r>
            <a:r>
              <a:rPr lang="es-MX" sz="2800">
                <a:latin typeface="Arial"/>
                <a:ea typeface="Arial"/>
                <a:cs typeface="Arial"/>
                <a:sym typeface="Arial"/>
              </a:rPr>
              <a:t> conectada con la UCP y con los periféricos a través de los buses de direcciones, de datos y de control.</a:t>
            </a:r>
            <a:endParaRPr sz="2800">
              <a:latin typeface="Arial"/>
              <a:ea typeface="Arial"/>
              <a:cs typeface="Arial"/>
              <a:sym typeface="Arial"/>
            </a:endParaRPr>
          </a:p>
          <a:p>
            <a:pPr indent="-406400" lvl="0" marL="457200" rtl="0" algn="l">
              <a:lnSpc>
                <a:spcPct val="100000"/>
              </a:lnSpc>
              <a:spcBef>
                <a:spcPts val="0"/>
              </a:spcBef>
              <a:spcAft>
                <a:spcPts val="0"/>
              </a:spcAft>
              <a:buClr>
                <a:schemeClr val="dk1"/>
              </a:buClr>
              <a:buSzPts val="2800"/>
              <a:buFont typeface="Arial"/>
              <a:buChar char=" "/>
            </a:pPr>
            <a:r>
              <a:t/>
            </a:r>
            <a:endParaRPr sz="2800">
              <a:latin typeface="Arial"/>
              <a:ea typeface="Arial"/>
              <a:cs typeface="Arial"/>
              <a:sym typeface="Arial"/>
            </a:endParaRPr>
          </a:p>
        </p:txBody>
      </p:sp>
      <p:cxnSp>
        <p:nvCxnSpPr>
          <p:cNvPr id="167" name="Google Shape;167;g2bbe394952f_2_80"/>
          <p:cNvCxnSpPr/>
          <p:nvPr/>
        </p:nvCxnSpPr>
        <p:spPr>
          <a:xfrm>
            <a:off x="487680" y="467360"/>
            <a:ext cx="0" cy="89400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2F5F7"/>
        </a:solidFill>
      </p:bgPr>
    </p:bg>
    <p:spTree>
      <p:nvGrpSpPr>
        <p:cNvPr id="171" name="Shape 171"/>
        <p:cNvGrpSpPr/>
        <p:nvPr/>
      </p:nvGrpSpPr>
      <p:grpSpPr>
        <a:xfrm>
          <a:off x="0" y="0"/>
          <a:ext cx="0" cy="0"/>
          <a:chOff x="0" y="0"/>
          <a:chExt cx="0" cy="0"/>
        </a:xfrm>
      </p:grpSpPr>
      <p:sp>
        <p:nvSpPr>
          <p:cNvPr id="172" name="Google Shape;172;g2bbe394952f_2_86"/>
          <p:cNvSpPr txBox="1"/>
          <p:nvPr>
            <p:ph type="title"/>
          </p:nvPr>
        </p:nvSpPr>
        <p:spPr>
          <a:xfrm>
            <a:off x="669851" y="588249"/>
            <a:ext cx="10972800" cy="8577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s-MX"/>
              <a:t>MEMORIA PRINCIPAL</a:t>
            </a:r>
            <a:endParaRPr/>
          </a:p>
        </p:txBody>
      </p:sp>
      <p:sp>
        <p:nvSpPr>
          <p:cNvPr id="173" name="Google Shape;173;g2bbe394952f_2_86"/>
          <p:cNvSpPr txBox="1"/>
          <p:nvPr>
            <p:ph idx="1" type="body"/>
          </p:nvPr>
        </p:nvSpPr>
        <p:spPr>
          <a:xfrm>
            <a:off x="487675" y="1539475"/>
            <a:ext cx="11421300" cy="5137800"/>
          </a:xfrm>
          <a:prstGeom prst="rect">
            <a:avLst/>
          </a:prstGeom>
          <a:noFill/>
          <a:ln>
            <a:noFill/>
          </a:ln>
        </p:spPr>
        <p:txBody>
          <a:bodyPr anchorCtr="0" anchor="t" bIns="45700" lIns="45700" spcFirstLastPara="1" rIns="45700" wrap="square" tIns="45700">
            <a:normAutofit fontScale="92500" lnSpcReduction="20000"/>
          </a:bodyPr>
          <a:lstStyle/>
          <a:p>
            <a:pPr indent="0" lvl="0" marL="0" rtl="0" algn="l">
              <a:lnSpc>
                <a:spcPct val="100000"/>
              </a:lnSpc>
              <a:spcBef>
                <a:spcPts val="0"/>
              </a:spcBef>
              <a:spcAft>
                <a:spcPts val="0"/>
              </a:spcAft>
              <a:buNone/>
            </a:pPr>
            <a:r>
              <a:rPr lang="es-MX" sz="2800">
                <a:latin typeface="Arial"/>
                <a:ea typeface="Arial"/>
                <a:cs typeface="Arial"/>
                <a:sym typeface="Arial"/>
              </a:rPr>
              <a:t>Proceso de lectura o escritura</a:t>
            </a:r>
            <a:endParaRPr sz="2800">
              <a:latin typeface="Arial"/>
              <a:ea typeface="Arial"/>
              <a:cs typeface="Arial"/>
              <a:sym typeface="Arial"/>
            </a:endParaRPr>
          </a:p>
          <a:p>
            <a:pPr indent="-393065" lvl="0" marL="457200" rtl="0" algn="l">
              <a:lnSpc>
                <a:spcPct val="100000"/>
              </a:lnSpc>
              <a:spcBef>
                <a:spcPts val="0"/>
              </a:spcBef>
              <a:spcAft>
                <a:spcPts val="0"/>
              </a:spcAft>
              <a:buSzPct val="100000"/>
              <a:buFont typeface="Arial"/>
              <a:buChar char="●"/>
            </a:pPr>
            <a:r>
              <a:rPr lang="es-MX" sz="2800">
                <a:latin typeface="Arial"/>
                <a:ea typeface="Arial"/>
                <a:cs typeface="Arial"/>
                <a:sym typeface="Arial"/>
              </a:rPr>
              <a:t>Por el bus de direcciones llega un numero de dirección que se almacena en el RD.</a:t>
            </a:r>
            <a:endParaRPr sz="2800">
              <a:latin typeface="Arial"/>
              <a:ea typeface="Arial"/>
              <a:cs typeface="Arial"/>
              <a:sym typeface="Arial"/>
            </a:endParaRPr>
          </a:p>
          <a:p>
            <a:pPr indent="-393065" lvl="0" marL="457200" rtl="0" algn="l">
              <a:lnSpc>
                <a:spcPct val="100000"/>
              </a:lnSpc>
              <a:spcBef>
                <a:spcPts val="0"/>
              </a:spcBef>
              <a:spcAft>
                <a:spcPts val="0"/>
              </a:spcAft>
              <a:buSzPct val="100000"/>
              <a:buFont typeface="Arial"/>
              <a:buChar char="●"/>
            </a:pPr>
            <a:r>
              <a:rPr lang="es-MX" sz="2800">
                <a:latin typeface="Arial"/>
                <a:ea typeface="Arial"/>
                <a:cs typeface="Arial"/>
                <a:sym typeface="Arial"/>
              </a:rPr>
              <a:t>Simultáneamente, por el bus de control, llega una señal que indica si la operación es leer o escribir.</a:t>
            </a:r>
            <a:endParaRPr sz="2800">
              <a:latin typeface="Arial"/>
              <a:ea typeface="Arial"/>
              <a:cs typeface="Arial"/>
              <a:sym typeface="Arial"/>
            </a:endParaRPr>
          </a:p>
          <a:p>
            <a:pPr indent="-393065" lvl="0" marL="457200" rtl="0" algn="l">
              <a:lnSpc>
                <a:spcPct val="100000"/>
              </a:lnSpc>
              <a:spcBef>
                <a:spcPts val="0"/>
              </a:spcBef>
              <a:spcAft>
                <a:spcPts val="0"/>
              </a:spcAft>
              <a:buSzPct val="100000"/>
              <a:buFont typeface="Arial"/>
              <a:buChar char="●"/>
            </a:pPr>
            <a:r>
              <a:rPr lang="es-MX" sz="2800">
                <a:latin typeface="Arial"/>
                <a:ea typeface="Arial"/>
                <a:cs typeface="Arial"/>
                <a:sym typeface="Arial"/>
              </a:rPr>
              <a:t>Si la operación es escritura</a:t>
            </a:r>
            <a:endParaRPr sz="2800">
              <a:latin typeface="Arial"/>
              <a:ea typeface="Arial"/>
              <a:cs typeface="Arial"/>
              <a:sym typeface="Arial"/>
            </a:endParaRPr>
          </a:p>
          <a:p>
            <a:pPr indent="-393065" lvl="1" marL="914400" rtl="0" algn="l">
              <a:lnSpc>
                <a:spcPct val="100000"/>
              </a:lnSpc>
              <a:spcBef>
                <a:spcPts val="0"/>
              </a:spcBef>
              <a:spcAft>
                <a:spcPts val="0"/>
              </a:spcAft>
              <a:buSzPct val="100000"/>
              <a:buFont typeface="Arial"/>
              <a:buChar char="○"/>
            </a:pPr>
            <a:r>
              <a:rPr lang="es-MX" sz="2800">
                <a:latin typeface="Arial"/>
                <a:ea typeface="Arial"/>
                <a:cs typeface="Arial"/>
                <a:sym typeface="Arial"/>
              </a:rPr>
              <a:t>Por el bus de datos llega la palabra que se quiere escribir, almacenada en el RIM y se escribe donde indica RD.</a:t>
            </a:r>
            <a:endParaRPr sz="2800">
              <a:latin typeface="Arial"/>
              <a:ea typeface="Arial"/>
              <a:cs typeface="Arial"/>
              <a:sym typeface="Arial"/>
            </a:endParaRPr>
          </a:p>
          <a:p>
            <a:pPr indent="-393065" lvl="0" marL="457200" rtl="0" algn="l">
              <a:lnSpc>
                <a:spcPct val="100000"/>
              </a:lnSpc>
              <a:spcBef>
                <a:spcPts val="0"/>
              </a:spcBef>
              <a:spcAft>
                <a:spcPts val="0"/>
              </a:spcAft>
              <a:buSzPct val="100000"/>
              <a:buFont typeface="Arial"/>
              <a:buChar char="●"/>
            </a:pPr>
            <a:r>
              <a:rPr lang="es-MX" sz="2800">
                <a:latin typeface="Arial"/>
                <a:ea typeface="Arial"/>
                <a:cs typeface="Arial"/>
                <a:sym typeface="Arial"/>
              </a:rPr>
              <a:t>Si la operación es de lectura</a:t>
            </a:r>
            <a:endParaRPr sz="2800">
              <a:latin typeface="Arial"/>
              <a:ea typeface="Arial"/>
              <a:cs typeface="Arial"/>
              <a:sym typeface="Arial"/>
            </a:endParaRPr>
          </a:p>
          <a:p>
            <a:pPr indent="-393065" lvl="1" marL="914400" rtl="0" algn="l">
              <a:lnSpc>
                <a:spcPct val="100000"/>
              </a:lnSpc>
              <a:spcBef>
                <a:spcPts val="0"/>
              </a:spcBef>
              <a:spcAft>
                <a:spcPts val="0"/>
              </a:spcAft>
              <a:buSzPct val="100000"/>
              <a:buFont typeface="Arial"/>
              <a:buChar char="○"/>
            </a:pPr>
            <a:r>
              <a:rPr lang="es-MX" sz="2800">
                <a:latin typeface="Arial"/>
                <a:ea typeface="Arial"/>
                <a:cs typeface="Arial"/>
                <a:sym typeface="Arial"/>
              </a:rPr>
              <a:t>Se lee la información que se encuentra almacenada en el RD y se escribe en el RIM.   </a:t>
            </a:r>
            <a:endParaRPr sz="2800">
              <a:latin typeface="Arial"/>
              <a:ea typeface="Arial"/>
              <a:cs typeface="Arial"/>
              <a:sym typeface="Arial"/>
            </a:endParaRPr>
          </a:p>
          <a:p>
            <a:pPr indent="-393065" lvl="0" marL="457200" rtl="0" algn="l">
              <a:lnSpc>
                <a:spcPct val="100000"/>
              </a:lnSpc>
              <a:spcBef>
                <a:spcPts val="0"/>
              </a:spcBef>
              <a:spcAft>
                <a:spcPts val="0"/>
              </a:spcAft>
              <a:buSzPct val="100000"/>
              <a:buFont typeface="Arial"/>
              <a:buChar char="●"/>
            </a:pPr>
            <a:r>
              <a:rPr lang="es-MX" sz="2800">
                <a:latin typeface="Arial"/>
                <a:ea typeface="Arial"/>
                <a:cs typeface="Arial"/>
                <a:sym typeface="Arial"/>
              </a:rPr>
              <a:t>La memoria genera, por el bus de control, una señal que indica el fin de la operación</a:t>
            </a:r>
            <a:endParaRPr sz="2800">
              <a:latin typeface="Arial"/>
              <a:ea typeface="Arial"/>
              <a:cs typeface="Arial"/>
              <a:sym typeface="Arial"/>
            </a:endParaRPr>
          </a:p>
          <a:p>
            <a:pPr indent="0" lvl="0" marL="0" rtl="0" algn="l">
              <a:lnSpc>
                <a:spcPct val="100000"/>
              </a:lnSpc>
              <a:spcBef>
                <a:spcPts val="0"/>
              </a:spcBef>
              <a:spcAft>
                <a:spcPts val="0"/>
              </a:spcAft>
              <a:buNone/>
            </a:pPr>
            <a:r>
              <a:t/>
            </a:r>
            <a:endParaRPr sz="2800">
              <a:latin typeface="Arial"/>
              <a:ea typeface="Arial"/>
              <a:cs typeface="Arial"/>
              <a:sym typeface="Arial"/>
            </a:endParaRPr>
          </a:p>
          <a:p>
            <a:pPr indent="-393065" lvl="0" marL="457200" rtl="0" algn="l">
              <a:lnSpc>
                <a:spcPct val="100000"/>
              </a:lnSpc>
              <a:spcBef>
                <a:spcPts val="0"/>
              </a:spcBef>
              <a:spcAft>
                <a:spcPts val="0"/>
              </a:spcAft>
              <a:buClr>
                <a:schemeClr val="dk1"/>
              </a:buClr>
              <a:buSzPct val="100000"/>
              <a:buFont typeface="Arial"/>
              <a:buChar char=" "/>
            </a:pPr>
            <a:r>
              <a:t/>
            </a:r>
            <a:endParaRPr sz="2800">
              <a:latin typeface="Arial"/>
              <a:ea typeface="Arial"/>
              <a:cs typeface="Arial"/>
              <a:sym typeface="Arial"/>
            </a:endParaRPr>
          </a:p>
        </p:txBody>
      </p:sp>
      <p:cxnSp>
        <p:nvCxnSpPr>
          <p:cNvPr id="174" name="Google Shape;174;g2bbe394952f_2_86"/>
          <p:cNvCxnSpPr/>
          <p:nvPr/>
        </p:nvCxnSpPr>
        <p:spPr>
          <a:xfrm>
            <a:off x="487680" y="467360"/>
            <a:ext cx="0" cy="89400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2F5F7"/>
        </a:solidFill>
      </p:bgPr>
    </p:bg>
    <p:spTree>
      <p:nvGrpSpPr>
        <p:cNvPr id="178" name="Shape 178"/>
        <p:cNvGrpSpPr/>
        <p:nvPr/>
      </p:nvGrpSpPr>
      <p:grpSpPr>
        <a:xfrm>
          <a:off x="0" y="0"/>
          <a:ext cx="0" cy="0"/>
          <a:chOff x="0" y="0"/>
          <a:chExt cx="0" cy="0"/>
        </a:xfrm>
      </p:grpSpPr>
      <p:sp>
        <p:nvSpPr>
          <p:cNvPr id="179" name="Google Shape;179;g2bbe394952f_2_92"/>
          <p:cNvSpPr txBox="1"/>
          <p:nvPr>
            <p:ph type="title"/>
          </p:nvPr>
        </p:nvSpPr>
        <p:spPr>
          <a:xfrm>
            <a:off x="669851" y="588249"/>
            <a:ext cx="10972800" cy="8577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s-MX"/>
              <a:t>MEMORIA PRINCIPAL</a:t>
            </a:r>
            <a:endParaRPr/>
          </a:p>
        </p:txBody>
      </p:sp>
      <p:sp>
        <p:nvSpPr>
          <p:cNvPr id="180" name="Google Shape;180;g2bbe394952f_2_92"/>
          <p:cNvSpPr txBox="1"/>
          <p:nvPr>
            <p:ph idx="1" type="body"/>
          </p:nvPr>
        </p:nvSpPr>
        <p:spPr>
          <a:xfrm>
            <a:off x="487675" y="1539475"/>
            <a:ext cx="11421300" cy="5137800"/>
          </a:xfrm>
          <a:prstGeom prst="rect">
            <a:avLst/>
          </a:prstGeom>
          <a:noFill/>
          <a:ln>
            <a:noFill/>
          </a:ln>
        </p:spPr>
        <p:txBody>
          <a:bodyPr anchorCtr="0" anchor="t" bIns="45700" lIns="45700" spcFirstLastPara="1" rIns="45700" wrap="square" tIns="45700">
            <a:normAutofit/>
          </a:bodyPr>
          <a:lstStyle/>
          <a:p>
            <a:pPr indent="-406400" lvl="0" marL="457200" rtl="0" algn="l">
              <a:lnSpc>
                <a:spcPct val="100000"/>
              </a:lnSpc>
              <a:spcBef>
                <a:spcPts val="0"/>
              </a:spcBef>
              <a:spcAft>
                <a:spcPts val="0"/>
              </a:spcAft>
              <a:buSzPts val="2800"/>
              <a:buFont typeface="Arial"/>
              <a:buChar char="●"/>
            </a:pPr>
            <a:r>
              <a:rPr lang="es-MX" sz="2800">
                <a:latin typeface="Arial"/>
                <a:ea typeface="Arial"/>
                <a:cs typeface="Arial"/>
                <a:sym typeface="Arial"/>
              </a:rPr>
              <a:t>La memoria se encarga de intercambiar información con el procesador </a:t>
            </a:r>
            <a:r>
              <a:rPr lang="es-MX" sz="2800">
                <a:latin typeface="Arial"/>
                <a:ea typeface="Arial"/>
                <a:cs typeface="Arial"/>
                <a:sym typeface="Arial"/>
              </a:rPr>
              <a:t>según</a:t>
            </a:r>
            <a:r>
              <a:rPr lang="es-MX" sz="2800">
                <a:latin typeface="Arial"/>
                <a:ea typeface="Arial"/>
                <a:cs typeface="Arial"/>
                <a:sym typeface="Arial"/>
              </a:rPr>
              <a:t> las necesidades de este.</a:t>
            </a:r>
            <a:endParaRPr sz="2800">
              <a:latin typeface="Arial"/>
              <a:ea typeface="Arial"/>
              <a:cs typeface="Arial"/>
              <a:sym typeface="Arial"/>
            </a:endParaRPr>
          </a:p>
          <a:p>
            <a:pPr indent="-406400" lvl="0" marL="457200" rtl="0" algn="l">
              <a:lnSpc>
                <a:spcPct val="100000"/>
              </a:lnSpc>
              <a:spcBef>
                <a:spcPts val="0"/>
              </a:spcBef>
              <a:spcAft>
                <a:spcPts val="0"/>
              </a:spcAft>
              <a:buSzPts val="2800"/>
              <a:buFont typeface="Arial"/>
              <a:buChar char="●"/>
            </a:pPr>
            <a:r>
              <a:rPr lang="es-MX" sz="2800">
                <a:latin typeface="Arial"/>
                <a:ea typeface="Arial"/>
                <a:cs typeface="Arial"/>
                <a:sym typeface="Arial"/>
              </a:rPr>
              <a:t>Velocidad</a:t>
            </a:r>
            <a:endParaRPr sz="2800">
              <a:latin typeface="Arial"/>
              <a:ea typeface="Arial"/>
              <a:cs typeface="Arial"/>
              <a:sym typeface="Arial"/>
            </a:endParaRPr>
          </a:p>
          <a:p>
            <a:pPr indent="-406400" lvl="1" marL="914400" rtl="0" algn="l">
              <a:lnSpc>
                <a:spcPct val="100000"/>
              </a:lnSpc>
              <a:spcBef>
                <a:spcPts val="0"/>
              </a:spcBef>
              <a:spcAft>
                <a:spcPts val="0"/>
              </a:spcAft>
              <a:buSzPts val="2800"/>
              <a:buFont typeface="Arial"/>
              <a:buChar char="○"/>
            </a:pPr>
            <a:r>
              <a:rPr lang="es-MX" sz="2800">
                <a:latin typeface="Arial"/>
                <a:ea typeface="Arial"/>
                <a:cs typeface="Arial"/>
                <a:sym typeface="Arial"/>
              </a:rPr>
              <a:t>La tecnología de los procesadores obliga a la memoria a tener una velocidad semejante a fin de no disminuir en eficiencia</a:t>
            </a:r>
            <a:endParaRPr sz="2800">
              <a:latin typeface="Arial"/>
              <a:ea typeface="Arial"/>
              <a:cs typeface="Arial"/>
              <a:sym typeface="Arial"/>
            </a:endParaRPr>
          </a:p>
          <a:p>
            <a:pPr indent="-406400" lvl="0" marL="457200" rtl="0" algn="l">
              <a:lnSpc>
                <a:spcPct val="100000"/>
              </a:lnSpc>
              <a:spcBef>
                <a:spcPts val="0"/>
              </a:spcBef>
              <a:spcAft>
                <a:spcPts val="0"/>
              </a:spcAft>
              <a:buSzPts val="2800"/>
              <a:buFont typeface="Arial"/>
              <a:buChar char="●"/>
            </a:pPr>
            <a:r>
              <a:rPr lang="es-MX" sz="2800">
                <a:latin typeface="Arial"/>
                <a:ea typeface="Arial"/>
                <a:cs typeface="Arial"/>
                <a:sym typeface="Arial"/>
              </a:rPr>
              <a:t>Capacidad </a:t>
            </a:r>
            <a:endParaRPr sz="2800">
              <a:latin typeface="Arial"/>
              <a:ea typeface="Arial"/>
              <a:cs typeface="Arial"/>
              <a:sym typeface="Arial"/>
            </a:endParaRPr>
          </a:p>
          <a:p>
            <a:pPr indent="-406400" lvl="1" marL="914400" rtl="0" algn="l">
              <a:lnSpc>
                <a:spcPct val="100000"/>
              </a:lnSpc>
              <a:spcBef>
                <a:spcPts val="0"/>
              </a:spcBef>
              <a:spcAft>
                <a:spcPts val="0"/>
              </a:spcAft>
              <a:buSzPts val="2800"/>
              <a:buFont typeface="Arial"/>
              <a:buChar char="○"/>
            </a:pPr>
            <a:r>
              <a:rPr lang="es-MX" sz="2800">
                <a:latin typeface="Arial"/>
                <a:ea typeface="Arial"/>
                <a:cs typeface="Arial"/>
                <a:sym typeface="Arial"/>
              </a:rPr>
              <a:t>A mayor capacidad se reduce la velocidad.</a:t>
            </a:r>
            <a:endParaRPr sz="2800">
              <a:latin typeface="Arial"/>
              <a:ea typeface="Arial"/>
              <a:cs typeface="Arial"/>
              <a:sym typeface="Arial"/>
            </a:endParaRPr>
          </a:p>
          <a:p>
            <a:pPr indent="-406400" lvl="0" marL="457200" rtl="0" algn="l">
              <a:lnSpc>
                <a:spcPct val="100000"/>
              </a:lnSpc>
              <a:spcBef>
                <a:spcPts val="0"/>
              </a:spcBef>
              <a:spcAft>
                <a:spcPts val="0"/>
              </a:spcAft>
              <a:buSzPts val="2800"/>
              <a:buFont typeface="Arial"/>
              <a:buChar char="●"/>
            </a:pPr>
            <a:r>
              <a:rPr lang="es-MX" sz="2800">
                <a:latin typeface="Arial"/>
                <a:ea typeface="Arial"/>
                <a:cs typeface="Arial"/>
                <a:sym typeface="Arial"/>
              </a:rPr>
              <a:t>Compromiso entre ambas dependiendo la finalidad</a:t>
            </a:r>
            <a:endParaRPr sz="2800">
              <a:latin typeface="Arial"/>
              <a:ea typeface="Arial"/>
              <a:cs typeface="Arial"/>
              <a:sym typeface="Arial"/>
            </a:endParaRPr>
          </a:p>
          <a:p>
            <a:pPr indent="0" lvl="0" marL="0" rtl="0" algn="l">
              <a:lnSpc>
                <a:spcPct val="100000"/>
              </a:lnSpc>
              <a:spcBef>
                <a:spcPts val="0"/>
              </a:spcBef>
              <a:spcAft>
                <a:spcPts val="0"/>
              </a:spcAft>
              <a:buNone/>
            </a:pPr>
            <a:r>
              <a:t/>
            </a:r>
            <a:endParaRPr sz="2800">
              <a:latin typeface="Arial"/>
              <a:ea typeface="Arial"/>
              <a:cs typeface="Arial"/>
              <a:sym typeface="Arial"/>
            </a:endParaRPr>
          </a:p>
          <a:p>
            <a:pPr indent="0" lvl="0" marL="0" rtl="0" algn="l">
              <a:lnSpc>
                <a:spcPct val="100000"/>
              </a:lnSpc>
              <a:spcBef>
                <a:spcPts val="0"/>
              </a:spcBef>
              <a:spcAft>
                <a:spcPts val="0"/>
              </a:spcAft>
              <a:buNone/>
            </a:pPr>
            <a:r>
              <a:t/>
            </a:r>
            <a:endParaRPr sz="2800">
              <a:latin typeface="Arial"/>
              <a:ea typeface="Arial"/>
              <a:cs typeface="Arial"/>
              <a:sym typeface="Arial"/>
            </a:endParaRPr>
          </a:p>
          <a:p>
            <a:pPr indent="-406400" lvl="0" marL="457200" rtl="0" algn="l">
              <a:lnSpc>
                <a:spcPct val="100000"/>
              </a:lnSpc>
              <a:spcBef>
                <a:spcPts val="0"/>
              </a:spcBef>
              <a:spcAft>
                <a:spcPts val="0"/>
              </a:spcAft>
              <a:buClr>
                <a:schemeClr val="dk1"/>
              </a:buClr>
              <a:buSzPts val="2800"/>
              <a:buFont typeface="Arial"/>
              <a:buChar char=" "/>
            </a:pPr>
            <a:r>
              <a:t/>
            </a:r>
            <a:endParaRPr sz="2800">
              <a:latin typeface="Arial"/>
              <a:ea typeface="Arial"/>
              <a:cs typeface="Arial"/>
              <a:sym typeface="Arial"/>
            </a:endParaRPr>
          </a:p>
        </p:txBody>
      </p:sp>
      <p:cxnSp>
        <p:nvCxnSpPr>
          <p:cNvPr id="181" name="Google Shape;181;g2bbe394952f_2_92"/>
          <p:cNvCxnSpPr/>
          <p:nvPr/>
        </p:nvCxnSpPr>
        <p:spPr>
          <a:xfrm>
            <a:off x="487680" y="467360"/>
            <a:ext cx="0" cy="89400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2F5F7"/>
        </a:solidFill>
      </p:bgPr>
    </p:bg>
    <p:spTree>
      <p:nvGrpSpPr>
        <p:cNvPr id="185" name="Shape 185"/>
        <p:cNvGrpSpPr/>
        <p:nvPr/>
      </p:nvGrpSpPr>
      <p:grpSpPr>
        <a:xfrm>
          <a:off x="0" y="0"/>
          <a:ext cx="0" cy="0"/>
          <a:chOff x="0" y="0"/>
          <a:chExt cx="0" cy="0"/>
        </a:xfrm>
      </p:grpSpPr>
      <p:sp>
        <p:nvSpPr>
          <p:cNvPr id="186" name="Google Shape;186;g2bbe394952f_2_98"/>
          <p:cNvSpPr txBox="1"/>
          <p:nvPr>
            <p:ph type="title"/>
          </p:nvPr>
        </p:nvSpPr>
        <p:spPr>
          <a:xfrm>
            <a:off x="669851" y="588249"/>
            <a:ext cx="10972800" cy="8577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s-MX"/>
              <a:t>TIPOS DE MEMORIAS</a:t>
            </a:r>
            <a:endParaRPr/>
          </a:p>
        </p:txBody>
      </p:sp>
      <p:sp>
        <p:nvSpPr>
          <p:cNvPr id="187" name="Google Shape;187;g2bbe394952f_2_98"/>
          <p:cNvSpPr txBox="1"/>
          <p:nvPr>
            <p:ph idx="1" type="body"/>
          </p:nvPr>
        </p:nvSpPr>
        <p:spPr>
          <a:xfrm>
            <a:off x="487675" y="1539475"/>
            <a:ext cx="11421300" cy="5137800"/>
          </a:xfrm>
          <a:prstGeom prst="rect">
            <a:avLst/>
          </a:prstGeom>
          <a:noFill/>
          <a:ln>
            <a:noFill/>
          </a:ln>
        </p:spPr>
        <p:txBody>
          <a:bodyPr anchorCtr="0" anchor="t" bIns="45700" lIns="45700" spcFirstLastPara="1" rIns="45700" wrap="square" tIns="45700">
            <a:normAutofit/>
          </a:bodyPr>
          <a:lstStyle/>
          <a:p>
            <a:pPr indent="-406400" lvl="0" marL="457200" rtl="0" algn="l">
              <a:lnSpc>
                <a:spcPct val="100000"/>
              </a:lnSpc>
              <a:spcBef>
                <a:spcPts val="0"/>
              </a:spcBef>
              <a:spcAft>
                <a:spcPts val="0"/>
              </a:spcAft>
              <a:buSzPts val="2800"/>
              <a:buFont typeface="Arial"/>
              <a:buChar char="●"/>
            </a:pPr>
            <a:r>
              <a:rPr lang="es-MX" sz="2800">
                <a:latin typeface="Arial"/>
                <a:ea typeface="Arial"/>
                <a:cs typeface="Arial"/>
                <a:sym typeface="Arial"/>
              </a:rPr>
              <a:t>ROM ( Read Only Memory)</a:t>
            </a:r>
            <a:endParaRPr sz="2800">
              <a:latin typeface="Arial"/>
              <a:ea typeface="Arial"/>
              <a:cs typeface="Arial"/>
              <a:sym typeface="Arial"/>
            </a:endParaRPr>
          </a:p>
          <a:p>
            <a:pPr indent="-406400" lvl="1" marL="914400" rtl="0" algn="l">
              <a:lnSpc>
                <a:spcPct val="100000"/>
              </a:lnSpc>
              <a:spcBef>
                <a:spcPts val="0"/>
              </a:spcBef>
              <a:spcAft>
                <a:spcPts val="0"/>
              </a:spcAft>
              <a:buSzPts val="2800"/>
              <a:buFont typeface="Arial"/>
              <a:buChar char="○"/>
            </a:pPr>
            <a:r>
              <a:rPr lang="es-MX" sz="2800">
                <a:latin typeface="Arial"/>
                <a:ea typeface="Arial"/>
                <a:cs typeface="Arial"/>
                <a:sym typeface="Arial"/>
              </a:rPr>
              <a:t>Se almacenan las rutinas de arranque.</a:t>
            </a:r>
            <a:endParaRPr sz="2800">
              <a:latin typeface="Arial"/>
              <a:ea typeface="Arial"/>
              <a:cs typeface="Arial"/>
              <a:sym typeface="Arial"/>
            </a:endParaRPr>
          </a:p>
          <a:p>
            <a:pPr indent="-406400" lvl="1" marL="914400" rtl="0" algn="l">
              <a:lnSpc>
                <a:spcPct val="100000"/>
              </a:lnSpc>
              <a:spcBef>
                <a:spcPts val="0"/>
              </a:spcBef>
              <a:spcAft>
                <a:spcPts val="0"/>
              </a:spcAft>
              <a:buSzPts val="2800"/>
              <a:buFont typeface="Arial"/>
              <a:buChar char="○"/>
            </a:pPr>
            <a:r>
              <a:rPr lang="es-MX" sz="2800">
                <a:latin typeface="Arial"/>
                <a:ea typeface="Arial"/>
                <a:cs typeface="Arial"/>
                <a:sym typeface="Arial"/>
              </a:rPr>
              <a:t>Se almacena en forma permanente. No volátil</a:t>
            </a:r>
            <a:endParaRPr sz="2800">
              <a:latin typeface="Arial"/>
              <a:ea typeface="Arial"/>
              <a:cs typeface="Arial"/>
              <a:sym typeface="Arial"/>
            </a:endParaRPr>
          </a:p>
          <a:p>
            <a:pPr indent="-406400" lvl="1" marL="914400" rtl="0" algn="l">
              <a:lnSpc>
                <a:spcPct val="100000"/>
              </a:lnSpc>
              <a:spcBef>
                <a:spcPts val="0"/>
              </a:spcBef>
              <a:spcAft>
                <a:spcPts val="0"/>
              </a:spcAft>
              <a:buSzPts val="2800"/>
              <a:buFont typeface="Arial"/>
              <a:buChar char="○"/>
            </a:pPr>
            <a:r>
              <a:rPr lang="es-MX" sz="2800">
                <a:latin typeface="Arial"/>
                <a:ea typeface="Arial"/>
                <a:cs typeface="Arial"/>
                <a:sym typeface="Arial"/>
              </a:rPr>
              <a:t>Ejemplos: Juguetes electrónicos, etc.</a:t>
            </a:r>
            <a:endParaRPr sz="2800">
              <a:latin typeface="Arial"/>
              <a:ea typeface="Arial"/>
              <a:cs typeface="Arial"/>
              <a:sym typeface="Arial"/>
            </a:endParaRPr>
          </a:p>
          <a:p>
            <a:pPr indent="-406400" lvl="0" marL="457200" rtl="0" algn="l">
              <a:lnSpc>
                <a:spcPct val="100000"/>
              </a:lnSpc>
              <a:spcBef>
                <a:spcPts val="0"/>
              </a:spcBef>
              <a:spcAft>
                <a:spcPts val="0"/>
              </a:spcAft>
              <a:buSzPts val="2800"/>
              <a:buFont typeface="Arial"/>
              <a:buChar char="●"/>
            </a:pPr>
            <a:r>
              <a:rPr lang="es-MX" sz="2800">
                <a:latin typeface="Arial"/>
                <a:ea typeface="Arial"/>
                <a:cs typeface="Arial"/>
                <a:sym typeface="Arial"/>
              </a:rPr>
              <a:t>RAM (Random Access Memory)</a:t>
            </a:r>
            <a:endParaRPr sz="2800">
              <a:latin typeface="Arial"/>
              <a:ea typeface="Arial"/>
              <a:cs typeface="Arial"/>
              <a:sym typeface="Arial"/>
            </a:endParaRPr>
          </a:p>
          <a:p>
            <a:pPr indent="-406400" lvl="1" marL="914400" rtl="0" algn="l">
              <a:lnSpc>
                <a:spcPct val="100000"/>
              </a:lnSpc>
              <a:spcBef>
                <a:spcPts val="0"/>
              </a:spcBef>
              <a:spcAft>
                <a:spcPts val="0"/>
              </a:spcAft>
              <a:buSzPts val="2800"/>
              <a:buFont typeface="Arial"/>
              <a:buChar char="○"/>
            </a:pPr>
            <a:r>
              <a:rPr lang="es-MX" sz="2800">
                <a:latin typeface="Arial"/>
                <a:ea typeface="Arial"/>
                <a:cs typeface="Arial"/>
                <a:sym typeface="Arial"/>
              </a:rPr>
              <a:t>Memoria de lectura escritura </a:t>
            </a:r>
            <a:endParaRPr sz="2800">
              <a:latin typeface="Arial"/>
              <a:ea typeface="Arial"/>
              <a:cs typeface="Arial"/>
              <a:sym typeface="Arial"/>
            </a:endParaRPr>
          </a:p>
          <a:p>
            <a:pPr indent="-406400" lvl="1" marL="914400" rtl="0" algn="l">
              <a:lnSpc>
                <a:spcPct val="100000"/>
              </a:lnSpc>
              <a:spcBef>
                <a:spcPts val="0"/>
              </a:spcBef>
              <a:spcAft>
                <a:spcPts val="0"/>
              </a:spcAft>
              <a:buSzPts val="2800"/>
              <a:buFont typeface="Arial"/>
              <a:buChar char="○"/>
            </a:pPr>
            <a:r>
              <a:rPr lang="es-MX" sz="2800">
                <a:latin typeface="Arial"/>
                <a:ea typeface="Arial"/>
                <a:cs typeface="Arial"/>
                <a:sym typeface="Arial"/>
              </a:rPr>
              <a:t>Necesita de alimentación eléctrica para conservar la </a:t>
            </a:r>
            <a:r>
              <a:rPr lang="es-MX" sz="2800">
                <a:latin typeface="Arial"/>
                <a:ea typeface="Arial"/>
                <a:cs typeface="Arial"/>
                <a:sym typeface="Arial"/>
              </a:rPr>
              <a:t>información</a:t>
            </a:r>
            <a:r>
              <a:rPr lang="es-MX" sz="2800">
                <a:latin typeface="Arial"/>
                <a:ea typeface="Arial"/>
                <a:cs typeface="Arial"/>
                <a:sym typeface="Arial"/>
              </a:rPr>
              <a:t>.Volátil</a:t>
            </a:r>
            <a:endParaRPr sz="2800">
              <a:latin typeface="Arial"/>
              <a:ea typeface="Arial"/>
              <a:cs typeface="Arial"/>
              <a:sym typeface="Arial"/>
            </a:endParaRPr>
          </a:p>
          <a:p>
            <a:pPr indent="0" lvl="0" marL="0" rtl="0" algn="l">
              <a:lnSpc>
                <a:spcPct val="100000"/>
              </a:lnSpc>
              <a:spcBef>
                <a:spcPts val="0"/>
              </a:spcBef>
              <a:spcAft>
                <a:spcPts val="0"/>
              </a:spcAft>
              <a:buNone/>
            </a:pPr>
            <a:r>
              <a:t/>
            </a:r>
            <a:endParaRPr sz="2800">
              <a:latin typeface="Arial"/>
              <a:ea typeface="Arial"/>
              <a:cs typeface="Arial"/>
              <a:sym typeface="Arial"/>
            </a:endParaRPr>
          </a:p>
          <a:p>
            <a:pPr indent="0" lvl="0" marL="0" rtl="0" algn="l">
              <a:lnSpc>
                <a:spcPct val="100000"/>
              </a:lnSpc>
              <a:spcBef>
                <a:spcPts val="0"/>
              </a:spcBef>
              <a:spcAft>
                <a:spcPts val="0"/>
              </a:spcAft>
              <a:buNone/>
            </a:pPr>
            <a:r>
              <a:t/>
            </a:r>
            <a:endParaRPr sz="2800">
              <a:latin typeface="Arial"/>
              <a:ea typeface="Arial"/>
              <a:cs typeface="Arial"/>
              <a:sym typeface="Arial"/>
            </a:endParaRPr>
          </a:p>
          <a:p>
            <a:pPr indent="-406400" lvl="0" marL="457200" rtl="0" algn="l">
              <a:lnSpc>
                <a:spcPct val="100000"/>
              </a:lnSpc>
              <a:spcBef>
                <a:spcPts val="0"/>
              </a:spcBef>
              <a:spcAft>
                <a:spcPts val="0"/>
              </a:spcAft>
              <a:buClr>
                <a:schemeClr val="dk1"/>
              </a:buClr>
              <a:buSzPts val="2800"/>
              <a:buFont typeface="Arial"/>
              <a:buChar char=" "/>
            </a:pPr>
            <a:r>
              <a:t/>
            </a:r>
            <a:endParaRPr sz="2800">
              <a:latin typeface="Arial"/>
              <a:ea typeface="Arial"/>
              <a:cs typeface="Arial"/>
              <a:sym typeface="Arial"/>
            </a:endParaRPr>
          </a:p>
        </p:txBody>
      </p:sp>
      <p:cxnSp>
        <p:nvCxnSpPr>
          <p:cNvPr id="188" name="Google Shape;188;g2bbe394952f_2_98"/>
          <p:cNvCxnSpPr/>
          <p:nvPr/>
        </p:nvCxnSpPr>
        <p:spPr>
          <a:xfrm>
            <a:off x="487680" y="467360"/>
            <a:ext cx="0" cy="89400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2F5F7"/>
        </a:solidFill>
      </p:bgPr>
    </p:bg>
    <p:spTree>
      <p:nvGrpSpPr>
        <p:cNvPr id="192" name="Shape 192"/>
        <p:cNvGrpSpPr/>
        <p:nvPr/>
      </p:nvGrpSpPr>
      <p:grpSpPr>
        <a:xfrm>
          <a:off x="0" y="0"/>
          <a:ext cx="0" cy="0"/>
          <a:chOff x="0" y="0"/>
          <a:chExt cx="0" cy="0"/>
        </a:xfrm>
      </p:grpSpPr>
      <p:sp>
        <p:nvSpPr>
          <p:cNvPr id="193" name="Google Shape;193;g2bbe394952f_2_104"/>
          <p:cNvSpPr txBox="1"/>
          <p:nvPr>
            <p:ph type="title"/>
          </p:nvPr>
        </p:nvSpPr>
        <p:spPr>
          <a:xfrm>
            <a:off x="669851" y="588249"/>
            <a:ext cx="10972800" cy="8577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s-MX"/>
              <a:t>OPTIMIZACIÓN DE MEMORIAS</a:t>
            </a:r>
            <a:endParaRPr/>
          </a:p>
        </p:txBody>
      </p:sp>
      <p:sp>
        <p:nvSpPr>
          <p:cNvPr id="194" name="Google Shape;194;g2bbe394952f_2_104"/>
          <p:cNvSpPr txBox="1"/>
          <p:nvPr>
            <p:ph idx="1" type="body"/>
          </p:nvPr>
        </p:nvSpPr>
        <p:spPr>
          <a:xfrm>
            <a:off x="487675" y="1539475"/>
            <a:ext cx="11421300" cy="5137800"/>
          </a:xfrm>
          <a:prstGeom prst="rect">
            <a:avLst/>
          </a:prstGeom>
          <a:noFill/>
          <a:ln>
            <a:noFill/>
          </a:ln>
        </p:spPr>
        <p:txBody>
          <a:bodyPr anchorCtr="0" anchor="t" bIns="45700" lIns="45700" spcFirstLastPara="1" rIns="45700" wrap="square" tIns="45700">
            <a:normAutofit/>
          </a:bodyPr>
          <a:lstStyle/>
          <a:p>
            <a:pPr indent="-406400" lvl="0" marL="457200" rtl="0" algn="l">
              <a:lnSpc>
                <a:spcPct val="100000"/>
              </a:lnSpc>
              <a:spcBef>
                <a:spcPts val="0"/>
              </a:spcBef>
              <a:spcAft>
                <a:spcPts val="0"/>
              </a:spcAft>
              <a:buSzPts val="2800"/>
              <a:buFont typeface="Arial"/>
              <a:buChar char="●"/>
            </a:pPr>
            <a:r>
              <a:rPr lang="es-MX" sz="2800">
                <a:latin typeface="Arial"/>
                <a:ea typeface="Arial"/>
                <a:cs typeface="Arial"/>
                <a:sym typeface="Arial"/>
              </a:rPr>
              <a:t>Necesidad de Memorias </a:t>
            </a:r>
            <a:r>
              <a:rPr lang="es-MX" sz="2800">
                <a:latin typeface="Arial"/>
                <a:ea typeface="Arial"/>
                <a:cs typeface="Arial"/>
                <a:sym typeface="Arial"/>
              </a:rPr>
              <a:t>más</a:t>
            </a:r>
            <a:r>
              <a:rPr lang="es-MX" sz="2800">
                <a:latin typeface="Arial"/>
                <a:ea typeface="Arial"/>
                <a:cs typeface="Arial"/>
                <a:sym typeface="Arial"/>
              </a:rPr>
              <a:t> rápidas y con más capacidad.</a:t>
            </a:r>
            <a:endParaRPr sz="2800">
              <a:latin typeface="Arial"/>
              <a:ea typeface="Arial"/>
              <a:cs typeface="Arial"/>
              <a:sym typeface="Arial"/>
            </a:endParaRPr>
          </a:p>
          <a:p>
            <a:pPr indent="-406400" lvl="0" marL="457200" rtl="0" algn="l">
              <a:lnSpc>
                <a:spcPct val="100000"/>
              </a:lnSpc>
              <a:spcBef>
                <a:spcPts val="0"/>
              </a:spcBef>
              <a:spcAft>
                <a:spcPts val="0"/>
              </a:spcAft>
              <a:buSzPts val="2800"/>
              <a:buFont typeface="Arial"/>
              <a:buChar char="●"/>
            </a:pPr>
            <a:r>
              <a:rPr lang="es-MX" sz="2800">
                <a:latin typeface="Arial"/>
                <a:ea typeface="Arial"/>
                <a:cs typeface="Arial"/>
                <a:sym typeface="Arial"/>
              </a:rPr>
              <a:t>Métodos de optimización para la MP:</a:t>
            </a:r>
            <a:endParaRPr sz="2800">
              <a:latin typeface="Arial"/>
              <a:ea typeface="Arial"/>
              <a:cs typeface="Arial"/>
              <a:sym typeface="Arial"/>
            </a:endParaRPr>
          </a:p>
          <a:p>
            <a:pPr indent="-406400" lvl="1" marL="914400" rtl="0" algn="l">
              <a:lnSpc>
                <a:spcPct val="100000"/>
              </a:lnSpc>
              <a:spcBef>
                <a:spcPts val="0"/>
              </a:spcBef>
              <a:spcAft>
                <a:spcPts val="0"/>
              </a:spcAft>
              <a:buSzPts val="2800"/>
              <a:buFont typeface="Arial"/>
              <a:buChar char="○"/>
            </a:pPr>
            <a:r>
              <a:rPr lang="es-MX" sz="2800">
                <a:latin typeface="Arial"/>
                <a:ea typeface="Arial"/>
                <a:cs typeface="Arial"/>
                <a:sym typeface="Arial"/>
              </a:rPr>
              <a:t>Memoria </a:t>
            </a:r>
            <a:r>
              <a:rPr lang="es-MX" sz="2800">
                <a:latin typeface="Arial"/>
                <a:ea typeface="Arial"/>
                <a:cs typeface="Arial"/>
                <a:sym typeface="Arial"/>
              </a:rPr>
              <a:t>caché</a:t>
            </a:r>
            <a:endParaRPr sz="2800">
              <a:latin typeface="Arial"/>
              <a:ea typeface="Arial"/>
              <a:cs typeface="Arial"/>
              <a:sym typeface="Arial"/>
            </a:endParaRPr>
          </a:p>
          <a:p>
            <a:pPr indent="-406400" lvl="2" marL="1371600" rtl="0" algn="l">
              <a:lnSpc>
                <a:spcPct val="100000"/>
              </a:lnSpc>
              <a:spcBef>
                <a:spcPts val="0"/>
              </a:spcBef>
              <a:spcAft>
                <a:spcPts val="0"/>
              </a:spcAft>
              <a:buSzPts val="2800"/>
              <a:buFont typeface="Arial"/>
              <a:buChar char="■"/>
            </a:pPr>
            <a:r>
              <a:rPr lang="es-MX" sz="2800">
                <a:latin typeface="Arial"/>
                <a:ea typeface="Arial"/>
                <a:cs typeface="Arial"/>
                <a:sym typeface="Arial"/>
              </a:rPr>
              <a:t>Mayor costo, mayor velocidad. Menor capacidad</a:t>
            </a:r>
            <a:endParaRPr sz="2800">
              <a:latin typeface="Arial"/>
              <a:ea typeface="Arial"/>
              <a:cs typeface="Arial"/>
              <a:sym typeface="Arial"/>
            </a:endParaRPr>
          </a:p>
          <a:p>
            <a:pPr indent="-406400" lvl="1" marL="914400" rtl="0" algn="l">
              <a:lnSpc>
                <a:spcPct val="100000"/>
              </a:lnSpc>
              <a:spcBef>
                <a:spcPts val="0"/>
              </a:spcBef>
              <a:spcAft>
                <a:spcPts val="0"/>
              </a:spcAft>
              <a:buSzPts val="2800"/>
              <a:buFont typeface="Arial"/>
              <a:buChar char="○"/>
            </a:pPr>
            <a:r>
              <a:rPr lang="es-MX" sz="2800">
                <a:latin typeface="Arial"/>
                <a:ea typeface="Arial"/>
                <a:cs typeface="Arial"/>
                <a:sym typeface="Arial"/>
              </a:rPr>
              <a:t>Memoria virtual</a:t>
            </a:r>
            <a:endParaRPr sz="2800">
              <a:latin typeface="Arial"/>
              <a:ea typeface="Arial"/>
              <a:cs typeface="Arial"/>
              <a:sym typeface="Arial"/>
            </a:endParaRPr>
          </a:p>
          <a:p>
            <a:pPr indent="-406400" lvl="2" marL="1371600" rtl="0" algn="l">
              <a:lnSpc>
                <a:spcPct val="100000"/>
              </a:lnSpc>
              <a:spcBef>
                <a:spcPts val="0"/>
              </a:spcBef>
              <a:spcAft>
                <a:spcPts val="0"/>
              </a:spcAft>
              <a:buSzPts val="2800"/>
              <a:buFont typeface="Arial"/>
              <a:buChar char="■"/>
            </a:pPr>
            <a:r>
              <a:rPr lang="es-MX" sz="2800">
                <a:latin typeface="Arial"/>
                <a:ea typeface="Arial"/>
                <a:cs typeface="Arial"/>
                <a:sym typeface="Arial"/>
              </a:rPr>
              <a:t>Hace uso de </a:t>
            </a:r>
            <a:r>
              <a:rPr lang="es-MX" sz="2800">
                <a:latin typeface="Arial"/>
                <a:ea typeface="Arial"/>
                <a:cs typeface="Arial"/>
                <a:sym typeface="Arial"/>
              </a:rPr>
              <a:t>más</a:t>
            </a:r>
            <a:r>
              <a:rPr lang="es-MX" sz="2800">
                <a:latin typeface="Arial"/>
                <a:ea typeface="Arial"/>
                <a:cs typeface="Arial"/>
                <a:sym typeface="Arial"/>
              </a:rPr>
              <a:t> memoria de la que físicamente se dispone.</a:t>
            </a:r>
            <a:endParaRPr sz="2800">
              <a:latin typeface="Arial"/>
              <a:ea typeface="Arial"/>
              <a:cs typeface="Arial"/>
              <a:sym typeface="Arial"/>
            </a:endParaRPr>
          </a:p>
          <a:p>
            <a:pPr indent="-406400" lvl="2" marL="1371600" rtl="0" algn="l">
              <a:lnSpc>
                <a:spcPct val="100000"/>
              </a:lnSpc>
              <a:spcBef>
                <a:spcPts val="0"/>
              </a:spcBef>
              <a:spcAft>
                <a:spcPts val="0"/>
              </a:spcAft>
              <a:buSzPts val="2800"/>
              <a:buFont typeface="Arial"/>
              <a:buChar char="■"/>
            </a:pPr>
            <a:r>
              <a:rPr lang="es-MX" sz="2800">
                <a:latin typeface="Arial"/>
                <a:ea typeface="Arial"/>
                <a:cs typeface="Arial"/>
                <a:sym typeface="Arial"/>
              </a:rPr>
              <a:t>Ayudada por el disco.</a:t>
            </a:r>
            <a:endParaRPr sz="2800">
              <a:latin typeface="Arial"/>
              <a:ea typeface="Arial"/>
              <a:cs typeface="Arial"/>
              <a:sym typeface="Arial"/>
            </a:endParaRPr>
          </a:p>
          <a:p>
            <a:pPr indent="0" lvl="0" marL="457200" rtl="0" algn="l">
              <a:lnSpc>
                <a:spcPct val="100000"/>
              </a:lnSpc>
              <a:spcBef>
                <a:spcPts val="0"/>
              </a:spcBef>
              <a:spcAft>
                <a:spcPts val="0"/>
              </a:spcAft>
              <a:buNone/>
            </a:pPr>
            <a:r>
              <a:t/>
            </a:r>
            <a:endParaRPr sz="2800">
              <a:latin typeface="Arial"/>
              <a:ea typeface="Arial"/>
              <a:cs typeface="Arial"/>
              <a:sym typeface="Arial"/>
            </a:endParaRPr>
          </a:p>
          <a:p>
            <a:pPr indent="0" lvl="0" marL="0" rtl="0" algn="l">
              <a:lnSpc>
                <a:spcPct val="100000"/>
              </a:lnSpc>
              <a:spcBef>
                <a:spcPts val="0"/>
              </a:spcBef>
              <a:spcAft>
                <a:spcPts val="0"/>
              </a:spcAft>
              <a:buNone/>
            </a:pPr>
            <a:r>
              <a:t/>
            </a:r>
            <a:endParaRPr sz="2800">
              <a:latin typeface="Arial"/>
              <a:ea typeface="Arial"/>
              <a:cs typeface="Arial"/>
              <a:sym typeface="Arial"/>
            </a:endParaRPr>
          </a:p>
          <a:p>
            <a:pPr indent="0" lvl="0" marL="0" rtl="0" algn="l">
              <a:lnSpc>
                <a:spcPct val="100000"/>
              </a:lnSpc>
              <a:spcBef>
                <a:spcPts val="0"/>
              </a:spcBef>
              <a:spcAft>
                <a:spcPts val="0"/>
              </a:spcAft>
              <a:buNone/>
            </a:pPr>
            <a:r>
              <a:t/>
            </a:r>
            <a:endParaRPr sz="2800">
              <a:latin typeface="Arial"/>
              <a:ea typeface="Arial"/>
              <a:cs typeface="Arial"/>
              <a:sym typeface="Arial"/>
            </a:endParaRPr>
          </a:p>
          <a:p>
            <a:pPr indent="-406400" lvl="0" marL="457200" rtl="0" algn="l">
              <a:lnSpc>
                <a:spcPct val="100000"/>
              </a:lnSpc>
              <a:spcBef>
                <a:spcPts val="0"/>
              </a:spcBef>
              <a:spcAft>
                <a:spcPts val="0"/>
              </a:spcAft>
              <a:buClr>
                <a:schemeClr val="dk1"/>
              </a:buClr>
              <a:buSzPts val="2800"/>
              <a:buFont typeface="Arial"/>
              <a:buChar char=" "/>
            </a:pPr>
            <a:r>
              <a:t/>
            </a:r>
            <a:endParaRPr sz="2800">
              <a:latin typeface="Arial"/>
              <a:ea typeface="Arial"/>
              <a:cs typeface="Arial"/>
              <a:sym typeface="Arial"/>
            </a:endParaRPr>
          </a:p>
        </p:txBody>
      </p:sp>
      <p:cxnSp>
        <p:nvCxnSpPr>
          <p:cNvPr id="195" name="Google Shape;195;g2bbe394952f_2_104"/>
          <p:cNvCxnSpPr/>
          <p:nvPr/>
        </p:nvCxnSpPr>
        <p:spPr>
          <a:xfrm>
            <a:off x="487680" y="467360"/>
            <a:ext cx="0" cy="89400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2F5F7"/>
        </a:solidFill>
      </p:bgPr>
    </p:bg>
    <p:spTree>
      <p:nvGrpSpPr>
        <p:cNvPr id="199" name="Shape 199"/>
        <p:cNvGrpSpPr/>
        <p:nvPr/>
      </p:nvGrpSpPr>
      <p:grpSpPr>
        <a:xfrm>
          <a:off x="0" y="0"/>
          <a:ext cx="0" cy="0"/>
          <a:chOff x="0" y="0"/>
          <a:chExt cx="0" cy="0"/>
        </a:xfrm>
      </p:grpSpPr>
      <p:sp>
        <p:nvSpPr>
          <p:cNvPr id="200" name="Google Shape;200;g2bbe394952f_2_110"/>
          <p:cNvSpPr txBox="1"/>
          <p:nvPr>
            <p:ph type="title"/>
          </p:nvPr>
        </p:nvSpPr>
        <p:spPr>
          <a:xfrm>
            <a:off x="669851" y="588249"/>
            <a:ext cx="10972800" cy="857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0000"/>
              </a:lnSpc>
              <a:spcBef>
                <a:spcPts val="0"/>
              </a:spcBef>
              <a:spcAft>
                <a:spcPts val="0"/>
              </a:spcAft>
              <a:buClr>
                <a:srgbClr val="0C0C0C"/>
              </a:buClr>
              <a:buSzPct val="100000"/>
              <a:buFont typeface="Twentieth Century"/>
              <a:buNone/>
            </a:pPr>
            <a:r>
              <a:rPr lang="es-MX"/>
              <a:t>UCP - UNIDAD CENTRAL DE PROCESAMIENTO</a:t>
            </a:r>
            <a:endParaRPr/>
          </a:p>
        </p:txBody>
      </p:sp>
      <p:sp>
        <p:nvSpPr>
          <p:cNvPr id="201" name="Google Shape;201;g2bbe394952f_2_110"/>
          <p:cNvSpPr txBox="1"/>
          <p:nvPr>
            <p:ph idx="1" type="body"/>
          </p:nvPr>
        </p:nvSpPr>
        <p:spPr>
          <a:xfrm>
            <a:off x="487675" y="1539475"/>
            <a:ext cx="11421300" cy="5137800"/>
          </a:xfrm>
          <a:prstGeom prst="rect">
            <a:avLst/>
          </a:prstGeom>
          <a:noFill/>
          <a:ln>
            <a:noFill/>
          </a:ln>
        </p:spPr>
        <p:txBody>
          <a:bodyPr anchorCtr="0" anchor="t" bIns="45700" lIns="45700" spcFirstLastPara="1" rIns="45700" wrap="square" tIns="45700">
            <a:normAutofit fontScale="77500" lnSpcReduction="10000"/>
          </a:bodyPr>
          <a:lstStyle/>
          <a:p>
            <a:pPr indent="-366394" lvl="1" marL="914400" rtl="0" algn="l">
              <a:lnSpc>
                <a:spcPct val="100000"/>
              </a:lnSpc>
              <a:spcBef>
                <a:spcPts val="0"/>
              </a:spcBef>
              <a:spcAft>
                <a:spcPts val="0"/>
              </a:spcAft>
              <a:buSzPct val="100000"/>
              <a:buFont typeface="Arial"/>
              <a:buChar char="🢝"/>
            </a:pPr>
            <a:r>
              <a:rPr lang="es-MX" sz="2800">
                <a:latin typeface="Arial"/>
                <a:ea typeface="Arial"/>
                <a:cs typeface="Arial"/>
                <a:sym typeface="Arial"/>
              </a:rPr>
              <a:t>Lugar donde se procesa la información recibida. Procesador.</a:t>
            </a:r>
            <a:endParaRPr sz="2800">
              <a:latin typeface="Arial"/>
              <a:ea typeface="Arial"/>
              <a:cs typeface="Arial"/>
              <a:sym typeface="Arial"/>
            </a:endParaRPr>
          </a:p>
          <a:p>
            <a:pPr indent="-366394" lvl="1" marL="914400" rtl="0" algn="l">
              <a:lnSpc>
                <a:spcPct val="100000"/>
              </a:lnSpc>
              <a:spcBef>
                <a:spcPts val="0"/>
              </a:spcBef>
              <a:spcAft>
                <a:spcPts val="0"/>
              </a:spcAft>
              <a:buSzPct val="100000"/>
              <a:buFont typeface="Arial"/>
              <a:buChar char="🢝"/>
            </a:pPr>
            <a:r>
              <a:rPr lang="es-MX" sz="2800">
                <a:latin typeface="Arial"/>
                <a:ea typeface="Arial"/>
                <a:cs typeface="Arial"/>
                <a:sym typeface="Arial"/>
              </a:rPr>
              <a:t>Formada por :</a:t>
            </a:r>
            <a:endParaRPr sz="2800">
              <a:latin typeface="Arial"/>
              <a:ea typeface="Arial"/>
              <a:cs typeface="Arial"/>
              <a:sym typeface="Arial"/>
            </a:endParaRPr>
          </a:p>
          <a:p>
            <a:pPr indent="-366394" lvl="2" marL="1371600" rtl="0" algn="l">
              <a:lnSpc>
                <a:spcPct val="100000"/>
              </a:lnSpc>
              <a:spcBef>
                <a:spcPts val="0"/>
              </a:spcBef>
              <a:spcAft>
                <a:spcPts val="0"/>
              </a:spcAft>
              <a:buSzPct val="100000"/>
              <a:buFont typeface="Arial"/>
              <a:buChar char="🢝"/>
            </a:pPr>
            <a:r>
              <a:rPr lang="es-MX" sz="2800">
                <a:latin typeface="Arial"/>
                <a:ea typeface="Arial"/>
                <a:cs typeface="Arial"/>
                <a:sym typeface="Arial"/>
              </a:rPr>
              <a:t>UC </a:t>
            </a:r>
            <a:endParaRPr sz="2800">
              <a:latin typeface="Arial"/>
              <a:ea typeface="Arial"/>
              <a:cs typeface="Arial"/>
              <a:sym typeface="Arial"/>
            </a:endParaRPr>
          </a:p>
          <a:p>
            <a:pPr indent="-366394" lvl="2" marL="1371600" rtl="0" algn="l">
              <a:lnSpc>
                <a:spcPct val="100000"/>
              </a:lnSpc>
              <a:spcBef>
                <a:spcPts val="0"/>
              </a:spcBef>
              <a:spcAft>
                <a:spcPts val="0"/>
              </a:spcAft>
              <a:buSzPct val="100000"/>
              <a:buFont typeface="Arial"/>
              <a:buChar char="🢝"/>
            </a:pPr>
            <a:r>
              <a:rPr lang="es-MX" sz="2800">
                <a:latin typeface="Arial"/>
                <a:ea typeface="Arial"/>
                <a:cs typeface="Arial"/>
                <a:sym typeface="Arial"/>
              </a:rPr>
              <a:t>UAL</a:t>
            </a:r>
            <a:endParaRPr sz="2800">
              <a:latin typeface="Arial"/>
              <a:ea typeface="Arial"/>
              <a:cs typeface="Arial"/>
              <a:sym typeface="Arial"/>
            </a:endParaRPr>
          </a:p>
          <a:p>
            <a:pPr indent="-366394" lvl="1" marL="914400" rtl="0" algn="l">
              <a:lnSpc>
                <a:spcPct val="100000"/>
              </a:lnSpc>
              <a:spcBef>
                <a:spcPts val="0"/>
              </a:spcBef>
              <a:spcAft>
                <a:spcPts val="0"/>
              </a:spcAft>
              <a:buSzPct val="100000"/>
              <a:buFont typeface="Arial"/>
              <a:buChar char="🢝"/>
            </a:pPr>
            <a:r>
              <a:rPr lang="es-MX" sz="2800">
                <a:latin typeface="Arial"/>
                <a:ea typeface="Arial"/>
                <a:cs typeface="Arial"/>
                <a:sym typeface="Arial"/>
              </a:rPr>
              <a:t>Es un microchip y consta de circuitos electrónicos que permiten realizar operaciones elementales con la información.</a:t>
            </a:r>
            <a:endParaRPr sz="2800">
              <a:latin typeface="Arial"/>
              <a:ea typeface="Arial"/>
              <a:cs typeface="Arial"/>
              <a:sym typeface="Arial"/>
            </a:endParaRPr>
          </a:p>
          <a:p>
            <a:pPr indent="-366394" lvl="1" marL="914400" rtl="0" algn="l">
              <a:lnSpc>
                <a:spcPct val="100000"/>
              </a:lnSpc>
              <a:spcBef>
                <a:spcPts val="0"/>
              </a:spcBef>
              <a:spcAft>
                <a:spcPts val="0"/>
              </a:spcAft>
              <a:buSzPct val="100000"/>
              <a:buFont typeface="Arial"/>
              <a:buChar char="🢝"/>
            </a:pPr>
            <a:r>
              <a:rPr lang="es-MX" sz="2800">
                <a:latin typeface="Arial"/>
                <a:ea typeface="Arial"/>
                <a:cs typeface="Arial"/>
                <a:sym typeface="Arial"/>
              </a:rPr>
              <a:t>La </a:t>
            </a:r>
            <a:r>
              <a:rPr lang="es-MX" sz="2800">
                <a:latin typeface="Arial"/>
                <a:ea typeface="Arial"/>
                <a:cs typeface="Arial"/>
                <a:sym typeface="Arial"/>
              </a:rPr>
              <a:t>misión</a:t>
            </a:r>
            <a:r>
              <a:rPr lang="es-MX" sz="2800">
                <a:latin typeface="Arial"/>
                <a:ea typeface="Arial"/>
                <a:cs typeface="Arial"/>
                <a:sym typeface="Arial"/>
              </a:rPr>
              <a:t> principal del procesador es ejecutar las instrucciones que residen en MP y que se dan en forma de programas que contienen secuencias de instrucciones.</a:t>
            </a:r>
            <a:endParaRPr sz="2800">
              <a:latin typeface="Arial"/>
              <a:ea typeface="Arial"/>
              <a:cs typeface="Arial"/>
              <a:sym typeface="Arial"/>
            </a:endParaRPr>
          </a:p>
          <a:p>
            <a:pPr indent="-366394" lvl="1" marL="914400" rtl="0" algn="l">
              <a:lnSpc>
                <a:spcPct val="100000"/>
              </a:lnSpc>
              <a:spcBef>
                <a:spcPts val="0"/>
              </a:spcBef>
              <a:spcAft>
                <a:spcPts val="0"/>
              </a:spcAft>
              <a:buSzPct val="100000"/>
              <a:buFont typeface="Arial"/>
              <a:buChar char="🢝"/>
            </a:pPr>
            <a:r>
              <a:rPr lang="es-MX" sz="2800">
                <a:latin typeface="Arial"/>
                <a:ea typeface="Arial"/>
                <a:cs typeface="Arial"/>
                <a:sym typeface="Arial"/>
              </a:rPr>
              <a:t>Un procesador puede intercalar la ejecuciòn de un conjunto de programas en el tiempo por razones de </a:t>
            </a:r>
            <a:r>
              <a:rPr lang="es-MX" sz="2800">
                <a:latin typeface="Arial"/>
                <a:ea typeface="Arial"/>
                <a:cs typeface="Arial"/>
                <a:sym typeface="Arial"/>
              </a:rPr>
              <a:t>eficiencia</a:t>
            </a:r>
            <a:r>
              <a:rPr lang="es-MX" sz="2800">
                <a:latin typeface="Arial"/>
                <a:ea typeface="Arial"/>
                <a:cs typeface="Arial"/>
                <a:sym typeface="Arial"/>
              </a:rPr>
              <a:t> y de facilidad de programaciòn.</a:t>
            </a:r>
            <a:endParaRPr sz="2800">
              <a:latin typeface="Arial"/>
              <a:ea typeface="Arial"/>
              <a:cs typeface="Arial"/>
              <a:sym typeface="Arial"/>
            </a:endParaRPr>
          </a:p>
          <a:p>
            <a:pPr indent="-366394" lvl="1" marL="914400" rtl="0" algn="l">
              <a:lnSpc>
                <a:spcPct val="100000"/>
              </a:lnSpc>
              <a:spcBef>
                <a:spcPts val="0"/>
              </a:spcBef>
              <a:spcAft>
                <a:spcPts val="0"/>
              </a:spcAft>
              <a:buSzPct val="100000"/>
              <a:buFont typeface="Arial"/>
              <a:buChar char="🢝"/>
            </a:pPr>
            <a:r>
              <a:rPr lang="es-MX" sz="2800">
                <a:latin typeface="Arial"/>
                <a:ea typeface="Arial"/>
                <a:cs typeface="Arial"/>
                <a:sym typeface="Arial"/>
              </a:rPr>
              <a:t>Clasifica las instrucciones que recibe.</a:t>
            </a:r>
            <a:endParaRPr sz="2800">
              <a:latin typeface="Arial"/>
              <a:ea typeface="Arial"/>
              <a:cs typeface="Arial"/>
              <a:sym typeface="Arial"/>
            </a:endParaRPr>
          </a:p>
          <a:p>
            <a:pPr indent="-366394" lvl="1" marL="914400" rtl="0" algn="l">
              <a:lnSpc>
                <a:spcPct val="100000"/>
              </a:lnSpc>
              <a:spcBef>
                <a:spcPts val="0"/>
              </a:spcBef>
              <a:spcAft>
                <a:spcPts val="0"/>
              </a:spcAft>
              <a:buSzPct val="100000"/>
              <a:buFont typeface="Arial"/>
              <a:buChar char="🢝"/>
            </a:pPr>
            <a:r>
              <a:rPr lang="es-MX" sz="2800">
                <a:latin typeface="Arial"/>
                <a:ea typeface="Arial"/>
                <a:cs typeface="Arial"/>
                <a:sym typeface="Arial"/>
              </a:rPr>
              <a:t>Controla su ejecución.</a:t>
            </a:r>
            <a:endParaRPr sz="2800">
              <a:latin typeface="Arial"/>
              <a:ea typeface="Arial"/>
              <a:cs typeface="Arial"/>
              <a:sym typeface="Arial"/>
            </a:endParaRPr>
          </a:p>
          <a:p>
            <a:pPr indent="-366394" lvl="2" marL="1371600" rtl="0" algn="l">
              <a:lnSpc>
                <a:spcPct val="100000"/>
              </a:lnSpc>
              <a:spcBef>
                <a:spcPts val="0"/>
              </a:spcBef>
              <a:spcAft>
                <a:spcPts val="0"/>
              </a:spcAft>
              <a:buSzPct val="100000"/>
              <a:buFont typeface="Arial"/>
              <a:buChar char="🢝"/>
            </a:pPr>
            <a:r>
              <a:rPr lang="es-MX" sz="2800">
                <a:latin typeface="Arial"/>
                <a:ea typeface="Arial"/>
                <a:cs typeface="Arial"/>
                <a:sym typeface="Arial"/>
              </a:rPr>
              <a:t>Consta de registros internos que usa para almacenar datos elementales.</a:t>
            </a:r>
            <a:endParaRPr sz="2800">
              <a:latin typeface="Arial"/>
              <a:ea typeface="Arial"/>
              <a:cs typeface="Arial"/>
              <a:sym typeface="Arial"/>
            </a:endParaRPr>
          </a:p>
          <a:p>
            <a:pPr indent="-366394" lvl="2" marL="1371600" rtl="0" algn="l">
              <a:lnSpc>
                <a:spcPct val="100000"/>
              </a:lnSpc>
              <a:spcBef>
                <a:spcPts val="0"/>
              </a:spcBef>
              <a:spcAft>
                <a:spcPts val="0"/>
              </a:spcAft>
              <a:buSzPct val="100000"/>
              <a:buFont typeface="Arial"/>
              <a:buChar char="🢝"/>
            </a:pPr>
            <a:r>
              <a:rPr lang="es-MX" sz="2800">
                <a:latin typeface="Arial"/>
                <a:ea typeface="Arial"/>
                <a:cs typeface="Arial"/>
                <a:sym typeface="Arial"/>
              </a:rPr>
              <a:t>Registro de instrucción y Contador de programa.</a:t>
            </a:r>
            <a:endParaRPr sz="2800">
              <a:latin typeface="Arial"/>
              <a:ea typeface="Arial"/>
              <a:cs typeface="Arial"/>
              <a:sym typeface="Arial"/>
            </a:endParaRPr>
          </a:p>
          <a:p>
            <a:pPr indent="-366394" lvl="1" marL="914400" rtl="0" algn="l">
              <a:lnSpc>
                <a:spcPct val="100000"/>
              </a:lnSpc>
              <a:spcBef>
                <a:spcPts val="0"/>
              </a:spcBef>
              <a:spcAft>
                <a:spcPts val="0"/>
              </a:spcAft>
              <a:buSzPct val="100000"/>
              <a:buFont typeface="Arial"/>
              <a:buChar char="🢝"/>
            </a:pPr>
            <a:r>
              <a:rPr lang="es-MX" sz="2800">
                <a:latin typeface="Arial"/>
                <a:ea typeface="Arial"/>
                <a:cs typeface="Arial"/>
                <a:sym typeface="Arial"/>
              </a:rPr>
              <a:t>Funcionamiento regido por pulsos de reloj.</a:t>
            </a:r>
            <a:endParaRPr sz="2800">
              <a:latin typeface="Arial"/>
              <a:ea typeface="Arial"/>
              <a:cs typeface="Arial"/>
              <a:sym typeface="Arial"/>
            </a:endParaRPr>
          </a:p>
          <a:p>
            <a:pPr indent="-366394" lvl="2" marL="1371600" rtl="0" algn="l">
              <a:lnSpc>
                <a:spcPct val="100000"/>
              </a:lnSpc>
              <a:spcBef>
                <a:spcPts val="0"/>
              </a:spcBef>
              <a:spcAft>
                <a:spcPts val="0"/>
              </a:spcAft>
              <a:buSzPct val="100000"/>
              <a:buFont typeface="Arial"/>
              <a:buChar char="🢝"/>
            </a:pPr>
            <a:r>
              <a:rPr lang="es-MX" sz="2800">
                <a:latin typeface="Arial"/>
                <a:ea typeface="Arial"/>
                <a:cs typeface="Arial"/>
                <a:sym typeface="Arial"/>
              </a:rPr>
              <a:t>Sincroniza la realización de la operación y determina la velocidad del procesador.</a:t>
            </a:r>
            <a:endParaRPr sz="2800">
              <a:latin typeface="Arial"/>
              <a:ea typeface="Arial"/>
              <a:cs typeface="Arial"/>
              <a:sym typeface="Arial"/>
            </a:endParaRPr>
          </a:p>
        </p:txBody>
      </p:sp>
      <p:cxnSp>
        <p:nvCxnSpPr>
          <p:cNvPr id="202" name="Google Shape;202;g2bbe394952f_2_110"/>
          <p:cNvCxnSpPr/>
          <p:nvPr/>
        </p:nvCxnSpPr>
        <p:spPr>
          <a:xfrm>
            <a:off x="487680" y="467360"/>
            <a:ext cx="0" cy="89400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2F5F7"/>
        </a:solidFill>
      </p:bgPr>
    </p:bg>
    <p:spTree>
      <p:nvGrpSpPr>
        <p:cNvPr id="206" name="Shape 206"/>
        <p:cNvGrpSpPr/>
        <p:nvPr/>
      </p:nvGrpSpPr>
      <p:grpSpPr>
        <a:xfrm>
          <a:off x="0" y="0"/>
          <a:ext cx="0" cy="0"/>
          <a:chOff x="0" y="0"/>
          <a:chExt cx="0" cy="0"/>
        </a:xfrm>
      </p:grpSpPr>
      <p:sp>
        <p:nvSpPr>
          <p:cNvPr id="207" name="Google Shape;207;g2bbe394952f_2_116"/>
          <p:cNvSpPr txBox="1"/>
          <p:nvPr>
            <p:ph type="title"/>
          </p:nvPr>
        </p:nvSpPr>
        <p:spPr>
          <a:xfrm>
            <a:off x="669851" y="588249"/>
            <a:ext cx="10972800" cy="857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0000"/>
              </a:lnSpc>
              <a:spcBef>
                <a:spcPts val="0"/>
              </a:spcBef>
              <a:spcAft>
                <a:spcPts val="0"/>
              </a:spcAft>
              <a:buClr>
                <a:srgbClr val="0C0C0C"/>
              </a:buClr>
              <a:buSzPct val="100000"/>
              <a:buFont typeface="Twentieth Century"/>
              <a:buNone/>
            </a:pPr>
            <a:r>
              <a:rPr lang="es-MX"/>
              <a:t>UCP - UNIDAD CENTRAL DE PROCESAMIENTO</a:t>
            </a:r>
            <a:endParaRPr/>
          </a:p>
        </p:txBody>
      </p:sp>
      <p:sp>
        <p:nvSpPr>
          <p:cNvPr id="208" name="Google Shape;208;g2bbe394952f_2_116"/>
          <p:cNvSpPr txBox="1"/>
          <p:nvPr>
            <p:ph idx="1" type="body"/>
          </p:nvPr>
        </p:nvSpPr>
        <p:spPr>
          <a:xfrm>
            <a:off x="487675" y="1539475"/>
            <a:ext cx="11421300" cy="5137800"/>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None/>
            </a:pPr>
            <a:r>
              <a:rPr lang="es-MX" sz="2800">
                <a:latin typeface="Arial"/>
                <a:ea typeface="Arial"/>
                <a:cs typeface="Arial"/>
                <a:sym typeface="Arial"/>
              </a:rPr>
              <a:t>Operaciones básicas del secuenciador:</a:t>
            </a:r>
            <a:endParaRPr sz="2800">
              <a:latin typeface="Arial"/>
              <a:ea typeface="Arial"/>
              <a:cs typeface="Arial"/>
              <a:sym typeface="Arial"/>
            </a:endParaRPr>
          </a:p>
          <a:p>
            <a:pPr indent="-406400" lvl="1" marL="914400" rtl="0" algn="l">
              <a:lnSpc>
                <a:spcPct val="100000"/>
              </a:lnSpc>
              <a:spcBef>
                <a:spcPts val="0"/>
              </a:spcBef>
              <a:spcAft>
                <a:spcPts val="0"/>
              </a:spcAft>
              <a:buSzPts val="2800"/>
              <a:buFont typeface="Arial"/>
              <a:buChar char="🢝"/>
            </a:pPr>
            <a:r>
              <a:rPr lang="es-MX" sz="2800">
                <a:latin typeface="Arial"/>
                <a:ea typeface="Arial"/>
                <a:cs typeface="Arial"/>
                <a:sym typeface="Arial"/>
              </a:rPr>
              <a:t>Leer el contador de programa.</a:t>
            </a:r>
            <a:endParaRPr sz="2800">
              <a:latin typeface="Arial"/>
              <a:ea typeface="Arial"/>
              <a:cs typeface="Arial"/>
              <a:sym typeface="Arial"/>
            </a:endParaRPr>
          </a:p>
          <a:p>
            <a:pPr indent="-406400" lvl="1" marL="914400" rtl="0" algn="l">
              <a:lnSpc>
                <a:spcPct val="100000"/>
              </a:lnSpc>
              <a:spcBef>
                <a:spcPts val="0"/>
              </a:spcBef>
              <a:spcAft>
                <a:spcPts val="0"/>
              </a:spcAft>
              <a:buSzPts val="2800"/>
              <a:buFont typeface="Arial"/>
              <a:buChar char="🢝"/>
            </a:pPr>
            <a:r>
              <a:rPr lang="es-MX" sz="2800">
                <a:latin typeface="Arial"/>
                <a:ea typeface="Arial"/>
                <a:cs typeface="Arial"/>
                <a:sym typeface="Arial"/>
              </a:rPr>
              <a:t>Almacenar en el registro de instrucción el contenido de la dirección de memoria que aparece en el contador de programa.</a:t>
            </a:r>
            <a:endParaRPr sz="2800">
              <a:latin typeface="Arial"/>
              <a:ea typeface="Arial"/>
              <a:cs typeface="Arial"/>
              <a:sym typeface="Arial"/>
            </a:endParaRPr>
          </a:p>
          <a:p>
            <a:pPr indent="-406400" lvl="1" marL="914400" rtl="0" algn="l">
              <a:lnSpc>
                <a:spcPct val="100000"/>
              </a:lnSpc>
              <a:spcBef>
                <a:spcPts val="0"/>
              </a:spcBef>
              <a:spcAft>
                <a:spcPts val="0"/>
              </a:spcAft>
              <a:buSzPts val="2800"/>
              <a:buFont typeface="Arial"/>
              <a:buChar char="🢝"/>
            </a:pPr>
            <a:r>
              <a:rPr lang="es-MX" sz="2800">
                <a:latin typeface="Arial"/>
                <a:ea typeface="Arial"/>
                <a:cs typeface="Arial"/>
                <a:sym typeface="Arial"/>
              </a:rPr>
              <a:t>Averiguar si la instrucción necesita argumentos </a:t>
            </a:r>
            <a:endParaRPr sz="2800">
              <a:latin typeface="Arial"/>
              <a:ea typeface="Arial"/>
              <a:cs typeface="Arial"/>
              <a:sym typeface="Arial"/>
            </a:endParaRPr>
          </a:p>
          <a:p>
            <a:pPr indent="-406400" lvl="2" marL="1371600" rtl="0" algn="l">
              <a:lnSpc>
                <a:spcPct val="100000"/>
              </a:lnSpc>
              <a:spcBef>
                <a:spcPts val="0"/>
              </a:spcBef>
              <a:spcAft>
                <a:spcPts val="0"/>
              </a:spcAft>
              <a:buSzPts val="2800"/>
              <a:buFont typeface="Arial"/>
              <a:buChar char="🢝"/>
            </a:pPr>
            <a:r>
              <a:rPr lang="es-MX" sz="2800">
                <a:latin typeface="Arial"/>
                <a:ea typeface="Arial"/>
                <a:cs typeface="Arial"/>
                <a:sym typeface="Arial"/>
              </a:rPr>
              <a:t>Determinar sus direcciones en memoria.</a:t>
            </a:r>
            <a:endParaRPr sz="2800">
              <a:latin typeface="Arial"/>
              <a:ea typeface="Arial"/>
              <a:cs typeface="Arial"/>
              <a:sym typeface="Arial"/>
            </a:endParaRPr>
          </a:p>
          <a:p>
            <a:pPr indent="-406400" lvl="1" marL="914400" rtl="0" algn="l">
              <a:lnSpc>
                <a:spcPct val="100000"/>
              </a:lnSpc>
              <a:spcBef>
                <a:spcPts val="0"/>
              </a:spcBef>
              <a:spcAft>
                <a:spcPts val="0"/>
              </a:spcAft>
              <a:buSzPts val="2800"/>
              <a:buFont typeface="Arial"/>
              <a:buChar char="🢝"/>
            </a:pPr>
            <a:r>
              <a:rPr lang="es-MX" sz="2800">
                <a:latin typeface="Arial"/>
                <a:ea typeface="Arial"/>
                <a:cs typeface="Arial"/>
                <a:sym typeface="Arial"/>
              </a:rPr>
              <a:t>Leer los argumentos y los almacena en los registros.</a:t>
            </a:r>
            <a:endParaRPr sz="2800">
              <a:latin typeface="Arial"/>
              <a:ea typeface="Arial"/>
              <a:cs typeface="Arial"/>
              <a:sym typeface="Arial"/>
            </a:endParaRPr>
          </a:p>
          <a:p>
            <a:pPr indent="-406400" lvl="1" marL="914400" rtl="0" algn="l">
              <a:lnSpc>
                <a:spcPct val="100000"/>
              </a:lnSpc>
              <a:spcBef>
                <a:spcPts val="0"/>
              </a:spcBef>
              <a:spcAft>
                <a:spcPts val="0"/>
              </a:spcAft>
              <a:buSzPts val="2800"/>
              <a:buFont typeface="Arial"/>
              <a:buChar char="🢝"/>
            </a:pPr>
            <a:r>
              <a:rPr lang="es-MX" sz="2800">
                <a:latin typeface="Arial"/>
                <a:ea typeface="Arial"/>
                <a:cs typeface="Arial"/>
                <a:sym typeface="Arial"/>
              </a:rPr>
              <a:t>Ordena a la ALU que ejecute el </a:t>
            </a:r>
            <a:r>
              <a:rPr lang="es-MX" sz="2800">
                <a:latin typeface="Arial"/>
                <a:ea typeface="Arial"/>
                <a:cs typeface="Arial"/>
                <a:sym typeface="Arial"/>
              </a:rPr>
              <a:t>cómputo</a:t>
            </a:r>
            <a:r>
              <a:rPr lang="es-MX" sz="2800">
                <a:latin typeface="Arial"/>
                <a:ea typeface="Arial"/>
                <a:cs typeface="Arial"/>
                <a:sym typeface="Arial"/>
              </a:rPr>
              <a:t>.</a:t>
            </a:r>
            <a:endParaRPr sz="2800">
              <a:latin typeface="Arial"/>
              <a:ea typeface="Arial"/>
              <a:cs typeface="Arial"/>
              <a:sym typeface="Arial"/>
            </a:endParaRPr>
          </a:p>
          <a:p>
            <a:pPr indent="-406400" lvl="1" marL="914400" rtl="0" algn="l">
              <a:lnSpc>
                <a:spcPct val="100000"/>
              </a:lnSpc>
              <a:spcBef>
                <a:spcPts val="0"/>
              </a:spcBef>
              <a:spcAft>
                <a:spcPts val="0"/>
              </a:spcAft>
              <a:buSzPts val="2800"/>
              <a:buFont typeface="Arial"/>
              <a:buChar char="🢝"/>
            </a:pPr>
            <a:r>
              <a:rPr lang="es-MX" sz="2800">
                <a:latin typeface="Arial"/>
                <a:ea typeface="Arial"/>
                <a:cs typeface="Arial"/>
                <a:sym typeface="Arial"/>
              </a:rPr>
              <a:t>Almacena el resultado de la ejecución.</a:t>
            </a:r>
            <a:endParaRPr sz="2800">
              <a:latin typeface="Arial"/>
              <a:ea typeface="Arial"/>
              <a:cs typeface="Arial"/>
              <a:sym typeface="Arial"/>
            </a:endParaRPr>
          </a:p>
          <a:p>
            <a:pPr indent="-406400" lvl="1" marL="914400" rtl="0" algn="l">
              <a:lnSpc>
                <a:spcPct val="100000"/>
              </a:lnSpc>
              <a:spcBef>
                <a:spcPts val="0"/>
              </a:spcBef>
              <a:spcAft>
                <a:spcPts val="0"/>
              </a:spcAft>
              <a:buSzPts val="2800"/>
              <a:buFont typeface="Arial"/>
              <a:buChar char="🢝"/>
            </a:pPr>
            <a:r>
              <a:rPr lang="es-MX" sz="2800">
                <a:latin typeface="Arial"/>
                <a:ea typeface="Arial"/>
                <a:cs typeface="Arial"/>
                <a:sym typeface="Arial"/>
              </a:rPr>
              <a:t>Actualiza el CP con la siguiente instrucción.</a:t>
            </a:r>
            <a:endParaRPr sz="2800">
              <a:latin typeface="Arial"/>
              <a:ea typeface="Arial"/>
              <a:cs typeface="Arial"/>
              <a:sym typeface="Arial"/>
            </a:endParaRPr>
          </a:p>
        </p:txBody>
      </p:sp>
      <p:cxnSp>
        <p:nvCxnSpPr>
          <p:cNvPr id="209" name="Google Shape;209;g2bbe394952f_2_116"/>
          <p:cNvCxnSpPr/>
          <p:nvPr/>
        </p:nvCxnSpPr>
        <p:spPr>
          <a:xfrm>
            <a:off x="487680" y="467360"/>
            <a:ext cx="0" cy="89400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2F5F7"/>
        </a:solidFill>
      </p:bgPr>
    </p:bg>
    <p:spTree>
      <p:nvGrpSpPr>
        <p:cNvPr id="213" name="Shape 213"/>
        <p:cNvGrpSpPr/>
        <p:nvPr/>
      </p:nvGrpSpPr>
      <p:grpSpPr>
        <a:xfrm>
          <a:off x="0" y="0"/>
          <a:ext cx="0" cy="0"/>
          <a:chOff x="0" y="0"/>
          <a:chExt cx="0" cy="0"/>
        </a:xfrm>
      </p:grpSpPr>
      <p:sp>
        <p:nvSpPr>
          <p:cNvPr id="214" name="Google Shape;214;g2bbe394952f_2_122"/>
          <p:cNvSpPr txBox="1"/>
          <p:nvPr>
            <p:ph type="title"/>
          </p:nvPr>
        </p:nvSpPr>
        <p:spPr>
          <a:xfrm>
            <a:off x="669851" y="588249"/>
            <a:ext cx="10972800" cy="857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0000"/>
              </a:lnSpc>
              <a:spcBef>
                <a:spcPts val="0"/>
              </a:spcBef>
              <a:spcAft>
                <a:spcPts val="0"/>
              </a:spcAft>
              <a:buClr>
                <a:srgbClr val="0C0C0C"/>
              </a:buClr>
              <a:buSzPct val="100000"/>
              <a:buFont typeface="Twentieth Century"/>
              <a:buNone/>
            </a:pPr>
            <a:r>
              <a:rPr lang="es-MX"/>
              <a:t>UCP - UNIDAD CENTRAL DE PROCESAMIENTO</a:t>
            </a:r>
            <a:endParaRPr/>
          </a:p>
        </p:txBody>
      </p:sp>
      <p:sp>
        <p:nvSpPr>
          <p:cNvPr id="215" name="Google Shape;215;g2bbe394952f_2_122"/>
          <p:cNvSpPr txBox="1"/>
          <p:nvPr>
            <p:ph idx="1" type="body"/>
          </p:nvPr>
        </p:nvSpPr>
        <p:spPr>
          <a:xfrm>
            <a:off x="487675" y="1539475"/>
            <a:ext cx="11421300" cy="5137800"/>
          </a:xfrm>
          <a:prstGeom prst="rect">
            <a:avLst/>
          </a:prstGeom>
          <a:noFill/>
          <a:ln>
            <a:noFill/>
          </a:ln>
        </p:spPr>
        <p:txBody>
          <a:bodyPr anchorCtr="0" anchor="t" bIns="45700" lIns="45700" spcFirstLastPara="1" rIns="45700" wrap="square" tIns="45700">
            <a:normAutofit/>
          </a:bodyPr>
          <a:lstStyle/>
          <a:p>
            <a:pPr indent="-406400" lvl="1" marL="914400" rtl="0" algn="l">
              <a:lnSpc>
                <a:spcPct val="100000"/>
              </a:lnSpc>
              <a:spcBef>
                <a:spcPts val="0"/>
              </a:spcBef>
              <a:spcAft>
                <a:spcPts val="0"/>
              </a:spcAft>
              <a:buSzPts val="2800"/>
              <a:buFont typeface="Arial"/>
              <a:buChar char="🢝"/>
            </a:pPr>
            <a:r>
              <a:rPr lang="es-MX" sz="2800">
                <a:latin typeface="Arial"/>
                <a:ea typeface="Arial"/>
                <a:cs typeface="Arial"/>
                <a:sym typeface="Arial"/>
              </a:rPr>
              <a:t>Recibe instrucciones con sus argumentos y las ejecuta mediante operadores </a:t>
            </a:r>
            <a:r>
              <a:rPr lang="es-MX" sz="2800">
                <a:latin typeface="Arial"/>
                <a:ea typeface="Arial"/>
                <a:cs typeface="Arial"/>
                <a:sym typeface="Arial"/>
              </a:rPr>
              <a:t>físicos</a:t>
            </a:r>
            <a:r>
              <a:rPr lang="es-MX" sz="2800">
                <a:latin typeface="Arial"/>
                <a:ea typeface="Arial"/>
                <a:cs typeface="Arial"/>
                <a:sym typeface="Arial"/>
              </a:rPr>
              <a:t>, dando a cambio el resultado.</a:t>
            </a:r>
            <a:endParaRPr sz="2800">
              <a:latin typeface="Arial"/>
              <a:ea typeface="Arial"/>
              <a:cs typeface="Arial"/>
              <a:sym typeface="Arial"/>
            </a:endParaRPr>
          </a:p>
          <a:p>
            <a:pPr indent="-406400" lvl="1" marL="914400" rtl="0" algn="l">
              <a:lnSpc>
                <a:spcPct val="100000"/>
              </a:lnSpc>
              <a:spcBef>
                <a:spcPts val="0"/>
              </a:spcBef>
              <a:spcAft>
                <a:spcPts val="0"/>
              </a:spcAft>
              <a:buSzPts val="2800"/>
              <a:buFont typeface="Arial"/>
              <a:buChar char="🢝"/>
            </a:pPr>
            <a:r>
              <a:rPr lang="es-MX" sz="2800">
                <a:latin typeface="Arial"/>
                <a:ea typeface="Arial"/>
                <a:cs typeface="Arial"/>
                <a:sym typeface="Arial"/>
              </a:rPr>
              <a:t>Consta de una serie de registros</a:t>
            </a:r>
            <a:endParaRPr sz="2800">
              <a:latin typeface="Arial"/>
              <a:ea typeface="Arial"/>
              <a:cs typeface="Arial"/>
              <a:sym typeface="Arial"/>
            </a:endParaRPr>
          </a:p>
          <a:p>
            <a:pPr indent="-406400" lvl="2" marL="1371600" rtl="0" algn="l">
              <a:lnSpc>
                <a:spcPct val="100000"/>
              </a:lnSpc>
              <a:spcBef>
                <a:spcPts val="0"/>
              </a:spcBef>
              <a:spcAft>
                <a:spcPts val="0"/>
              </a:spcAft>
              <a:buSzPts val="2800"/>
              <a:buFont typeface="Arial"/>
              <a:buChar char="🢝"/>
            </a:pPr>
            <a:r>
              <a:rPr lang="es-MX" sz="2800">
                <a:latin typeface="Arial"/>
                <a:ea typeface="Arial"/>
                <a:cs typeface="Arial"/>
                <a:sym typeface="Arial"/>
              </a:rPr>
              <a:t>Acumulador (guarda los resultados), Puntero de la pila..</a:t>
            </a:r>
            <a:endParaRPr sz="2800">
              <a:latin typeface="Arial"/>
              <a:ea typeface="Arial"/>
              <a:cs typeface="Arial"/>
              <a:sym typeface="Arial"/>
            </a:endParaRPr>
          </a:p>
          <a:p>
            <a:pPr indent="-406400" lvl="1" marL="914400" rtl="0" algn="l">
              <a:lnSpc>
                <a:spcPct val="100000"/>
              </a:lnSpc>
              <a:spcBef>
                <a:spcPts val="0"/>
              </a:spcBef>
              <a:spcAft>
                <a:spcPts val="0"/>
              </a:spcAft>
              <a:buSzPts val="2800"/>
              <a:buFont typeface="Arial"/>
              <a:buChar char="🢝"/>
            </a:pPr>
            <a:r>
              <a:rPr lang="es-MX" sz="2800">
                <a:latin typeface="Arial"/>
                <a:ea typeface="Arial"/>
                <a:cs typeface="Arial"/>
                <a:sym typeface="Arial"/>
              </a:rPr>
              <a:t>Las operaciones se realizan sobre binarios y son:</a:t>
            </a:r>
            <a:endParaRPr sz="2800">
              <a:latin typeface="Arial"/>
              <a:ea typeface="Arial"/>
              <a:cs typeface="Arial"/>
              <a:sym typeface="Arial"/>
            </a:endParaRPr>
          </a:p>
          <a:p>
            <a:pPr indent="-406400" lvl="2" marL="1371600" rtl="0" algn="l">
              <a:lnSpc>
                <a:spcPct val="100000"/>
              </a:lnSpc>
              <a:spcBef>
                <a:spcPts val="0"/>
              </a:spcBef>
              <a:spcAft>
                <a:spcPts val="0"/>
              </a:spcAft>
              <a:buSzPts val="2800"/>
              <a:buFont typeface="Arial"/>
              <a:buChar char="🢝"/>
            </a:pPr>
            <a:r>
              <a:rPr lang="es-MX" sz="2800">
                <a:latin typeface="Arial"/>
                <a:ea typeface="Arial"/>
                <a:cs typeface="Arial"/>
                <a:sym typeface="Arial"/>
              </a:rPr>
              <a:t>Lógicas</a:t>
            </a:r>
            <a:endParaRPr sz="2800">
              <a:latin typeface="Arial"/>
              <a:ea typeface="Arial"/>
              <a:cs typeface="Arial"/>
              <a:sym typeface="Arial"/>
            </a:endParaRPr>
          </a:p>
          <a:p>
            <a:pPr indent="-406400" lvl="2" marL="1371600" rtl="0" algn="l">
              <a:lnSpc>
                <a:spcPct val="100000"/>
              </a:lnSpc>
              <a:spcBef>
                <a:spcPts val="0"/>
              </a:spcBef>
              <a:spcAft>
                <a:spcPts val="0"/>
              </a:spcAft>
              <a:buSzPts val="2800"/>
              <a:buFont typeface="Arial"/>
              <a:buChar char="🢝"/>
            </a:pPr>
            <a:r>
              <a:rPr lang="es-MX" sz="2800">
                <a:latin typeface="Arial"/>
                <a:ea typeface="Arial"/>
                <a:cs typeface="Arial"/>
                <a:sym typeface="Arial"/>
              </a:rPr>
              <a:t>Aritméticas </a:t>
            </a:r>
            <a:endParaRPr sz="2800">
              <a:latin typeface="Arial"/>
              <a:ea typeface="Arial"/>
              <a:cs typeface="Arial"/>
              <a:sym typeface="Arial"/>
            </a:endParaRPr>
          </a:p>
        </p:txBody>
      </p:sp>
      <p:cxnSp>
        <p:nvCxnSpPr>
          <p:cNvPr id="216" name="Google Shape;216;g2bbe394952f_2_122"/>
          <p:cNvCxnSpPr/>
          <p:nvPr/>
        </p:nvCxnSpPr>
        <p:spPr>
          <a:xfrm>
            <a:off x="487680" y="467360"/>
            <a:ext cx="0" cy="89400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2F5F7"/>
        </a:solidFill>
      </p:bgPr>
    </p:bg>
    <p:spTree>
      <p:nvGrpSpPr>
        <p:cNvPr id="220" name="Shape 220"/>
        <p:cNvGrpSpPr/>
        <p:nvPr/>
      </p:nvGrpSpPr>
      <p:grpSpPr>
        <a:xfrm>
          <a:off x="0" y="0"/>
          <a:ext cx="0" cy="0"/>
          <a:chOff x="0" y="0"/>
          <a:chExt cx="0" cy="0"/>
        </a:xfrm>
      </p:grpSpPr>
      <p:sp>
        <p:nvSpPr>
          <p:cNvPr id="221" name="Google Shape;221;g1f2ae2124d2_0_2"/>
          <p:cNvSpPr txBox="1"/>
          <p:nvPr>
            <p:ph type="title"/>
          </p:nvPr>
        </p:nvSpPr>
        <p:spPr>
          <a:xfrm>
            <a:off x="669851" y="588249"/>
            <a:ext cx="10972800" cy="8577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s-MX"/>
              <a:t>CICLO DE INSTRUCCIÓN</a:t>
            </a:r>
            <a:endParaRPr/>
          </a:p>
        </p:txBody>
      </p:sp>
      <p:sp>
        <p:nvSpPr>
          <p:cNvPr id="222" name="Google Shape;222;g1f2ae2124d2_0_2"/>
          <p:cNvSpPr txBox="1"/>
          <p:nvPr>
            <p:ph idx="1" type="body"/>
          </p:nvPr>
        </p:nvSpPr>
        <p:spPr>
          <a:xfrm>
            <a:off x="111766" y="1445808"/>
            <a:ext cx="12080100" cy="5231400"/>
          </a:xfrm>
          <a:prstGeom prst="rect">
            <a:avLst/>
          </a:prstGeom>
          <a:noFill/>
          <a:ln>
            <a:noFill/>
          </a:ln>
        </p:spPr>
        <p:txBody>
          <a:bodyPr anchorCtr="0" anchor="t" bIns="45700" lIns="45700" spcFirstLastPara="1" rIns="45700" wrap="square" tIns="45700">
            <a:normAutofit/>
          </a:bodyPr>
          <a:lstStyle/>
          <a:p>
            <a:pPr indent="-139700" lvl="0" marL="91440" rtl="0" algn="l">
              <a:lnSpc>
                <a:spcPct val="100000"/>
              </a:lnSpc>
              <a:spcBef>
                <a:spcPts val="0"/>
              </a:spcBef>
              <a:spcAft>
                <a:spcPts val="0"/>
              </a:spcAft>
              <a:buSzPts val="2200"/>
              <a:buFont typeface="Arial"/>
              <a:buChar char="•"/>
            </a:pPr>
            <a:r>
              <a:rPr lang="es-MX"/>
              <a:t> </a:t>
            </a:r>
            <a:r>
              <a:rPr lang="es-MX" sz="2800">
                <a:latin typeface="Arial"/>
                <a:ea typeface="Arial"/>
                <a:cs typeface="Arial"/>
                <a:sym typeface="Arial"/>
              </a:rPr>
              <a:t>El ciclo de Instrucción a grande rasgos consta de dos etapas:</a:t>
            </a:r>
            <a:endParaRPr sz="2800">
              <a:latin typeface="Arial"/>
              <a:ea typeface="Arial"/>
              <a:cs typeface="Arial"/>
              <a:sym typeface="Arial"/>
            </a:endParaRPr>
          </a:p>
          <a:p>
            <a:pPr indent="-177800" lvl="0" marL="91440" rtl="0" algn="l">
              <a:lnSpc>
                <a:spcPct val="100000"/>
              </a:lnSpc>
              <a:spcBef>
                <a:spcPts val="0"/>
              </a:spcBef>
              <a:spcAft>
                <a:spcPts val="0"/>
              </a:spcAft>
              <a:buSzPts val="2800"/>
              <a:buFont typeface="Arial"/>
              <a:buChar char="•"/>
            </a:pPr>
            <a:r>
              <a:rPr lang="es-MX" sz="2800">
                <a:latin typeface="Arial"/>
                <a:ea typeface="Arial"/>
                <a:cs typeface="Arial"/>
                <a:sym typeface="Arial"/>
              </a:rPr>
              <a:t>Ciclo de Captación o búsqueda</a:t>
            </a:r>
            <a:endParaRPr sz="2800">
              <a:latin typeface="Arial"/>
              <a:ea typeface="Arial"/>
              <a:cs typeface="Arial"/>
              <a:sym typeface="Arial"/>
            </a:endParaRPr>
          </a:p>
          <a:p>
            <a:pPr indent="-177800" lvl="0" marL="91440" rtl="0" algn="l">
              <a:lnSpc>
                <a:spcPct val="100000"/>
              </a:lnSpc>
              <a:spcBef>
                <a:spcPts val="0"/>
              </a:spcBef>
              <a:spcAft>
                <a:spcPts val="0"/>
              </a:spcAft>
              <a:buSzPts val="2800"/>
              <a:buFont typeface="Arial"/>
              <a:buChar char="•"/>
            </a:pPr>
            <a:r>
              <a:rPr lang="es-MX" sz="2800">
                <a:latin typeface="Arial"/>
                <a:ea typeface="Arial"/>
                <a:cs typeface="Arial"/>
                <a:sym typeface="Arial"/>
              </a:rPr>
              <a:t>Ciclo de Ejecución</a:t>
            </a:r>
            <a:endParaRPr sz="2800">
              <a:latin typeface="Arial"/>
              <a:ea typeface="Arial"/>
              <a:cs typeface="Arial"/>
              <a:sym typeface="Arial"/>
            </a:endParaRPr>
          </a:p>
          <a:p>
            <a:pPr indent="0" lvl="0" marL="0" rtl="0" algn="l">
              <a:lnSpc>
                <a:spcPct val="100000"/>
              </a:lnSpc>
              <a:spcBef>
                <a:spcPts val="0"/>
              </a:spcBef>
              <a:spcAft>
                <a:spcPts val="0"/>
              </a:spcAft>
              <a:buNone/>
            </a:pPr>
            <a:r>
              <a:t/>
            </a:r>
            <a:endParaRPr sz="2800">
              <a:latin typeface="Arial"/>
              <a:ea typeface="Arial"/>
              <a:cs typeface="Arial"/>
              <a:sym typeface="Arial"/>
            </a:endParaRPr>
          </a:p>
          <a:p>
            <a:pPr indent="0" lvl="0" marL="0" rtl="0" algn="l">
              <a:lnSpc>
                <a:spcPct val="100000"/>
              </a:lnSpc>
              <a:spcBef>
                <a:spcPts val="0"/>
              </a:spcBef>
              <a:spcAft>
                <a:spcPts val="0"/>
              </a:spcAft>
              <a:buNone/>
            </a:pPr>
            <a:r>
              <a:rPr b="1" lang="es-MX" sz="2800">
                <a:latin typeface="Arial"/>
                <a:ea typeface="Arial"/>
                <a:cs typeface="Arial"/>
                <a:sym typeface="Arial"/>
              </a:rPr>
              <a:t>Ciclo de Captación: </a:t>
            </a:r>
            <a:r>
              <a:rPr lang="es-MX" sz="2800">
                <a:latin typeface="Arial"/>
                <a:ea typeface="Arial"/>
                <a:cs typeface="Arial"/>
                <a:sym typeface="Arial"/>
              </a:rPr>
              <a:t>La CPU lee instrucciones desde la Memoria Principal.</a:t>
            </a:r>
            <a:endParaRPr sz="2800">
              <a:latin typeface="Arial"/>
              <a:ea typeface="Arial"/>
              <a:cs typeface="Arial"/>
              <a:sym typeface="Arial"/>
            </a:endParaRPr>
          </a:p>
          <a:p>
            <a:pPr indent="0" lvl="0" marL="0" rtl="0" algn="l">
              <a:lnSpc>
                <a:spcPct val="100000"/>
              </a:lnSpc>
              <a:spcBef>
                <a:spcPts val="0"/>
              </a:spcBef>
              <a:spcAft>
                <a:spcPts val="0"/>
              </a:spcAft>
              <a:buNone/>
            </a:pPr>
            <a:r>
              <a:rPr lang="es-MX" sz="2800">
                <a:latin typeface="Arial"/>
                <a:ea typeface="Arial"/>
                <a:cs typeface="Arial"/>
                <a:sym typeface="Arial"/>
              </a:rPr>
              <a:t>Una vez en la CPU la instrucción es decodificada. La decodificación consiste en obtener la acción u operación a realizar y luego ubicar los operandos (datos) a utilizar. Estos operandos se pueden encontrar tanto en CPU como en Memoria Principal.</a:t>
            </a:r>
            <a:endParaRPr sz="2800">
              <a:latin typeface="Arial"/>
              <a:ea typeface="Arial"/>
              <a:cs typeface="Arial"/>
              <a:sym typeface="Arial"/>
            </a:endParaRPr>
          </a:p>
          <a:p>
            <a:pPr indent="0" lvl="0" marL="0" rtl="0" algn="l">
              <a:lnSpc>
                <a:spcPct val="100000"/>
              </a:lnSpc>
              <a:spcBef>
                <a:spcPts val="0"/>
              </a:spcBef>
              <a:spcAft>
                <a:spcPts val="0"/>
              </a:spcAft>
              <a:buNone/>
            </a:pPr>
            <a:r>
              <a:rPr b="1" lang="es-MX" sz="2800">
                <a:latin typeface="Arial"/>
                <a:ea typeface="Arial"/>
                <a:cs typeface="Arial"/>
                <a:sym typeface="Arial"/>
              </a:rPr>
              <a:t>Ciclo de ejecución:</a:t>
            </a:r>
            <a:r>
              <a:rPr lang="es-MX" sz="2800">
                <a:latin typeface="Arial"/>
                <a:ea typeface="Arial"/>
                <a:cs typeface="Arial"/>
                <a:sym typeface="Arial"/>
              </a:rPr>
              <a:t> Una vez decodificada la instrucción, la Unidad Aritmética-Lógica se encarga de realizar la operación (ADD, SUB, MUL, etc.) y luego guardar los resultados.</a:t>
            </a:r>
            <a:endParaRPr sz="2800">
              <a:latin typeface="Arial"/>
              <a:ea typeface="Arial"/>
              <a:cs typeface="Arial"/>
              <a:sym typeface="Arial"/>
            </a:endParaRPr>
          </a:p>
        </p:txBody>
      </p:sp>
      <p:cxnSp>
        <p:nvCxnSpPr>
          <p:cNvPr id="223" name="Google Shape;223;g1f2ae2124d2_0_2"/>
          <p:cNvCxnSpPr/>
          <p:nvPr/>
        </p:nvCxnSpPr>
        <p:spPr>
          <a:xfrm>
            <a:off x="487680" y="467360"/>
            <a:ext cx="0" cy="89400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2F5F7"/>
        </a:solidFill>
      </p:bgPr>
    </p:bg>
    <p:spTree>
      <p:nvGrpSpPr>
        <p:cNvPr id="99" name="Shape 99"/>
        <p:cNvGrpSpPr/>
        <p:nvPr/>
      </p:nvGrpSpPr>
      <p:grpSpPr>
        <a:xfrm>
          <a:off x="0" y="0"/>
          <a:ext cx="0" cy="0"/>
          <a:chOff x="0" y="0"/>
          <a:chExt cx="0" cy="0"/>
        </a:xfrm>
      </p:grpSpPr>
      <p:sp>
        <p:nvSpPr>
          <p:cNvPr id="100" name="Google Shape;100;p2"/>
          <p:cNvSpPr txBox="1"/>
          <p:nvPr>
            <p:ph type="title"/>
          </p:nvPr>
        </p:nvSpPr>
        <p:spPr>
          <a:xfrm>
            <a:off x="669851" y="588249"/>
            <a:ext cx="10972800" cy="857559"/>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s-MX"/>
              <a:t>CONCEPTOS BÁSICOS</a:t>
            </a:r>
            <a:endParaRPr/>
          </a:p>
        </p:txBody>
      </p:sp>
      <p:sp>
        <p:nvSpPr>
          <p:cNvPr id="101" name="Google Shape;101;p2"/>
          <p:cNvSpPr txBox="1"/>
          <p:nvPr>
            <p:ph idx="1" type="body"/>
          </p:nvPr>
        </p:nvSpPr>
        <p:spPr>
          <a:xfrm>
            <a:off x="111766" y="1445808"/>
            <a:ext cx="12080234" cy="5231439"/>
          </a:xfrm>
          <a:prstGeom prst="rect">
            <a:avLst/>
          </a:prstGeom>
          <a:noFill/>
          <a:ln>
            <a:noFill/>
          </a:ln>
        </p:spPr>
        <p:txBody>
          <a:bodyPr anchorCtr="0" anchor="t" bIns="45700" lIns="45700" spcFirstLastPara="1" rIns="45700" wrap="square" tIns="45700">
            <a:normAutofit lnSpcReduction="20000"/>
          </a:bodyPr>
          <a:lstStyle/>
          <a:p>
            <a:pPr indent="-203200" lvl="0" marL="91440" rtl="0" algn="l">
              <a:lnSpc>
                <a:spcPct val="100000"/>
              </a:lnSpc>
              <a:spcBef>
                <a:spcPts val="0"/>
              </a:spcBef>
              <a:spcAft>
                <a:spcPts val="0"/>
              </a:spcAft>
              <a:buSzPts val="3200"/>
              <a:buFont typeface="Arial"/>
              <a:buChar char="•"/>
            </a:pPr>
            <a:r>
              <a:rPr lang="es-MX" sz="3200" u="sng">
                <a:latin typeface="Arial"/>
                <a:ea typeface="Arial"/>
                <a:cs typeface="Arial"/>
                <a:sym typeface="Arial"/>
              </a:rPr>
              <a:t>Informática</a:t>
            </a:r>
            <a:r>
              <a:rPr lang="es-MX" sz="3200">
                <a:latin typeface="Arial"/>
                <a:ea typeface="Arial"/>
                <a:cs typeface="Arial"/>
                <a:sym typeface="Arial"/>
              </a:rPr>
              <a:t> : es la ciencia que estudia el procesamiento automático de la información. La consolidación de la ciencia se produce con el desarrollo de las computadoras.</a:t>
            </a:r>
            <a:endParaRPr/>
          </a:p>
          <a:p>
            <a:pPr indent="-203200" lvl="0" marL="91440" rtl="0" algn="l">
              <a:lnSpc>
                <a:spcPct val="100000"/>
              </a:lnSpc>
              <a:spcBef>
                <a:spcPts val="1400"/>
              </a:spcBef>
              <a:spcAft>
                <a:spcPts val="0"/>
              </a:spcAft>
              <a:buSzPts val="3200"/>
              <a:buFont typeface="Arial"/>
              <a:buChar char="•"/>
            </a:pPr>
            <a:r>
              <a:rPr lang="es-MX" sz="3200" u="sng">
                <a:latin typeface="Arial"/>
                <a:ea typeface="Arial"/>
                <a:cs typeface="Arial"/>
                <a:sym typeface="Arial"/>
              </a:rPr>
              <a:t>Computadora</a:t>
            </a:r>
            <a:r>
              <a:rPr lang="es-MX" sz="3200">
                <a:latin typeface="Arial"/>
                <a:ea typeface="Arial"/>
                <a:cs typeface="Arial"/>
                <a:sym typeface="Arial"/>
              </a:rPr>
              <a:t>: </a:t>
            </a:r>
            <a:r>
              <a:rPr lang="es-MX" sz="3200">
                <a:latin typeface="Arial"/>
                <a:ea typeface="Arial"/>
                <a:cs typeface="Arial"/>
                <a:sym typeface="Arial"/>
              </a:rPr>
              <a:t>Máquina</a:t>
            </a:r>
            <a:r>
              <a:rPr lang="es-MX" sz="3200">
                <a:latin typeface="Arial"/>
                <a:ea typeface="Arial"/>
                <a:cs typeface="Arial"/>
                <a:sym typeface="Arial"/>
              </a:rPr>
              <a:t> electrónica que procesa información siguiendo las instrucciones de un programa registrado.</a:t>
            </a:r>
            <a:endParaRPr/>
          </a:p>
          <a:p>
            <a:pPr indent="0" lvl="0" marL="0" rtl="0" algn="l">
              <a:lnSpc>
                <a:spcPct val="100000"/>
              </a:lnSpc>
              <a:spcBef>
                <a:spcPts val="1400"/>
              </a:spcBef>
              <a:spcAft>
                <a:spcPts val="0"/>
              </a:spcAft>
              <a:buSzPts val="3200"/>
              <a:buNone/>
            </a:pPr>
            <a:r>
              <a:rPr lang="es-MX" sz="3200">
                <a:latin typeface="Arial"/>
                <a:ea typeface="Arial"/>
                <a:cs typeface="Arial"/>
                <a:sym typeface="Arial"/>
              </a:rPr>
              <a:t>Para comunicarse con el exterior dispone de medios de E/S.</a:t>
            </a:r>
            <a:endParaRPr/>
          </a:p>
          <a:p>
            <a:pPr indent="0" lvl="0" marL="0" rtl="0" algn="l">
              <a:lnSpc>
                <a:spcPct val="100000"/>
              </a:lnSpc>
              <a:spcBef>
                <a:spcPts val="1400"/>
              </a:spcBef>
              <a:spcAft>
                <a:spcPts val="0"/>
              </a:spcAft>
              <a:buSzPts val="3200"/>
              <a:buNone/>
            </a:pPr>
            <a:r>
              <a:rPr lang="es-MX" sz="3200">
                <a:latin typeface="Arial"/>
                <a:ea typeface="Arial"/>
                <a:cs typeface="Arial"/>
                <a:sym typeface="Arial"/>
              </a:rPr>
              <a:t>Tiene dispositivos que le permiten almacenar la info. y procesarla.</a:t>
            </a:r>
            <a:endParaRPr/>
          </a:p>
          <a:p>
            <a:pPr indent="0" lvl="0" marL="0" rtl="0" algn="l">
              <a:lnSpc>
                <a:spcPct val="100000"/>
              </a:lnSpc>
              <a:spcBef>
                <a:spcPts val="1400"/>
              </a:spcBef>
              <a:spcAft>
                <a:spcPts val="0"/>
              </a:spcAft>
              <a:buSzPts val="3200"/>
              <a:buNone/>
            </a:pPr>
            <a:r>
              <a:rPr lang="es-MX" sz="3200">
                <a:latin typeface="Arial"/>
                <a:ea typeface="Arial"/>
                <a:cs typeface="Arial"/>
                <a:sym typeface="Arial"/>
              </a:rPr>
              <a:t>La información que se procesa esta expresada en forma digital binaria</a:t>
            </a:r>
            <a:r>
              <a:rPr lang="es-MX" sz="2800">
                <a:latin typeface="Arial"/>
                <a:ea typeface="Arial"/>
                <a:cs typeface="Arial"/>
                <a:sym typeface="Arial"/>
              </a:rPr>
              <a:t>. </a:t>
            </a:r>
            <a:endParaRPr/>
          </a:p>
          <a:p>
            <a:pPr indent="0" lvl="1" marL="265176" rtl="0" algn="l">
              <a:lnSpc>
                <a:spcPct val="100000"/>
              </a:lnSpc>
              <a:spcBef>
                <a:spcPts val="400"/>
              </a:spcBef>
              <a:spcAft>
                <a:spcPts val="0"/>
              </a:spcAft>
              <a:buSzPts val="2800"/>
              <a:buFont typeface="Arial"/>
              <a:buNone/>
            </a:pPr>
            <a:r>
              <a:t/>
            </a:r>
            <a:endParaRPr sz="2800">
              <a:latin typeface="Arial"/>
              <a:ea typeface="Arial"/>
              <a:cs typeface="Arial"/>
              <a:sym typeface="Arial"/>
            </a:endParaRPr>
          </a:p>
          <a:p>
            <a:pPr indent="0" lvl="0" marL="91440" rtl="0" algn="l">
              <a:lnSpc>
                <a:spcPct val="90000"/>
              </a:lnSpc>
              <a:spcBef>
                <a:spcPts val="1600"/>
              </a:spcBef>
              <a:spcAft>
                <a:spcPts val="0"/>
              </a:spcAft>
              <a:buSzPts val="2200"/>
              <a:buNone/>
            </a:pPr>
            <a:r>
              <a:t/>
            </a:r>
            <a:endParaRPr/>
          </a:p>
        </p:txBody>
      </p:sp>
      <p:cxnSp>
        <p:nvCxnSpPr>
          <p:cNvPr id="102" name="Google Shape;102;p2"/>
          <p:cNvCxnSpPr/>
          <p:nvPr/>
        </p:nvCxnSpPr>
        <p:spPr>
          <a:xfrm>
            <a:off x="487680" y="467360"/>
            <a:ext cx="0" cy="89408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2F5F7"/>
        </a:solidFill>
      </p:bgPr>
    </p:bg>
    <p:spTree>
      <p:nvGrpSpPr>
        <p:cNvPr id="227" name="Shape 227"/>
        <p:cNvGrpSpPr/>
        <p:nvPr/>
      </p:nvGrpSpPr>
      <p:grpSpPr>
        <a:xfrm>
          <a:off x="0" y="0"/>
          <a:ext cx="0" cy="0"/>
          <a:chOff x="0" y="0"/>
          <a:chExt cx="0" cy="0"/>
        </a:xfrm>
      </p:grpSpPr>
      <p:sp>
        <p:nvSpPr>
          <p:cNvPr id="228" name="Google Shape;228;g1f2ae2124d2_0_8"/>
          <p:cNvSpPr txBox="1"/>
          <p:nvPr>
            <p:ph type="title"/>
          </p:nvPr>
        </p:nvSpPr>
        <p:spPr>
          <a:xfrm>
            <a:off x="669851" y="588249"/>
            <a:ext cx="10972800" cy="8577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s-MX"/>
              <a:t>CICLO DE INSTRUCCIÓN</a:t>
            </a:r>
            <a:endParaRPr/>
          </a:p>
        </p:txBody>
      </p:sp>
      <p:cxnSp>
        <p:nvCxnSpPr>
          <p:cNvPr id="229" name="Google Shape;229;g1f2ae2124d2_0_8"/>
          <p:cNvCxnSpPr/>
          <p:nvPr/>
        </p:nvCxnSpPr>
        <p:spPr>
          <a:xfrm>
            <a:off x="487680" y="467360"/>
            <a:ext cx="0" cy="894000"/>
          </a:xfrm>
          <a:prstGeom prst="straightConnector1">
            <a:avLst/>
          </a:prstGeom>
          <a:noFill/>
          <a:ln cap="flat" cmpd="sng" w="9525">
            <a:solidFill>
              <a:schemeClr val="accent1"/>
            </a:solidFill>
            <a:prstDash val="solid"/>
            <a:round/>
            <a:headEnd len="sm" w="sm" type="none"/>
            <a:tailEnd len="sm" w="sm" type="none"/>
          </a:ln>
        </p:spPr>
      </p:cxnSp>
      <p:graphicFrame>
        <p:nvGraphicFramePr>
          <p:cNvPr id="230" name="Google Shape;230;g1f2ae2124d2_0_8"/>
          <p:cNvGraphicFramePr/>
          <p:nvPr/>
        </p:nvGraphicFramePr>
        <p:xfrm>
          <a:off x="1042388" y="2139000"/>
          <a:ext cx="3000000" cy="3000000"/>
        </p:xfrm>
        <a:graphic>
          <a:graphicData uri="http://schemas.openxmlformats.org/drawingml/2006/table">
            <a:tbl>
              <a:tblPr>
                <a:noFill/>
                <a:tableStyleId>{E75A98F0-C26F-4F4C-8C30-767C8E400820}</a:tableStyleId>
              </a:tblPr>
              <a:tblGrid>
                <a:gridCol w="1385425"/>
                <a:gridCol w="1281850"/>
              </a:tblGrid>
              <a:tr h="381000">
                <a:tc>
                  <a:txBody>
                    <a:bodyPr/>
                    <a:lstStyle/>
                    <a:p>
                      <a:pPr indent="0" lvl="0" marL="0" rtl="0" algn="ctr">
                        <a:spcBef>
                          <a:spcPts val="0"/>
                        </a:spcBef>
                        <a:spcAft>
                          <a:spcPts val="0"/>
                        </a:spcAft>
                        <a:buNone/>
                      </a:pPr>
                      <a:r>
                        <a:rPr lang="es-MX"/>
                        <a:t>Codop</a:t>
                      </a:r>
                      <a:endParaRPr/>
                    </a:p>
                  </a:txBody>
                  <a:tcPr marT="91425" marB="91425" marR="91425" marL="91425"/>
                </a:tc>
                <a:tc>
                  <a:txBody>
                    <a:bodyPr/>
                    <a:lstStyle/>
                    <a:p>
                      <a:pPr indent="0" lvl="0" marL="0" rtl="0" algn="ctr">
                        <a:spcBef>
                          <a:spcPts val="0"/>
                        </a:spcBef>
                        <a:spcAft>
                          <a:spcPts val="0"/>
                        </a:spcAft>
                        <a:buNone/>
                      </a:pPr>
                      <a:r>
                        <a:rPr lang="es-MX"/>
                        <a:t>Dirección</a:t>
                      </a:r>
                      <a:endParaRPr/>
                    </a:p>
                  </a:txBody>
                  <a:tcPr marT="91425" marB="91425" marR="91425" marL="91425"/>
                </a:tc>
              </a:tr>
            </a:tbl>
          </a:graphicData>
        </a:graphic>
      </p:graphicFrame>
      <p:graphicFrame>
        <p:nvGraphicFramePr>
          <p:cNvPr id="231" name="Google Shape;231;g1f2ae2124d2_0_8"/>
          <p:cNvGraphicFramePr/>
          <p:nvPr/>
        </p:nvGraphicFramePr>
        <p:xfrm>
          <a:off x="1042388" y="2779850"/>
          <a:ext cx="3000000" cy="3000000"/>
        </p:xfrm>
        <a:graphic>
          <a:graphicData uri="http://schemas.openxmlformats.org/drawingml/2006/table">
            <a:tbl>
              <a:tblPr>
                <a:noFill/>
                <a:tableStyleId>{E75A98F0-C26F-4F4C-8C30-767C8E400820}</a:tableStyleId>
              </a:tblPr>
              <a:tblGrid>
                <a:gridCol w="2667275"/>
              </a:tblGrid>
              <a:tr h="381000">
                <a:tc>
                  <a:txBody>
                    <a:bodyPr/>
                    <a:lstStyle/>
                    <a:p>
                      <a:pPr indent="0" lvl="0" marL="0" rtl="0" algn="ctr">
                        <a:spcBef>
                          <a:spcPts val="0"/>
                        </a:spcBef>
                        <a:spcAft>
                          <a:spcPts val="0"/>
                        </a:spcAft>
                        <a:buNone/>
                      </a:pPr>
                      <a:r>
                        <a:rPr lang="es-MX"/>
                        <a:t>Palabra Datos</a:t>
                      </a:r>
                      <a:endParaRPr/>
                    </a:p>
                  </a:txBody>
                  <a:tcPr marT="91425" marB="91425" marR="91425" marL="91425"/>
                </a:tc>
              </a:tr>
            </a:tbl>
          </a:graphicData>
        </a:graphic>
      </p:graphicFrame>
      <p:sp>
        <p:nvSpPr>
          <p:cNvPr id="232" name="Google Shape;232;g1f2ae2124d2_0_8"/>
          <p:cNvSpPr txBox="1"/>
          <p:nvPr/>
        </p:nvSpPr>
        <p:spPr>
          <a:xfrm>
            <a:off x="1077325" y="1651025"/>
            <a:ext cx="2597400" cy="2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MX">
                <a:latin typeface="Lato"/>
                <a:ea typeface="Lato"/>
                <a:cs typeface="Lato"/>
                <a:sym typeface="Lato"/>
              </a:rPr>
              <a:t>Palabra Instrucción básica</a:t>
            </a:r>
            <a:endParaRPr>
              <a:latin typeface="Lato"/>
              <a:ea typeface="Lato"/>
              <a:cs typeface="Lato"/>
              <a:sym typeface="Lato"/>
            </a:endParaRPr>
          </a:p>
        </p:txBody>
      </p:sp>
      <p:sp>
        <p:nvSpPr>
          <p:cNvPr id="233" name="Google Shape;233;g1f2ae2124d2_0_8"/>
          <p:cNvSpPr/>
          <p:nvPr/>
        </p:nvSpPr>
        <p:spPr>
          <a:xfrm rot="5400000">
            <a:off x="2199638" y="2178100"/>
            <a:ext cx="282900" cy="2597400"/>
          </a:xfrm>
          <a:prstGeom prst="rightBrace">
            <a:avLst>
              <a:gd fmla="val 50000" name="adj1"/>
              <a:gd fmla="val 50000" name="adj2"/>
            </a:avLst>
          </a:prstGeom>
          <a:no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1f2ae2124d2_0_8"/>
          <p:cNvSpPr txBox="1"/>
          <p:nvPr/>
        </p:nvSpPr>
        <p:spPr>
          <a:xfrm>
            <a:off x="1042388" y="3720725"/>
            <a:ext cx="2667300" cy="39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MX">
                <a:latin typeface="Lato"/>
                <a:ea typeface="Lato"/>
                <a:cs typeface="Lato"/>
                <a:sym typeface="Lato"/>
              </a:rPr>
              <a:t>4 bytes = 32 bits</a:t>
            </a:r>
            <a:endParaRPr>
              <a:latin typeface="Lato"/>
              <a:ea typeface="Lato"/>
              <a:cs typeface="Lato"/>
              <a:sym typeface="Lato"/>
            </a:endParaRPr>
          </a:p>
        </p:txBody>
      </p:sp>
      <p:pic>
        <p:nvPicPr>
          <p:cNvPr id="235" name="Google Shape;235;g1f2ae2124d2_0_8"/>
          <p:cNvPicPr preferRelativeResize="0"/>
          <p:nvPr/>
        </p:nvPicPr>
        <p:blipFill>
          <a:blip r:embed="rId3">
            <a:alphaModFix/>
          </a:blip>
          <a:stretch>
            <a:fillRect/>
          </a:stretch>
        </p:blipFill>
        <p:spPr>
          <a:xfrm>
            <a:off x="6102177" y="1445940"/>
            <a:ext cx="5794525" cy="4660825"/>
          </a:xfrm>
          <a:prstGeom prst="rect">
            <a:avLst/>
          </a:prstGeom>
          <a:noFill/>
          <a:ln cap="flat" cmpd="sng" w="28575">
            <a:solidFill>
              <a:srgbClr val="9E9E9E"/>
            </a:solidFill>
            <a:prstDash val="solid"/>
            <a:round/>
            <a:headEnd len="sm" w="sm" type="none"/>
            <a:tailEnd len="sm" w="sm" type="none"/>
          </a:ln>
        </p:spPr>
      </p:pic>
      <p:pic>
        <p:nvPicPr>
          <p:cNvPr id="236" name="Google Shape;236;g1f2ae2124d2_0_8"/>
          <p:cNvPicPr preferRelativeResize="0"/>
          <p:nvPr/>
        </p:nvPicPr>
        <p:blipFill>
          <a:blip r:embed="rId4">
            <a:alphaModFix/>
          </a:blip>
          <a:stretch>
            <a:fillRect/>
          </a:stretch>
        </p:blipFill>
        <p:spPr>
          <a:xfrm>
            <a:off x="292525" y="4661595"/>
            <a:ext cx="5579625" cy="1312480"/>
          </a:xfrm>
          <a:prstGeom prst="rect">
            <a:avLst/>
          </a:prstGeom>
          <a:noFill/>
          <a:ln cap="flat" cmpd="sng" w="28575">
            <a:solidFill>
              <a:srgbClr val="9E9E9E"/>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2F5F7"/>
        </a:solidFill>
      </p:bgPr>
    </p:bg>
    <p:spTree>
      <p:nvGrpSpPr>
        <p:cNvPr id="240" name="Shape 240"/>
        <p:cNvGrpSpPr/>
        <p:nvPr/>
      </p:nvGrpSpPr>
      <p:grpSpPr>
        <a:xfrm>
          <a:off x="0" y="0"/>
          <a:ext cx="0" cy="0"/>
          <a:chOff x="0" y="0"/>
          <a:chExt cx="0" cy="0"/>
        </a:xfrm>
      </p:grpSpPr>
      <p:sp>
        <p:nvSpPr>
          <p:cNvPr id="241" name="Google Shape;241;g2bbe394952f_2_68"/>
          <p:cNvSpPr txBox="1"/>
          <p:nvPr>
            <p:ph type="title"/>
          </p:nvPr>
        </p:nvSpPr>
        <p:spPr>
          <a:xfrm>
            <a:off x="669851" y="588249"/>
            <a:ext cx="10972800" cy="8577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s-MX"/>
              <a:t>BUSES DE INTERCONEXIÓN</a:t>
            </a:r>
            <a:endParaRPr/>
          </a:p>
        </p:txBody>
      </p:sp>
      <p:sp>
        <p:nvSpPr>
          <p:cNvPr id="242" name="Google Shape;242;g2bbe394952f_2_68"/>
          <p:cNvSpPr txBox="1"/>
          <p:nvPr>
            <p:ph idx="1" type="body"/>
          </p:nvPr>
        </p:nvSpPr>
        <p:spPr>
          <a:xfrm>
            <a:off x="487675" y="1539475"/>
            <a:ext cx="11421300" cy="5137800"/>
          </a:xfrm>
          <a:prstGeom prst="rect">
            <a:avLst/>
          </a:prstGeom>
          <a:noFill/>
          <a:ln>
            <a:noFill/>
          </a:ln>
        </p:spPr>
        <p:txBody>
          <a:bodyPr anchorCtr="0" anchor="t" bIns="45700" lIns="45700" spcFirstLastPara="1" rIns="45700" wrap="square" tIns="45700">
            <a:normAutofit/>
          </a:bodyPr>
          <a:lstStyle/>
          <a:p>
            <a:pPr indent="-406400" lvl="0" marL="457200" rtl="0" algn="l">
              <a:lnSpc>
                <a:spcPct val="100000"/>
              </a:lnSpc>
              <a:spcBef>
                <a:spcPts val="0"/>
              </a:spcBef>
              <a:spcAft>
                <a:spcPts val="0"/>
              </a:spcAft>
              <a:buClr>
                <a:schemeClr val="dk1"/>
              </a:buClr>
              <a:buSzPts val="2800"/>
              <a:buFont typeface="Arial"/>
              <a:buChar char="●"/>
            </a:pPr>
            <a:r>
              <a:rPr lang="es-MX" sz="2800">
                <a:latin typeface="Arial"/>
                <a:ea typeface="Arial"/>
                <a:cs typeface="Arial"/>
                <a:sym typeface="Arial"/>
              </a:rPr>
              <a:t>Medio físico por el cual los componentes principales de la computadora se comunican.</a:t>
            </a:r>
            <a:endParaRPr sz="2800">
              <a:latin typeface="Arial"/>
              <a:ea typeface="Arial"/>
              <a:cs typeface="Arial"/>
              <a:sym typeface="Arial"/>
            </a:endParaRPr>
          </a:p>
          <a:p>
            <a:pPr indent="-406400" lvl="0" marL="457200" rtl="0" algn="l">
              <a:lnSpc>
                <a:spcPct val="100000"/>
              </a:lnSpc>
              <a:spcBef>
                <a:spcPts val="0"/>
              </a:spcBef>
              <a:spcAft>
                <a:spcPts val="0"/>
              </a:spcAft>
              <a:buClr>
                <a:schemeClr val="dk1"/>
              </a:buClr>
              <a:buSzPts val="2800"/>
              <a:buFont typeface="Arial"/>
              <a:buChar char="●"/>
            </a:pPr>
            <a:r>
              <a:rPr lang="es-MX" sz="2800">
                <a:latin typeface="Arial"/>
                <a:ea typeface="Arial"/>
                <a:cs typeface="Arial"/>
                <a:sym typeface="Arial"/>
              </a:rPr>
              <a:t>La comunicación puede llevarse a cabo de dos modos:</a:t>
            </a:r>
            <a:endParaRPr sz="2800">
              <a:latin typeface="Arial"/>
              <a:ea typeface="Arial"/>
              <a:cs typeface="Arial"/>
              <a:sym typeface="Arial"/>
            </a:endParaRPr>
          </a:p>
          <a:p>
            <a:pPr indent="-406400" lvl="1" marL="914400" rtl="0" algn="l">
              <a:lnSpc>
                <a:spcPct val="100000"/>
              </a:lnSpc>
              <a:spcBef>
                <a:spcPts val="0"/>
              </a:spcBef>
              <a:spcAft>
                <a:spcPts val="0"/>
              </a:spcAft>
              <a:buSzPts val="2800"/>
              <a:buFont typeface="Arial"/>
              <a:buChar char="○"/>
            </a:pPr>
            <a:r>
              <a:rPr lang="es-MX" sz="2800">
                <a:latin typeface="Arial"/>
                <a:ea typeface="Arial"/>
                <a:cs typeface="Arial"/>
                <a:sym typeface="Arial"/>
              </a:rPr>
              <a:t>Comunicación en serie. Mouse</a:t>
            </a:r>
            <a:endParaRPr sz="2800">
              <a:latin typeface="Arial"/>
              <a:ea typeface="Arial"/>
              <a:cs typeface="Arial"/>
              <a:sym typeface="Arial"/>
            </a:endParaRPr>
          </a:p>
          <a:p>
            <a:pPr indent="-406400" lvl="1" marL="914400" rtl="0" algn="l">
              <a:lnSpc>
                <a:spcPct val="100000"/>
              </a:lnSpc>
              <a:spcBef>
                <a:spcPts val="0"/>
              </a:spcBef>
              <a:spcAft>
                <a:spcPts val="0"/>
              </a:spcAft>
              <a:buSzPts val="2800"/>
              <a:buFont typeface="Arial"/>
              <a:buChar char="○"/>
            </a:pPr>
            <a:r>
              <a:rPr lang="es-MX" sz="2800">
                <a:latin typeface="Arial"/>
                <a:ea typeface="Arial"/>
                <a:cs typeface="Arial"/>
                <a:sym typeface="Arial"/>
              </a:rPr>
              <a:t>Comunicación en paralelo. Impresora</a:t>
            </a:r>
            <a:endParaRPr sz="2800">
              <a:latin typeface="Arial"/>
              <a:ea typeface="Arial"/>
              <a:cs typeface="Arial"/>
              <a:sym typeface="Arial"/>
            </a:endParaRPr>
          </a:p>
          <a:p>
            <a:pPr indent="-406400" lvl="0" marL="457200" rtl="0" algn="l">
              <a:lnSpc>
                <a:spcPct val="100000"/>
              </a:lnSpc>
              <a:spcBef>
                <a:spcPts val="0"/>
              </a:spcBef>
              <a:spcAft>
                <a:spcPts val="0"/>
              </a:spcAft>
              <a:buClr>
                <a:schemeClr val="dk1"/>
              </a:buClr>
              <a:buSzPts val="2800"/>
              <a:buFont typeface="Arial"/>
              <a:buChar char="●"/>
            </a:pPr>
            <a:r>
              <a:rPr lang="es-MX" sz="2800">
                <a:latin typeface="Arial"/>
                <a:ea typeface="Arial"/>
                <a:cs typeface="Arial"/>
                <a:sym typeface="Arial"/>
              </a:rPr>
              <a:t>Las líneas de comunicación se agrupan de acuerdo el tipo de información que transportan. Y cada uno de estos conjuntos recibe el nombre de Bus.</a:t>
            </a:r>
            <a:endParaRPr sz="2800">
              <a:latin typeface="Arial"/>
              <a:ea typeface="Arial"/>
              <a:cs typeface="Arial"/>
              <a:sym typeface="Arial"/>
            </a:endParaRPr>
          </a:p>
          <a:p>
            <a:pPr indent="0" lvl="0" marL="0" rtl="0" algn="l">
              <a:lnSpc>
                <a:spcPct val="100000"/>
              </a:lnSpc>
              <a:spcBef>
                <a:spcPts val="0"/>
              </a:spcBef>
              <a:spcAft>
                <a:spcPts val="0"/>
              </a:spcAft>
              <a:buNone/>
            </a:pPr>
            <a:r>
              <a:t/>
            </a:r>
            <a:endParaRPr sz="2800">
              <a:latin typeface="Arial"/>
              <a:ea typeface="Arial"/>
              <a:cs typeface="Arial"/>
              <a:sym typeface="Arial"/>
            </a:endParaRPr>
          </a:p>
        </p:txBody>
      </p:sp>
      <p:cxnSp>
        <p:nvCxnSpPr>
          <p:cNvPr id="243" name="Google Shape;243;g2bbe394952f_2_68"/>
          <p:cNvCxnSpPr/>
          <p:nvPr/>
        </p:nvCxnSpPr>
        <p:spPr>
          <a:xfrm>
            <a:off x="487680" y="467360"/>
            <a:ext cx="0" cy="89400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2F5F7"/>
        </a:solidFill>
      </p:bgPr>
    </p:bg>
    <p:spTree>
      <p:nvGrpSpPr>
        <p:cNvPr id="247" name="Shape 247"/>
        <p:cNvGrpSpPr/>
        <p:nvPr/>
      </p:nvGrpSpPr>
      <p:grpSpPr>
        <a:xfrm>
          <a:off x="0" y="0"/>
          <a:ext cx="0" cy="0"/>
          <a:chOff x="0" y="0"/>
          <a:chExt cx="0" cy="0"/>
        </a:xfrm>
      </p:grpSpPr>
      <p:sp>
        <p:nvSpPr>
          <p:cNvPr id="248" name="Google Shape;248;g2bbe394952f_2_128"/>
          <p:cNvSpPr txBox="1"/>
          <p:nvPr>
            <p:ph type="title"/>
          </p:nvPr>
        </p:nvSpPr>
        <p:spPr>
          <a:xfrm>
            <a:off x="669851" y="588249"/>
            <a:ext cx="10972800" cy="8577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s-MX"/>
              <a:t>TIPO DE </a:t>
            </a:r>
            <a:r>
              <a:rPr lang="es-MX"/>
              <a:t>BUSES</a:t>
            </a:r>
            <a:endParaRPr/>
          </a:p>
        </p:txBody>
      </p:sp>
      <p:sp>
        <p:nvSpPr>
          <p:cNvPr id="249" name="Google Shape;249;g2bbe394952f_2_128"/>
          <p:cNvSpPr txBox="1"/>
          <p:nvPr>
            <p:ph idx="1" type="body"/>
          </p:nvPr>
        </p:nvSpPr>
        <p:spPr>
          <a:xfrm>
            <a:off x="487675" y="1539475"/>
            <a:ext cx="11421300" cy="5137800"/>
          </a:xfrm>
          <a:prstGeom prst="rect">
            <a:avLst/>
          </a:prstGeom>
          <a:noFill/>
          <a:ln>
            <a:noFill/>
          </a:ln>
        </p:spPr>
        <p:txBody>
          <a:bodyPr anchorCtr="0" anchor="t" bIns="45700" lIns="45700" spcFirstLastPara="1" rIns="45700" wrap="square" tIns="45700">
            <a:normAutofit fontScale="92500" lnSpcReduction="10000"/>
          </a:bodyPr>
          <a:lstStyle/>
          <a:p>
            <a:pPr indent="-393065" lvl="0" marL="457200" rtl="0" algn="l">
              <a:lnSpc>
                <a:spcPct val="100000"/>
              </a:lnSpc>
              <a:spcBef>
                <a:spcPts val="0"/>
              </a:spcBef>
              <a:spcAft>
                <a:spcPts val="0"/>
              </a:spcAft>
              <a:buSzPct val="100000"/>
              <a:buFont typeface="Arial"/>
              <a:buChar char="●"/>
            </a:pPr>
            <a:r>
              <a:rPr lang="es-MX" sz="2800">
                <a:latin typeface="Arial"/>
                <a:ea typeface="Arial"/>
                <a:cs typeface="Arial"/>
                <a:sym typeface="Arial"/>
              </a:rPr>
              <a:t>Bus de direcciones.</a:t>
            </a:r>
            <a:endParaRPr sz="2800">
              <a:latin typeface="Arial"/>
              <a:ea typeface="Arial"/>
              <a:cs typeface="Arial"/>
              <a:sym typeface="Arial"/>
            </a:endParaRPr>
          </a:p>
          <a:p>
            <a:pPr indent="-393065" lvl="0" marL="457200" rtl="0" algn="l">
              <a:lnSpc>
                <a:spcPct val="100000"/>
              </a:lnSpc>
              <a:spcBef>
                <a:spcPts val="0"/>
              </a:spcBef>
              <a:spcAft>
                <a:spcPts val="0"/>
              </a:spcAft>
              <a:buSzPct val="100000"/>
              <a:buFont typeface="Arial"/>
              <a:buChar char="●"/>
            </a:pPr>
            <a:r>
              <a:rPr lang="es-MX" sz="2800">
                <a:latin typeface="Arial"/>
                <a:ea typeface="Arial"/>
                <a:cs typeface="Arial"/>
                <a:sym typeface="Arial"/>
              </a:rPr>
              <a:t>Bus de datos.</a:t>
            </a:r>
            <a:endParaRPr sz="2800">
              <a:latin typeface="Arial"/>
              <a:ea typeface="Arial"/>
              <a:cs typeface="Arial"/>
              <a:sym typeface="Arial"/>
            </a:endParaRPr>
          </a:p>
          <a:p>
            <a:pPr indent="-393065" lvl="0" marL="457200" rtl="0" algn="l">
              <a:lnSpc>
                <a:spcPct val="100000"/>
              </a:lnSpc>
              <a:spcBef>
                <a:spcPts val="0"/>
              </a:spcBef>
              <a:spcAft>
                <a:spcPts val="0"/>
              </a:spcAft>
              <a:buSzPct val="100000"/>
              <a:buFont typeface="Arial"/>
              <a:buChar char="●"/>
            </a:pPr>
            <a:r>
              <a:rPr lang="es-MX" sz="2800">
                <a:latin typeface="Arial"/>
                <a:ea typeface="Arial"/>
                <a:cs typeface="Arial"/>
                <a:sym typeface="Arial"/>
              </a:rPr>
              <a:t>Bus de control.</a:t>
            </a:r>
            <a:endParaRPr sz="2800">
              <a:latin typeface="Arial"/>
              <a:ea typeface="Arial"/>
              <a:cs typeface="Arial"/>
              <a:sym typeface="Arial"/>
            </a:endParaRPr>
          </a:p>
          <a:p>
            <a:pPr indent="0" lvl="0" marL="457200" rtl="0" algn="l">
              <a:lnSpc>
                <a:spcPct val="100000"/>
              </a:lnSpc>
              <a:spcBef>
                <a:spcPts val="0"/>
              </a:spcBef>
              <a:spcAft>
                <a:spcPts val="0"/>
              </a:spcAft>
              <a:buNone/>
            </a:pPr>
            <a:r>
              <a:t/>
            </a:r>
            <a:endParaRPr sz="2800">
              <a:latin typeface="Arial"/>
              <a:ea typeface="Arial"/>
              <a:cs typeface="Arial"/>
              <a:sym typeface="Arial"/>
            </a:endParaRPr>
          </a:p>
          <a:p>
            <a:pPr indent="-393065" lvl="0" marL="457200" rtl="0" algn="l">
              <a:lnSpc>
                <a:spcPct val="100000"/>
              </a:lnSpc>
              <a:spcBef>
                <a:spcPts val="0"/>
              </a:spcBef>
              <a:spcAft>
                <a:spcPts val="0"/>
              </a:spcAft>
              <a:buSzPct val="100000"/>
              <a:buFont typeface="Arial"/>
              <a:buChar char="●"/>
            </a:pPr>
            <a:r>
              <a:rPr lang="es-MX" sz="2800">
                <a:latin typeface="Arial"/>
                <a:ea typeface="Arial"/>
                <a:cs typeface="Arial"/>
                <a:sym typeface="Arial"/>
              </a:rPr>
              <a:t>Bus de direcciones: es el canal de comunicaciones constituido por </a:t>
            </a:r>
            <a:r>
              <a:rPr lang="es-MX" sz="2800">
                <a:latin typeface="Arial"/>
                <a:ea typeface="Arial"/>
                <a:cs typeface="Arial"/>
                <a:sym typeface="Arial"/>
              </a:rPr>
              <a:t>líneas</a:t>
            </a:r>
            <a:r>
              <a:rPr lang="es-MX" sz="2800">
                <a:latin typeface="Arial"/>
                <a:ea typeface="Arial"/>
                <a:cs typeface="Arial"/>
                <a:sym typeface="Arial"/>
              </a:rPr>
              <a:t> que apuntan a la dirección de memoria que ocupa o va  a ocupar la información a tratar</a:t>
            </a:r>
            <a:endParaRPr sz="2800">
              <a:latin typeface="Arial"/>
              <a:ea typeface="Arial"/>
              <a:cs typeface="Arial"/>
              <a:sym typeface="Arial"/>
            </a:endParaRPr>
          </a:p>
          <a:p>
            <a:pPr indent="-393065" lvl="0" marL="457200" rtl="0" algn="l">
              <a:lnSpc>
                <a:spcPct val="100000"/>
              </a:lnSpc>
              <a:spcBef>
                <a:spcPts val="0"/>
              </a:spcBef>
              <a:spcAft>
                <a:spcPts val="0"/>
              </a:spcAft>
              <a:buSzPct val="100000"/>
              <a:buFont typeface="Arial"/>
              <a:buChar char="●"/>
            </a:pPr>
            <a:r>
              <a:rPr lang="es-MX" sz="2800">
                <a:latin typeface="Arial"/>
                <a:ea typeface="Arial"/>
                <a:cs typeface="Arial"/>
                <a:sym typeface="Arial"/>
              </a:rPr>
              <a:t>Bus de datos: es el medio por el que se transmite la </a:t>
            </a:r>
            <a:r>
              <a:rPr lang="es-MX" sz="2800">
                <a:latin typeface="Arial"/>
                <a:ea typeface="Arial"/>
                <a:cs typeface="Arial"/>
                <a:sym typeface="Arial"/>
              </a:rPr>
              <a:t>instrucción</a:t>
            </a:r>
            <a:r>
              <a:rPr lang="es-MX" sz="2800">
                <a:latin typeface="Arial"/>
                <a:ea typeface="Arial"/>
                <a:cs typeface="Arial"/>
                <a:sym typeface="Arial"/>
              </a:rPr>
              <a:t> o dato apuntado por el bus de direcciones. Se utiliza para realizar el intercambio de instrucciones y datos tanto internamente como externamente.</a:t>
            </a:r>
            <a:endParaRPr sz="2800">
              <a:latin typeface="Arial"/>
              <a:ea typeface="Arial"/>
              <a:cs typeface="Arial"/>
              <a:sym typeface="Arial"/>
            </a:endParaRPr>
          </a:p>
          <a:p>
            <a:pPr indent="-393065" lvl="0" marL="457200" rtl="0" algn="l">
              <a:lnSpc>
                <a:spcPct val="100000"/>
              </a:lnSpc>
              <a:spcBef>
                <a:spcPts val="0"/>
              </a:spcBef>
              <a:spcAft>
                <a:spcPts val="0"/>
              </a:spcAft>
              <a:buSzPct val="100000"/>
              <a:buFont typeface="Arial"/>
              <a:buChar char="●"/>
            </a:pPr>
            <a:r>
              <a:rPr lang="es-MX" sz="2800">
                <a:latin typeface="Arial"/>
                <a:ea typeface="Arial"/>
                <a:cs typeface="Arial"/>
                <a:sym typeface="Arial"/>
              </a:rPr>
              <a:t>Buse de Control: controla el uso y acceso a las líneas de Datos y de Direcciones ya que estas líneas están compartidas por todos los componentes.</a:t>
            </a:r>
            <a:endParaRPr sz="2800">
              <a:latin typeface="Arial"/>
              <a:ea typeface="Arial"/>
              <a:cs typeface="Arial"/>
              <a:sym typeface="Arial"/>
            </a:endParaRPr>
          </a:p>
          <a:p>
            <a:pPr indent="0" lvl="0" marL="0" rtl="0" algn="l">
              <a:lnSpc>
                <a:spcPct val="100000"/>
              </a:lnSpc>
              <a:spcBef>
                <a:spcPts val="0"/>
              </a:spcBef>
              <a:spcAft>
                <a:spcPts val="0"/>
              </a:spcAft>
              <a:buNone/>
            </a:pPr>
            <a:r>
              <a:t/>
            </a:r>
            <a:endParaRPr sz="2800">
              <a:latin typeface="Arial"/>
              <a:ea typeface="Arial"/>
              <a:cs typeface="Arial"/>
              <a:sym typeface="Arial"/>
            </a:endParaRPr>
          </a:p>
        </p:txBody>
      </p:sp>
      <p:cxnSp>
        <p:nvCxnSpPr>
          <p:cNvPr id="250" name="Google Shape;250;g2bbe394952f_2_128"/>
          <p:cNvCxnSpPr/>
          <p:nvPr/>
        </p:nvCxnSpPr>
        <p:spPr>
          <a:xfrm>
            <a:off x="487680" y="467360"/>
            <a:ext cx="0" cy="89400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2F5F7"/>
        </a:solidFill>
      </p:bgPr>
    </p:bg>
    <p:spTree>
      <p:nvGrpSpPr>
        <p:cNvPr id="254" name="Shape 254"/>
        <p:cNvGrpSpPr/>
        <p:nvPr/>
      </p:nvGrpSpPr>
      <p:grpSpPr>
        <a:xfrm>
          <a:off x="0" y="0"/>
          <a:ext cx="0" cy="0"/>
          <a:chOff x="0" y="0"/>
          <a:chExt cx="0" cy="0"/>
        </a:xfrm>
      </p:grpSpPr>
      <p:sp>
        <p:nvSpPr>
          <p:cNvPr id="255" name="Google Shape;255;g2bbe394952f_2_42"/>
          <p:cNvSpPr txBox="1"/>
          <p:nvPr>
            <p:ph type="title"/>
          </p:nvPr>
        </p:nvSpPr>
        <p:spPr>
          <a:xfrm>
            <a:off x="669851" y="588249"/>
            <a:ext cx="10972800" cy="8577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s-MX"/>
              <a:t>ESQUEMA DE INTERCONEXIÓN DEL BUS</a:t>
            </a:r>
            <a:endParaRPr/>
          </a:p>
        </p:txBody>
      </p:sp>
      <p:cxnSp>
        <p:nvCxnSpPr>
          <p:cNvPr id="256" name="Google Shape;256;g2bbe394952f_2_42"/>
          <p:cNvCxnSpPr/>
          <p:nvPr/>
        </p:nvCxnSpPr>
        <p:spPr>
          <a:xfrm>
            <a:off x="487680" y="467360"/>
            <a:ext cx="0" cy="894000"/>
          </a:xfrm>
          <a:prstGeom prst="straightConnector1">
            <a:avLst/>
          </a:prstGeom>
          <a:noFill/>
          <a:ln cap="flat" cmpd="sng" w="9525">
            <a:solidFill>
              <a:schemeClr val="accent1"/>
            </a:solidFill>
            <a:prstDash val="solid"/>
            <a:round/>
            <a:headEnd len="sm" w="sm" type="none"/>
            <a:tailEnd len="sm" w="sm" type="none"/>
          </a:ln>
        </p:spPr>
      </p:cxnSp>
      <p:pic>
        <p:nvPicPr>
          <p:cNvPr id="257" name="Google Shape;257;g2bbe394952f_2_42"/>
          <p:cNvPicPr preferRelativeResize="0"/>
          <p:nvPr/>
        </p:nvPicPr>
        <p:blipFill>
          <a:blip r:embed="rId3">
            <a:alphaModFix/>
          </a:blip>
          <a:stretch>
            <a:fillRect/>
          </a:stretch>
        </p:blipFill>
        <p:spPr>
          <a:xfrm>
            <a:off x="837788" y="2186906"/>
            <a:ext cx="10804874" cy="3369400"/>
          </a:xfrm>
          <a:prstGeom prst="rect">
            <a:avLst/>
          </a:prstGeom>
          <a:noFill/>
          <a:ln cap="flat" cmpd="sng" w="28575">
            <a:solidFill>
              <a:srgbClr val="888888"/>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2F5F7"/>
        </a:solidFill>
      </p:bgPr>
    </p:bg>
    <p:spTree>
      <p:nvGrpSpPr>
        <p:cNvPr id="261" name="Shape 261"/>
        <p:cNvGrpSpPr/>
        <p:nvPr/>
      </p:nvGrpSpPr>
      <p:grpSpPr>
        <a:xfrm>
          <a:off x="0" y="0"/>
          <a:ext cx="0" cy="0"/>
          <a:chOff x="0" y="0"/>
          <a:chExt cx="0" cy="0"/>
        </a:xfrm>
      </p:grpSpPr>
      <p:sp>
        <p:nvSpPr>
          <p:cNvPr id="262" name="Google Shape;262;g2bbe394952f_2_35"/>
          <p:cNvSpPr txBox="1"/>
          <p:nvPr>
            <p:ph type="title"/>
          </p:nvPr>
        </p:nvSpPr>
        <p:spPr>
          <a:xfrm>
            <a:off x="669851" y="588249"/>
            <a:ext cx="10972800" cy="8577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s-MX"/>
              <a:t>ESTRUCTURA DE INTERCONEXIÓN</a:t>
            </a:r>
            <a:endParaRPr/>
          </a:p>
        </p:txBody>
      </p:sp>
      <p:cxnSp>
        <p:nvCxnSpPr>
          <p:cNvPr id="263" name="Google Shape;263;g2bbe394952f_2_35"/>
          <p:cNvCxnSpPr/>
          <p:nvPr/>
        </p:nvCxnSpPr>
        <p:spPr>
          <a:xfrm>
            <a:off x="487680" y="467360"/>
            <a:ext cx="0" cy="894000"/>
          </a:xfrm>
          <a:prstGeom prst="straightConnector1">
            <a:avLst/>
          </a:prstGeom>
          <a:noFill/>
          <a:ln cap="flat" cmpd="sng" w="9525">
            <a:solidFill>
              <a:schemeClr val="accent1"/>
            </a:solidFill>
            <a:prstDash val="solid"/>
            <a:round/>
            <a:headEnd len="sm" w="sm" type="none"/>
            <a:tailEnd len="sm" w="sm" type="none"/>
          </a:ln>
        </p:spPr>
      </p:cxnSp>
      <p:pic>
        <p:nvPicPr>
          <p:cNvPr id="264" name="Google Shape;264;g2bbe394952f_2_35"/>
          <p:cNvPicPr preferRelativeResize="0"/>
          <p:nvPr/>
        </p:nvPicPr>
        <p:blipFill>
          <a:blip r:embed="rId3">
            <a:alphaModFix/>
          </a:blip>
          <a:stretch>
            <a:fillRect/>
          </a:stretch>
        </p:blipFill>
        <p:spPr>
          <a:xfrm>
            <a:off x="3758075" y="1445950"/>
            <a:ext cx="5354951" cy="5109400"/>
          </a:xfrm>
          <a:prstGeom prst="rect">
            <a:avLst/>
          </a:prstGeom>
          <a:noFill/>
          <a:ln cap="flat" cmpd="sng" w="28575">
            <a:solidFill>
              <a:srgbClr val="888888"/>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2F5F7"/>
        </a:solidFill>
      </p:bgPr>
    </p:bg>
    <p:spTree>
      <p:nvGrpSpPr>
        <p:cNvPr id="106" name="Shape 106"/>
        <p:cNvGrpSpPr/>
        <p:nvPr/>
      </p:nvGrpSpPr>
      <p:grpSpPr>
        <a:xfrm>
          <a:off x="0" y="0"/>
          <a:ext cx="0" cy="0"/>
          <a:chOff x="0" y="0"/>
          <a:chExt cx="0" cy="0"/>
        </a:xfrm>
      </p:grpSpPr>
      <p:sp>
        <p:nvSpPr>
          <p:cNvPr id="107" name="Google Shape;107;p3"/>
          <p:cNvSpPr txBox="1"/>
          <p:nvPr>
            <p:ph type="title"/>
          </p:nvPr>
        </p:nvSpPr>
        <p:spPr>
          <a:xfrm>
            <a:off x="669851" y="588249"/>
            <a:ext cx="10972800" cy="857559"/>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s-MX"/>
              <a:t>BREVE REPASO HISTÓRICO</a:t>
            </a:r>
            <a:endParaRPr/>
          </a:p>
        </p:txBody>
      </p:sp>
      <p:sp>
        <p:nvSpPr>
          <p:cNvPr id="108" name="Google Shape;108;p3"/>
          <p:cNvSpPr txBox="1"/>
          <p:nvPr>
            <p:ph idx="1" type="body"/>
          </p:nvPr>
        </p:nvSpPr>
        <p:spPr>
          <a:xfrm>
            <a:off x="111766" y="1445808"/>
            <a:ext cx="12080234" cy="5231439"/>
          </a:xfrm>
          <a:prstGeom prst="rect">
            <a:avLst/>
          </a:prstGeom>
          <a:noFill/>
          <a:ln>
            <a:noFill/>
          </a:ln>
        </p:spPr>
        <p:txBody>
          <a:bodyPr anchorCtr="0" anchor="t" bIns="45700" lIns="45700" spcFirstLastPara="1" rIns="45700" wrap="square" tIns="45700">
            <a:normAutofit fontScale="92500" lnSpcReduction="10000"/>
          </a:bodyPr>
          <a:lstStyle/>
          <a:p>
            <a:pPr indent="-129222" lvl="0" marL="91440" rtl="0" algn="l">
              <a:lnSpc>
                <a:spcPct val="90000"/>
              </a:lnSpc>
              <a:spcBef>
                <a:spcPts val="0"/>
              </a:spcBef>
              <a:spcAft>
                <a:spcPts val="0"/>
              </a:spcAft>
              <a:buSzPct val="100000"/>
              <a:buFont typeface="Arial"/>
              <a:buChar char="•"/>
            </a:pPr>
            <a:r>
              <a:rPr lang="es-MX"/>
              <a:t> </a:t>
            </a:r>
            <a:r>
              <a:rPr lang="es-MX" sz="2800">
                <a:latin typeface="Arial"/>
                <a:ea typeface="Arial"/>
                <a:cs typeface="Arial"/>
                <a:sym typeface="Arial"/>
              </a:rPr>
              <a:t> La primera computadora digital electrónica binaria fue producida por Atanasoff Berry Computer(ABC) en 1942 de propósito específico para calcular ecuaciones lineales. Posteriormente aparece la máquina de propósito general la ENIAC compuesta por tubos de vacío, con memoria RAM donde se guardaban los datos de manera temporal para almacenar sus resultados en tarjetas perforadas o cintas magnéticas. Se utilizaba para cálculos balísticos durante la segunda guerra mundial, predicción del tiempo, cálculos de energía atómica, túneles de viento, etc.</a:t>
            </a:r>
            <a:endParaRPr/>
          </a:p>
          <a:p>
            <a:pPr indent="-164465" lvl="0" marL="91440" rtl="0" algn="l">
              <a:lnSpc>
                <a:spcPct val="90000"/>
              </a:lnSpc>
              <a:spcBef>
                <a:spcPts val="1400"/>
              </a:spcBef>
              <a:spcAft>
                <a:spcPts val="0"/>
              </a:spcAft>
              <a:buSzPct val="100000"/>
              <a:buFont typeface="Arial"/>
              <a:buChar char="•"/>
            </a:pPr>
            <a:r>
              <a:rPr lang="es-MX" sz="2800">
                <a:latin typeface="Arial"/>
                <a:ea typeface="Arial"/>
                <a:cs typeface="Arial"/>
                <a:sym typeface="Arial"/>
              </a:rPr>
              <a:t> John Von Neumann fue el encargado de instalar el concepto de programa almacenado, aunque no está claro que se le haya ocurrido a él. En ese entonces hacía referencia a que los datos y los programas queden almacenados en una memoria de lectura-escritura, en donde también existe la ejecución en secuencia y los contenidos de esta memoria se direccionan indicando su posición sin importar su tipo. Este concepto se aplicó en la </a:t>
            </a:r>
            <a:r>
              <a:rPr lang="es-MX" sz="2800">
                <a:latin typeface="Arial"/>
                <a:ea typeface="Arial"/>
                <a:cs typeface="Arial"/>
                <a:sym typeface="Arial"/>
              </a:rPr>
              <a:t>máquina</a:t>
            </a:r>
            <a:r>
              <a:rPr lang="es-MX" sz="2800">
                <a:latin typeface="Arial"/>
                <a:ea typeface="Arial"/>
                <a:cs typeface="Arial"/>
                <a:sym typeface="Arial"/>
              </a:rPr>
              <a:t> EDVAC.</a:t>
            </a:r>
            <a:endParaRPr sz="2800">
              <a:latin typeface="Arial"/>
              <a:ea typeface="Arial"/>
              <a:cs typeface="Arial"/>
              <a:sym typeface="Arial"/>
            </a:endParaRPr>
          </a:p>
        </p:txBody>
      </p:sp>
      <p:cxnSp>
        <p:nvCxnSpPr>
          <p:cNvPr id="109" name="Google Shape;109;p3"/>
          <p:cNvCxnSpPr/>
          <p:nvPr/>
        </p:nvCxnSpPr>
        <p:spPr>
          <a:xfrm>
            <a:off x="487680" y="467360"/>
            <a:ext cx="0" cy="89408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2F5F7"/>
        </a:solidFill>
      </p:bgPr>
    </p:bg>
    <p:spTree>
      <p:nvGrpSpPr>
        <p:cNvPr id="113" name="Shape 113"/>
        <p:cNvGrpSpPr/>
        <p:nvPr/>
      </p:nvGrpSpPr>
      <p:grpSpPr>
        <a:xfrm>
          <a:off x="0" y="0"/>
          <a:ext cx="0" cy="0"/>
          <a:chOff x="0" y="0"/>
          <a:chExt cx="0" cy="0"/>
        </a:xfrm>
      </p:grpSpPr>
      <p:sp>
        <p:nvSpPr>
          <p:cNvPr id="114" name="Google Shape;114;p4"/>
          <p:cNvSpPr txBox="1"/>
          <p:nvPr>
            <p:ph type="title"/>
          </p:nvPr>
        </p:nvSpPr>
        <p:spPr>
          <a:xfrm>
            <a:off x="669851" y="588249"/>
            <a:ext cx="10972800" cy="857559"/>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s-MX"/>
              <a:t>ARQUITECTURA JOHN VON NEUMANN </a:t>
            </a:r>
            <a:endParaRPr/>
          </a:p>
        </p:txBody>
      </p:sp>
      <p:pic>
        <p:nvPicPr>
          <p:cNvPr id="115" name="Google Shape;115;p4"/>
          <p:cNvPicPr preferRelativeResize="0"/>
          <p:nvPr>
            <p:ph idx="1" type="body"/>
          </p:nvPr>
        </p:nvPicPr>
        <p:blipFill rotWithShape="1">
          <a:blip r:embed="rId3">
            <a:alphaModFix/>
          </a:blip>
          <a:srcRect b="0" l="0" r="0" t="0"/>
          <a:stretch/>
        </p:blipFill>
        <p:spPr>
          <a:xfrm>
            <a:off x="669852" y="1361440"/>
            <a:ext cx="10208356" cy="5496559"/>
          </a:xfrm>
          <a:prstGeom prst="rect">
            <a:avLst/>
          </a:prstGeom>
          <a:noFill/>
          <a:ln>
            <a:noFill/>
          </a:ln>
        </p:spPr>
      </p:pic>
      <p:cxnSp>
        <p:nvCxnSpPr>
          <p:cNvPr id="116" name="Google Shape;116;p4"/>
          <p:cNvCxnSpPr/>
          <p:nvPr/>
        </p:nvCxnSpPr>
        <p:spPr>
          <a:xfrm>
            <a:off x="487680" y="467360"/>
            <a:ext cx="0" cy="89408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2F5F7"/>
        </a:solidFill>
      </p:bgPr>
    </p:bg>
    <p:spTree>
      <p:nvGrpSpPr>
        <p:cNvPr id="120" name="Shape 120"/>
        <p:cNvGrpSpPr/>
        <p:nvPr/>
      </p:nvGrpSpPr>
      <p:grpSpPr>
        <a:xfrm>
          <a:off x="0" y="0"/>
          <a:ext cx="0" cy="0"/>
          <a:chOff x="0" y="0"/>
          <a:chExt cx="0" cy="0"/>
        </a:xfrm>
      </p:grpSpPr>
      <p:sp>
        <p:nvSpPr>
          <p:cNvPr id="121" name="Google Shape;121;p5"/>
          <p:cNvSpPr txBox="1"/>
          <p:nvPr>
            <p:ph type="title"/>
          </p:nvPr>
        </p:nvSpPr>
        <p:spPr>
          <a:xfrm>
            <a:off x="669851" y="588249"/>
            <a:ext cx="10972800" cy="857559"/>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s-MX"/>
              <a:t>CLASIFICACIÓN DE COMPUTADORAS</a:t>
            </a:r>
            <a:endParaRPr/>
          </a:p>
        </p:txBody>
      </p:sp>
      <p:sp>
        <p:nvSpPr>
          <p:cNvPr id="122" name="Google Shape;122;p5"/>
          <p:cNvSpPr txBox="1"/>
          <p:nvPr>
            <p:ph idx="1" type="body"/>
          </p:nvPr>
        </p:nvSpPr>
        <p:spPr>
          <a:xfrm>
            <a:off x="111766" y="1445808"/>
            <a:ext cx="12080234" cy="5231439"/>
          </a:xfrm>
          <a:prstGeom prst="rect">
            <a:avLst/>
          </a:prstGeom>
          <a:noFill/>
          <a:ln>
            <a:noFill/>
          </a:ln>
        </p:spPr>
        <p:txBody>
          <a:bodyPr anchorCtr="0" anchor="t" bIns="45700" lIns="45700" spcFirstLastPara="1" rIns="45700" wrap="square" tIns="45700">
            <a:normAutofit fontScale="92500" lnSpcReduction="20000"/>
          </a:bodyPr>
          <a:lstStyle/>
          <a:p>
            <a:pPr indent="-129222" lvl="0" marL="91440" rtl="0" algn="l">
              <a:lnSpc>
                <a:spcPct val="100000"/>
              </a:lnSpc>
              <a:spcBef>
                <a:spcPts val="0"/>
              </a:spcBef>
              <a:spcAft>
                <a:spcPts val="0"/>
              </a:spcAft>
              <a:buSzPct val="85937"/>
              <a:buFont typeface="Arial"/>
              <a:buChar char="•"/>
            </a:pPr>
            <a:r>
              <a:rPr lang="es-MX"/>
              <a:t> </a:t>
            </a:r>
            <a:r>
              <a:rPr lang="es-MX" sz="2800">
                <a:latin typeface="Arial"/>
                <a:ea typeface="Arial"/>
                <a:cs typeface="Arial"/>
                <a:sym typeface="Arial"/>
              </a:rPr>
              <a:t> </a:t>
            </a:r>
            <a:r>
              <a:rPr b="0" i="0" lang="es-MX" sz="3200" u="sng" strike="noStrike">
                <a:latin typeface="Arial"/>
                <a:ea typeface="Arial"/>
                <a:cs typeface="Arial"/>
                <a:sym typeface="Arial"/>
              </a:rPr>
              <a:t>Propósito</a:t>
            </a:r>
            <a:r>
              <a:rPr b="0" i="0" lang="es-MX" sz="3200" u="none" strike="noStrike">
                <a:latin typeface="Arial"/>
                <a:ea typeface="Arial"/>
                <a:cs typeface="Arial"/>
                <a:sym typeface="Arial"/>
              </a:rPr>
              <a:t>:</a:t>
            </a:r>
            <a:endParaRPr b="0" i="0" sz="2560" u="none" strike="noStrike">
              <a:latin typeface="Noto Sans Symbols"/>
              <a:ea typeface="Noto Sans Symbols"/>
              <a:cs typeface="Noto Sans Symbols"/>
              <a:sym typeface="Noto Sans Symbols"/>
            </a:endParaRPr>
          </a:p>
          <a:p>
            <a:pPr indent="-285750" lvl="1" marL="742950" rtl="0" algn="l">
              <a:lnSpc>
                <a:spcPct val="100000"/>
              </a:lnSpc>
              <a:spcBef>
                <a:spcPts val="560"/>
              </a:spcBef>
              <a:spcAft>
                <a:spcPts val="0"/>
              </a:spcAft>
              <a:buSzPct val="100000"/>
              <a:buFont typeface="Arial"/>
              <a:buChar char="•"/>
            </a:pPr>
            <a:r>
              <a:rPr b="0" i="0" lang="es-MX" sz="2800" u="none" strike="noStrike">
                <a:latin typeface="Arial"/>
                <a:ea typeface="Arial"/>
                <a:cs typeface="Arial"/>
                <a:sym typeface="Arial"/>
              </a:rPr>
              <a:t>General: Realizan diferentes actividades</a:t>
            </a:r>
            <a:endParaRPr b="0" i="0" sz="1400" u="none" strike="noStrike">
              <a:latin typeface="Noto Sans Symbols"/>
              <a:ea typeface="Noto Sans Symbols"/>
              <a:cs typeface="Noto Sans Symbols"/>
              <a:sym typeface="Noto Sans Symbols"/>
            </a:endParaRPr>
          </a:p>
          <a:p>
            <a:pPr indent="-285750" lvl="1" marL="742950" rtl="0" algn="l">
              <a:lnSpc>
                <a:spcPct val="100000"/>
              </a:lnSpc>
              <a:spcBef>
                <a:spcPts val="560"/>
              </a:spcBef>
              <a:spcAft>
                <a:spcPts val="0"/>
              </a:spcAft>
              <a:buSzPct val="100000"/>
              <a:buFont typeface="Arial"/>
              <a:buChar char="•"/>
            </a:pPr>
            <a:r>
              <a:rPr lang="es-MX" sz="2800">
                <a:latin typeface="Arial"/>
                <a:ea typeface="Arial"/>
                <a:cs typeface="Arial"/>
                <a:sym typeface="Arial"/>
              </a:rPr>
              <a:t>Específico</a:t>
            </a:r>
            <a:r>
              <a:rPr b="0" i="0" lang="es-MX" sz="2800" u="none" strike="noStrike">
                <a:latin typeface="Arial"/>
                <a:ea typeface="Arial"/>
                <a:cs typeface="Arial"/>
                <a:sym typeface="Arial"/>
              </a:rPr>
              <a:t>: Cumplen con una función determinada.</a:t>
            </a:r>
            <a:endParaRPr b="0" i="0" sz="1400" u="none" strike="noStrike">
              <a:latin typeface="Noto Sans Symbols"/>
              <a:ea typeface="Noto Sans Symbols"/>
              <a:cs typeface="Noto Sans Symbols"/>
              <a:sym typeface="Noto Sans Symbols"/>
            </a:endParaRPr>
          </a:p>
          <a:p>
            <a:pPr indent="-187960" lvl="0" marL="91440" rtl="0" algn="l">
              <a:lnSpc>
                <a:spcPct val="100000"/>
              </a:lnSpc>
              <a:spcBef>
                <a:spcPts val="640"/>
              </a:spcBef>
              <a:spcAft>
                <a:spcPts val="0"/>
              </a:spcAft>
              <a:buSzPct val="100000"/>
              <a:buFont typeface="Arial"/>
              <a:buChar char="•"/>
            </a:pPr>
            <a:r>
              <a:rPr b="0" i="0" lang="es-MX" sz="3200" u="none" strike="noStrike">
                <a:latin typeface="Arial"/>
                <a:ea typeface="Arial"/>
                <a:cs typeface="Arial"/>
                <a:sym typeface="Arial"/>
              </a:rPr>
              <a:t> </a:t>
            </a:r>
            <a:r>
              <a:rPr b="0" i="0" lang="es-MX" sz="3200" u="sng" strike="noStrike">
                <a:latin typeface="Arial"/>
                <a:ea typeface="Arial"/>
                <a:cs typeface="Arial"/>
                <a:sym typeface="Arial"/>
              </a:rPr>
              <a:t>Capacidad de Proceso</a:t>
            </a:r>
            <a:r>
              <a:rPr b="0" i="0" lang="es-MX" sz="3200" u="none" strike="noStrike">
                <a:latin typeface="Arial"/>
                <a:ea typeface="Arial"/>
                <a:cs typeface="Arial"/>
                <a:sym typeface="Arial"/>
              </a:rPr>
              <a:t>:</a:t>
            </a:r>
            <a:endParaRPr b="0" i="0" sz="2560" u="none" strike="noStrike">
              <a:latin typeface="Noto Sans Symbols"/>
              <a:ea typeface="Noto Sans Symbols"/>
              <a:cs typeface="Noto Sans Symbols"/>
              <a:sym typeface="Noto Sans Symbols"/>
            </a:endParaRPr>
          </a:p>
          <a:p>
            <a:pPr indent="-285750" lvl="1" marL="742950" rtl="0" algn="l">
              <a:lnSpc>
                <a:spcPct val="100000"/>
              </a:lnSpc>
              <a:spcBef>
                <a:spcPts val="560"/>
              </a:spcBef>
              <a:spcAft>
                <a:spcPts val="0"/>
              </a:spcAft>
              <a:buSzPct val="100000"/>
              <a:buFont typeface="Arial"/>
              <a:buChar char="•"/>
            </a:pPr>
            <a:r>
              <a:rPr b="0" i="0" lang="es-MX" sz="2800" u="none" strike="noStrike">
                <a:latin typeface="Arial"/>
                <a:ea typeface="Arial"/>
                <a:cs typeface="Arial"/>
                <a:sym typeface="Arial"/>
              </a:rPr>
              <a:t>Microcomputadoras: PC una sola persona, tuvieron su origen con la creación de los microprocesadores .</a:t>
            </a:r>
            <a:endParaRPr b="0" i="0" sz="1400" u="none" strike="noStrike">
              <a:latin typeface="Noto Sans Symbols"/>
              <a:ea typeface="Noto Sans Symbols"/>
              <a:cs typeface="Noto Sans Symbols"/>
              <a:sym typeface="Noto Sans Symbols"/>
            </a:endParaRPr>
          </a:p>
          <a:p>
            <a:pPr indent="-285750" lvl="1" marL="742950" rtl="0" algn="l">
              <a:lnSpc>
                <a:spcPct val="100000"/>
              </a:lnSpc>
              <a:spcBef>
                <a:spcPts val="560"/>
              </a:spcBef>
              <a:spcAft>
                <a:spcPts val="0"/>
              </a:spcAft>
              <a:buSzPct val="100000"/>
              <a:buFont typeface="Arial"/>
              <a:buChar char="•"/>
            </a:pPr>
            <a:r>
              <a:rPr b="0" i="0" lang="es-MX" sz="2800" u="none" strike="noStrike">
                <a:latin typeface="Arial"/>
                <a:ea typeface="Arial"/>
                <a:cs typeface="Arial"/>
                <a:sym typeface="Arial"/>
              </a:rPr>
              <a:t>Minicomputadoras: es un sistema multiproceso (varios procesos en paralelo) capaz de soportar de 10 hasta 200 usuarios simultáneamente.</a:t>
            </a:r>
            <a:endParaRPr b="0" i="0" sz="1400" u="none" strike="noStrike">
              <a:latin typeface="Noto Sans Symbols"/>
              <a:ea typeface="Noto Sans Symbols"/>
              <a:cs typeface="Noto Sans Symbols"/>
              <a:sym typeface="Noto Sans Symbols"/>
            </a:endParaRPr>
          </a:p>
          <a:p>
            <a:pPr indent="-285750" lvl="1" marL="742950" rtl="0" algn="l">
              <a:lnSpc>
                <a:spcPct val="100000"/>
              </a:lnSpc>
              <a:spcBef>
                <a:spcPts val="560"/>
              </a:spcBef>
              <a:spcAft>
                <a:spcPts val="0"/>
              </a:spcAft>
              <a:buSzPct val="100000"/>
              <a:buFont typeface="Arial"/>
              <a:buChar char="•"/>
            </a:pPr>
            <a:r>
              <a:rPr b="0" i="0" lang="es-MX" sz="2800" u="none" strike="noStrike">
                <a:latin typeface="Arial"/>
                <a:ea typeface="Arial"/>
                <a:cs typeface="Arial"/>
                <a:sym typeface="Arial"/>
              </a:rPr>
              <a:t>Macro o Mainframes: Son grandes, rápidos y caros, capaces de controlar cientos de usuarios simultáneamente, así como cientos de dispositivos de E/S. (bases de datos comerciales, servidores de transacciones bancarias).</a:t>
            </a:r>
            <a:endParaRPr b="0" i="0" sz="1400" u="none" strike="noStrike">
              <a:latin typeface="Noto Sans Symbols"/>
              <a:ea typeface="Noto Sans Symbols"/>
              <a:cs typeface="Noto Sans Symbols"/>
              <a:sym typeface="Noto Sans Symbols"/>
            </a:endParaRPr>
          </a:p>
          <a:p>
            <a:pPr indent="-285750" lvl="1" marL="742950" rtl="0" algn="l">
              <a:lnSpc>
                <a:spcPct val="100000"/>
              </a:lnSpc>
              <a:spcBef>
                <a:spcPts val="560"/>
              </a:spcBef>
              <a:spcAft>
                <a:spcPts val="0"/>
              </a:spcAft>
              <a:buSzPct val="100000"/>
              <a:buFont typeface="Arial"/>
              <a:buChar char="•"/>
            </a:pPr>
            <a:r>
              <a:rPr b="0" i="0" lang="es-MX" sz="2800" u="none" strike="noStrike">
                <a:latin typeface="Arial"/>
                <a:ea typeface="Arial"/>
                <a:cs typeface="Arial"/>
                <a:sym typeface="Arial"/>
              </a:rPr>
              <a:t>Supercomputadoras: Diseñadas para procesar enormes cantidades de información en poco tiempo y son dedicadas a una tarea específica.</a:t>
            </a:r>
            <a:endParaRPr sz="2800">
              <a:latin typeface="Arial"/>
              <a:ea typeface="Arial"/>
              <a:cs typeface="Arial"/>
              <a:sym typeface="Arial"/>
            </a:endParaRPr>
          </a:p>
        </p:txBody>
      </p:sp>
      <p:cxnSp>
        <p:nvCxnSpPr>
          <p:cNvPr id="123" name="Google Shape;123;p5"/>
          <p:cNvCxnSpPr/>
          <p:nvPr/>
        </p:nvCxnSpPr>
        <p:spPr>
          <a:xfrm>
            <a:off x="487680" y="467360"/>
            <a:ext cx="0" cy="89408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2F5F7"/>
        </a:solidFill>
      </p:bgPr>
    </p:bg>
    <p:spTree>
      <p:nvGrpSpPr>
        <p:cNvPr id="127" name="Shape 127"/>
        <p:cNvGrpSpPr/>
        <p:nvPr/>
      </p:nvGrpSpPr>
      <p:grpSpPr>
        <a:xfrm>
          <a:off x="0" y="0"/>
          <a:ext cx="0" cy="0"/>
          <a:chOff x="0" y="0"/>
          <a:chExt cx="0" cy="0"/>
        </a:xfrm>
      </p:grpSpPr>
      <p:sp>
        <p:nvSpPr>
          <p:cNvPr id="128" name="Google Shape;128;g2bbe394952f_1_5"/>
          <p:cNvSpPr txBox="1"/>
          <p:nvPr>
            <p:ph type="title"/>
          </p:nvPr>
        </p:nvSpPr>
        <p:spPr>
          <a:xfrm>
            <a:off x="669851" y="588249"/>
            <a:ext cx="10972800" cy="857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0000"/>
              </a:lnSpc>
              <a:spcBef>
                <a:spcPts val="0"/>
              </a:spcBef>
              <a:spcAft>
                <a:spcPts val="0"/>
              </a:spcAft>
              <a:buClr>
                <a:srgbClr val="0C0C0C"/>
              </a:buClr>
              <a:buSzPct val="100000"/>
              <a:buFont typeface="Twentieth Century"/>
              <a:buNone/>
            </a:pPr>
            <a:r>
              <a:rPr lang="es-MX"/>
              <a:t>VISTA FUNCIONAL DE UNA COMPUTADORA</a:t>
            </a:r>
            <a:endParaRPr/>
          </a:p>
        </p:txBody>
      </p:sp>
      <p:cxnSp>
        <p:nvCxnSpPr>
          <p:cNvPr id="129" name="Google Shape;129;g2bbe394952f_1_5"/>
          <p:cNvCxnSpPr/>
          <p:nvPr/>
        </p:nvCxnSpPr>
        <p:spPr>
          <a:xfrm>
            <a:off x="487680" y="467360"/>
            <a:ext cx="0" cy="894000"/>
          </a:xfrm>
          <a:prstGeom prst="straightConnector1">
            <a:avLst/>
          </a:prstGeom>
          <a:noFill/>
          <a:ln cap="flat" cmpd="sng" w="9525">
            <a:solidFill>
              <a:schemeClr val="accent1"/>
            </a:solidFill>
            <a:prstDash val="solid"/>
            <a:round/>
            <a:headEnd len="sm" w="sm" type="none"/>
            <a:tailEnd len="sm" w="sm" type="none"/>
          </a:ln>
        </p:spPr>
      </p:cxnSp>
      <p:pic>
        <p:nvPicPr>
          <p:cNvPr id="130" name="Google Shape;130;g2bbe394952f_1_5"/>
          <p:cNvPicPr preferRelativeResize="0"/>
          <p:nvPr/>
        </p:nvPicPr>
        <p:blipFill>
          <a:blip r:embed="rId3">
            <a:alphaModFix/>
          </a:blip>
          <a:stretch>
            <a:fillRect/>
          </a:stretch>
        </p:blipFill>
        <p:spPr>
          <a:xfrm>
            <a:off x="1782725" y="1707725"/>
            <a:ext cx="9542199" cy="4252275"/>
          </a:xfrm>
          <a:prstGeom prst="rect">
            <a:avLst/>
          </a:prstGeom>
          <a:noFill/>
          <a:ln cap="flat" cmpd="sng" w="28575">
            <a:solidFill>
              <a:srgbClr val="888888"/>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2F5F7"/>
        </a:solidFill>
      </p:bgPr>
    </p:bg>
    <p:spTree>
      <p:nvGrpSpPr>
        <p:cNvPr id="134" name="Shape 134"/>
        <p:cNvGrpSpPr/>
        <p:nvPr/>
      </p:nvGrpSpPr>
      <p:grpSpPr>
        <a:xfrm>
          <a:off x="0" y="0"/>
          <a:ext cx="0" cy="0"/>
          <a:chOff x="0" y="0"/>
          <a:chExt cx="0" cy="0"/>
        </a:xfrm>
      </p:grpSpPr>
      <p:sp>
        <p:nvSpPr>
          <p:cNvPr id="135" name="Google Shape;135;g2bbe394952f_1_12"/>
          <p:cNvSpPr txBox="1"/>
          <p:nvPr>
            <p:ph type="title"/>
          </p:nvPr>
        </p:nvSpPr>
        <p:spPr>
          <a:xfrm>
            <a:off x="669851" y="588249"/>
            <a:ext cx="10972800" cy="8577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s-MX"/>
              <a:t>ESTRUCTURA - VISTA DE ALTO NIVEL</a:t>
            </a:r>
            <a:endParaRPr/>
          </a:p>
        </p:txBody>
      </p:sp>
      <p:cxnSp>
        <p:nvCxnSpPr>
          <p:cNvPr id="136" name="Google Shape;136;g2bbe394952f_1_12"/>
          <p:cNvCxnSpPr/>
          <p:nvPr/>
        </p:nvCxnSpPr>
        <p:spPr>
          <a:xfrm>
            <a:off x="487680" y="467360"/>
            <a:ext cx="0" cy="894000"/>
          </a:xfrm>
          <a:prstGeom prst="straightConnector1">
            <a:avLst/>
          </a:prstGeom>
          <a:noFill/>
          <a:ln cap="flat" cmpd="sng" w="9525">
            <a:solidFill>
              <a:schemeClr val="accent1"/>
            </a:solidFill>
            <a:prstDash val="solid"/>
            <a:round/>
            <a:headEnd len="sm" w="sm" type="none"/>
            <a:tailEnd len="sm" w="sm" type="none"/>
          </a:ln>
        </p:spPr>
      </p:cxnSp>
      <p:pic>
        <p:nvPicPr>
          <p:cNvPr id="137" name="Google Shape;137;g2bbe394952f_1_12"/>
          <p:cNvPicPr preferRelativeResize="0"/>
          <p:nvPr/>
        </p:nvPicPr>
        <p:blipFill>
          <a:blip r:embed="rId3">
            <a:alphaModFix/>
          </a:blip>
          <a:stretch>
            <a:fillRect/>
          </a:stretch>
        </p:blipFill>
        <p:spPr>
          <a:xfrm>
            <a:off x="346125" y="1871525"/>
            <a:ext cx="7707100" cy="4215625"/>
          </a:xfrm>
          <a:prstGeom prst="rect">
            <a:avLst/>
          </a:prstGeom>
          <a:noFill/>
          <a:ln cap="flat" cmpd="sng" w="28575">
            <a:solidFill>
              <a:srgbClr val="888888"/>
            </a:solidFill>
            <a:prstDash val="solid"/>
            <a:round/>
            <a:headEnd len="sm" w="sm" type="none"/>
            <a:tailEnd len="sm" w="sm" type="none"/>
          </a:ln>
        </p:spPr>
      </p:pic>
      <p:pic>
        <p:nvPicPr>
          <p:cNvPr id="138" name="Google Shape;138;g2bbe394952f_1_12"/>
          <p:cNvPicPr preferRelativeResize="0"/>
          <p:nvPr/>
        </p:nvPicPr>
        <p:blipFill rotWithShape="1">
          <a:blip r:embed="rId4">
            <a:alphaModFix/>
          </a:blip>
          <a:srcRect b="0" l="41237" r="-5" t="0"/>
          <a:stretch/>
        </p:blipFill>
        <p:spPr>
          <a:xfrm>
            <a:off x="8546775" y="1879825"/>
            <a:ext cx="3450600" cy="3201000"/>
          </a:xfrm>
          <a:prstGeom prst="rect">
            <a:avLst/>
          </a:prstGeom>
          <a:noFill/>
          <a:ln cap="flat" cmpd="sng" w="28575">
            <a:solidFill>
              <a:srgbClr val="888888"/>
            </a:solidFill>
            <a:prstDash val="solid"/>
            <a:round/>
            <a:headEnd len="sm" w="sm" type="none"/>
            <a:tailEnd len="sm" w="sm" type="none"/>
          </a:ln>
        </p:spPr>
      </p:pic>
      <p:sp>
        <p:nvSpPr>
          <p:cNvPr id="139" name="Google Shape;139;g2bbe394952f_1_12"/>
          <p:cNvSpPr/>
          <p:nvPr/>
        </p:nvSpPr>
        <p:spPr>
          <a:xfrm>
            <a:off x="4476875" y="2495025"/>
            <a:ext cx="1203300" cy="1221000"/>
          </a:xfrm>
          <a:prstGeom prst="ellipse">
            <a:avLst/>
          </a:prstGeom>
          <a:noFill/>
          <a:ln cap="flat" cmpd="sng" w="28575">
            <a:solidFill>
              <a:srgbClr val="0C0C0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wentieth Century"/>
              <a:ea typeface="Twentieth Century"/>
              <a:cs typeface="Twentieth Century"/>
              <a:sym typeface="Twentieth Centur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2F5F7"/>
        </a:solidFill>
      </p:bgPr>
    </p:bg>
    <p:spTree>
      <p:nvGrpSpPr>
        <p:cNvPr id="143" name="Shape 143"/>
        <p:cNvGrpSpPr/>
        <p:nvPr/>
      </p:nvGrpSpPr>
      <p:grpSpPr>
        <a:xfrm>
          <a:off x="0" y="0"/>
          <a:ext cx="0" cy="0"/>
          <a:chOff x="0" y="0"/>
          <a:chExt cx="0" cy="0"/>
        </a:xfrm>
      </p:grpSpPr>
      <p:sp>
        <p:nvSpPr>
          <p:cNvPr id="144" name="Google Shape;144;g2bbe394952f_2_1"/>
          <p:cNvSpPr txBox="1"/>
          <p:nvPr>
            <p:ph type="title"/>
          </p:nvPr>
        </p:nvSpPr>
        <p:spPr>
          <a:xfrm>
            <a:off x="669850" y="588250"/>
            <a:ext cx="5611800" cy="3570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0000"/>
              </a:lnSpc>
              <a:spcBef>
                <a:spcPts val="0"/>
              </a:spcBef>
              <a:spcAft>
                <a:spcPts val="0"/>
              </a:spcAft>
              <a:buClr>
                <a:srgbClr val="0C0C0C"/>
              </a:buClr>
              <a:buSzPct val="100000"/>
              <a:buFont typeface="Twentieth Century"/>
              <a:buNone/>
            </a:pPr>
            <a:r>
              <a:rPr lang="es-MX"/>
              <a:t>Vista simplificada de los elementos principales de una computadora multinúcleo</a:t>
            </a:r>
            <a:endParaRPr/>
          </a:p>
          <a:p>
            <a:pPr indent="0" lvl="0" marL="0" rtl="0" algn="l">
              <a:lnSpc>
                <a:spcPct val="80000"/>
              </a:lnSpc>
              <a:spcBef>
                <a:spcPts val="0"/>
              </a:spcBef>
              <a:spcAft>
                <a:spcPts val="0"/>
              </a:spcAft>
              <a:buClr>
                <a:srgbClr val="0C0C0C"/>
              </a:buClr>
              <a:buSzPct val="100000"/>
              <a:buFont typeface="Twentieth Century"/>
              <a:buNone/>
            </a:pPr>
            <a:r>
              <a:t/>
            </a:r>
            <a:endParaRPr/>
          </a:p>
        </p:txBody>
      </p:sp>
      <p:cxnSp>
        <p:nvCxnSpPr>
          <p:cNvPr id="145" name="Google Shape;145;g2bbe394952f_2_1"/>
          <p:cNvCxnSpPr/>
          <p:nvPr/>
        </p:nvCxnSpPr>
        <p:spPr>
          <a:xfrm>
            <a:off x="487680" y="467360"/>
            <a:ext cx="0" cy="894000"/>
          </a:xfrm>
          <a:prstGeom prst="straightConnector1">
            <a:avLst/>
          </a:prstGeom>
          <a:noFill/>
          <a:ln cap="flat" cmpd="sng" w="9525">
            <a:solidFill>
              <a:schemeClr val="accent1"/>
            </a:solidFill>
            <a:prstDash val="solid"/>
            <a:round/>
            <a:headEnd len="sm" w="sm" type="none"/>
            <a:tailEnd len="sm" w="sm" type="none"/>
          </a:ln>
        </p:spPr>
      </p:cxnSp>
      <p:pic>
        <p:nvPicPr>
          <p:cNvPr id="146" name="Google Shape;146;g2bbe394952f_2_1"/>
          <p:cNvPicPr preferRelativeResize="0"/>
          <p:nvPr/>
        </p:nvPicPr>
        <p:blipFill>
          <a:blip r:embed="rId3">
            <a:alphaModFix/>
          </a:blip>
          <a:stretch>
            <a:fillRect/>
          </a:stretch>
        </p:blipFill>
        <p:spPr>
          <a:xfrm>
            <a:off x="6152975" y="423100"/>
            <a:ext cx="5171975" cy="6011799"/>
          </a:xfrm>
          <a:prstGeom prst="rect">
            <a:avLst/>
          </a:prstGeom>
          <a:noFill/>
          <a:ln cap="flat" cmpd="sng" w="28575">
            <a:solidFill>
              <a:schemeClr val="lt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D2F5F7"/>
        </a:solidFill>
      </p:bgPr>
    </p:bg>
    <p:spTree>
      <p:nvGrpSpPr>
        <p:cNvPr id="150" name="Shape 150"/>
        <p:cNvGrpSpPr/>
        <p:nvPr/>
      </p:nvGrpSpPr>
      <p:grpSpPr>
        <a:xfrm>
          <a:off x="0" y="0"/>
          <a:ext cx="0" cy="0"/>
          <a:chOff x="0" y="0"/>
          <a:chExt cx="0" cy="0"/>
        </a:xfrm>
      </p:grpSpPr>
      <p:sp>
        <p:nvSpPr>
          <p:cNvPr id="151" name="Google Shape;151;g2bbe394952f_2_29"/>
          <p:cNvSpPr txBox="1"/>
          <p:nvPr>
            <p:ph type="title"/>
          </p:nvPr>
        </p:nvSpPr>
        <p:spPr>
          <a:xfrm>
            <a:off x="669851" y="588249"/>
            <a:ext cx="10972800" cy="8577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5000"/>
              <a:buFont typeface="Twentieth Century"/>
              <a:buNone/>
            </a:pPr>
            <a:r>
              <a:rPr lang="es-MX"/>
              <a:t>MEMORIA PRINCIPAL</a:t>
            </a:r>
            <a:endParaRPr/>
          </a:p>
        </p:txBody>
      </p:sp>
      <p:sp>
        <p:nvSpPr>
          <p:cNvPr id="152" name="Google Shape;152;g2bbe394952f_2_29"/>
          <p:cNvSpPr txBox="1"/>
          <p:nvPr>
            <p:ph idx="1" type="body"/>
          </p:nvPr>
        </p:nvSpPr>
        <p:spPr>
          <a:xfrm>
            <a:off x="487675" y="1539475"/>
            <a:ext cx="11421300" cy="5137800"/>
          </a:xfrm>
          <a:prstGeom prst="rect">
            <a:avLst/>
          </a:prstGeom>
          <a:noFill/>
          <a:ln>
            <a:noFill/>
          </a:ln>
        </p:spPr>
        <p:txBody>
          <a:bodyPr anchorCtr="0" anchor="t" bIns="45700" lIns="45700" spcFirstLastPara="1" rIns="45700" wrap="square" tIns="45700">
            <a:normAutofit/>
          </a:bodyPr>
          <a:lstStyle/>
          <a:p>
            <a:pPr indent="0" lvl="0" marL="0" rtl="0" algn="l">
              <a:lnSpc>
                <a:spcPct val="100000"/>
              </a:lnSpc>
              <a:spcBef>
                <a:spcPts val="0"/>
              </a:spcBef>
              <a:spcAft>
                <a:spcPts val="0"/>
              </a:spcAft>
              <a:buNone/>
            </a:pPr>
            <a:r>
              <a:rPr lang="es-MX" sz="2800">
                <a:latin typeface="Arial"/>
                <a:ea typeface="Arial"/>
                <a:cs typeface="Arial"/>
                <a:sym typeface="Arial"/>
              </a:rPr>
              <a:t>Memoria Principal</a:t>
            </a:r>
            <a:endParaRPr sz="2800">
              <a:latin typeface="Arial"/>
              <a:ea typeface="Arial"/>
              <a:cs typeface="Arial"/>
              <a:sym typeface="Arial"/>
            </a:endParaRPr>
          </a:p>
          <a:p>
            <a:pPr indent="-406400" lvl="0" marL="457200" rtl="0" algn="l">
              <a:lnSpc>
                <a:spcPct val="100000"/>
              </a:lnSpc>
              <a:spcBef>
                <a:spcPts val="0"/>
              </a:spcBef>
              <a:spcAft>
                <a:spcPts val="0"/>
              </a:spcAft>
              <a:buClr>
                <a:schemeClr val="dk1"/>
              </a:buClr>
              <a:buSzPts val="2800"/>
              <a:buFont typeface="Arial"/>
              <a:buChar char=" "/>
            </a:pPr>
            <a:r>
              <a:rPr lang="es-MX" sz="2800">
                <a:latin typeface="Arial"/>
                <a:ea typeface="Arial"/>
                <a:cs typeface="Arial"/>
                <a:sym typeface="Arial"/>
              </a:rPr>
              <a:t>Representa el almacén donde se guarda la información.</a:t>
            </a:r>
            <a:endParaRPr sz="2800">
              <a:latin typeface="Arial"/>
              <a:ea typeface="Arial"/>
              <a:cs typeface="Arial"/>
              <a:sym typeface="Arial"/>
            </a:endParaRPr>
          </a:p>
          <a:p>
            <a:pPr indent="-406400" lvl="0" marL="457200" rtl="0" algn="l">
              <a:lnSpc>
                <a:spcPct val="100000"/>
              </a:lnSpc>
              <a:spcBef>
                <a:spcPts val="0"/>
              </a:spcBef>
              <a:spcAft>
                <a:spcPts val="0"/>
              </a:spcAft>
              <a:buClr>
                <a:schemeClr val="dk1"/>
              </a:buClr>
              <a:buSzPts val="2800"/>
              <a:buFont typeface="Arial"/>
              <a:buChar char=" "/>
            </a:pPr>
            <a:r>
              <a:rPr lang="es-MX" sz="2800">
                <a:latin typeface="Arial"/>
                <a:ea typeface="Arial"/>
                <a:cs typeface="Arial"/>
                <a:sym typeface="Arial"/>
              </a:rPr>
              <a:t>Guarda el conjunto de instrucción (programa) que </a:t>
            </a:r>
            <a:r>
              <a:rPr lang="es-MX" sz="2800">
                <a:latin typeface="Arial"/>
                <a:ea typeface="Arial"/>
                <a:cs typeface="Arial"/>
                <a:sym typeface="Arial"/>
              </a:rPr>
              <a:t>está</a:t>
            </a:r>
            <a:r>
              <a:rPr lang="es-MX" sz="2800">
                <a:latin typeface="Arial"/>
                <a:ea typeface="Arial"/>
                <a:cs typeface="Arial"/>
                <a:sym typeface="Arial"/>
              </a:rPr>
              <a:t> siendo ejecutado, junto con los datos de entrada y salida de la ejecución.</a:t>
            </a:r>
            <a:endParaRPr sz="2800">
              <a:latin typeface="Arial"/>
              <a:ea typeface="Arial"/>
              <a:cs typeface="Arial"/>
              <a:sym typeface="Arial"/>
            </a:endParaRPr>
          </a:p>
          <a:p>
            <a:pPr indent="-406400" lvl="0" marL="457200" rtl="0" algn="l">
              <a:lnSpc>
                <a:spcPct val="100000"/>
              </a:lnSpc>
              <a:spcBef>
                <a:spcPts val="0"/>
              </a:spcBef>
              <a:spcAft>
                <a:spcPts val="0"/>
              </a:spcAft>
              <a:buClr>
                <a:schemeClr val="dk1"/>
              </a:buClr>
              <a:buSzPts val="2800"/>
              <a:buFont typeface="Arial"/>
              <a:buChar char=" "/>
            </a:pPr>
            <a:r>
              <a:rPr lang="es-MX" sz="2800">
                <a:latin typeface="Arial"/>
                <a:ea typeface="Arial"/>
                <a:cs typeface="Arial"/>
                <a:sym typeface="Arial"/>
              </a:rPr>
              <a:t>La unidad mínima a la que se accede es una byte (palabra)</a:t>
            </a:r>
            <a:endParaRPr sz="2800">
              <a:latin typeface="Arial"/>
              <a:ea typeface="Arial"/>
              <a:cs typeface="Arial"/>
              <a:sym typeface="Arial"/>
            </a:endParaRPr>
          </a:p>
          <a:p>
            <a:pPr indent="-406400" lvl="0" marL="457200" rtl="0" algn="l">
              <a:lnSpc>
                <a:spcPct val="100000"/>
              </a:lnSpc>
              <a:spcBef>
                <a:spcPts val="0"/>
              </a:spcBef>
              <a:spcAft>
                <a:spcPts val="0"/>
              </a:spcAft>
              <a:buClr>
                <a:schemeClr val="dk1"/>
              </a:buClr>
              <a:buSzPts val="2800"/>
              <a:buFont typeface="Arial"/>
              <a:buChar char=" "/>
            </a:pPr>
            <a:r>
              <a:rPr lang="es-MX" sz="2800">
                <a:latin typeface="Arial"/>
                <a:ea typeface="Arial"/>
                <a:cs typeface="Arial"/>
                <a:sym typeface="Arial"/>
              </a:rPr>
              <a:t>Físicamente la memoria </a:t>
            </a:r>
            <a:r>
              <a:rPr lang="es-MX" sz="2800">
                <a:latin typeface="Arial"/>
                <a:ea typeface="Arial"/>
                <a:cs typeface="Arial"/>
                <a:sym typeface="Arial"/>
              </a:rPr>
              <a:t>está</a:t>
            </a:r>
            <a:r>
              <a:rPr lang="es-MX" sz="2800">
                <a:latin typeface="Arial"/>
                <a:ea typeface="Arial"/>
                <a:cs typeface="Arial"/>
                <a:sym typeface="Arial"/>
              </a:rPr>
              <a:t> dividida en celdas (capacidad de un bit) agrupadas en palabras de memoria.  </a:t>
            </a:r>
            <a:endParaRPr sz="2800">
              <a:latin typeface="Arial"/>
              <a:ea typeface="Arial"/>
              <a:cs typeface="Arial"/>
              <a:sym typeface="Arial"/>
            </a:endParaRPr>
          </a:p>
          <a:p>
            <a:pPr indent="-406400" lvl="0" marL="457200" rtl="0" algn="l">
              <a:lnSpc>
                <a:spcPct val="100000"/>
              </a:lnSpc>
              <a:spcBef>
                <a:spcPts val="0"/>
              </a:spcBef>
              <a:spcAft>
                <a:spcPts val="0"/>
              </a:spcAft>
              <a:buClr>
                <a:schemeClr val="dk1"/>
              </a:buClr>
              <a:buSzPts val="2800"/>
              <a:buFont typeface="Arial"/>
              <a:buChar char=" "/>
            </a:pPr>
            <a:r>
              <a:t/>
            </a:r>
            <a:endParaRPr sz="2800">
              <a:latin typeface="Arial"/>
              <a:ea typeface="Arial"/>
              <a:cs typeface="Arial"/>
              <a:sym typeface="Arial"/>
            </a:endParaRPr>
          </a:p>
        </p:txBody>
      </p:sp>
      <p:cxnSp>
        <p:nvCxnSpPr>
          <p:cNvPr id="153" name="Google Shape;153;g2bbe394952f_2_29"/>
          <p:cNvCxnSpPr/>
          <p:nvPr/>
        </p:nvCxnSpPr>
        <p:spPr>
          <a:xfrm>
            <a:off x="487680" y="467360"/>
            <a:ext cx="0" cy="894000"/>
          </a:xfrm>
          <a:prstGeom prst="straightConnector1">
            <a:avLst/>
          </a:prstGeom>
          <a:noFill/>
          <a:ln cap="flat" cmpd="sng" w="9525">
            <a:solidFill>
              <a:schemeClr val="accent1"/>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gral">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2024-02-23T13:04:21Z</dcterms:created>
  <dc:creator>Marcos</dc:creator>
</cp:coreProperties>
</file>