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6858000" cx="9144000"/>
  <p:notesSz cx="6858000" cy="9144000"/>
  <p:embeddedFontLst>
    <p:embeddedFont>
      <p:font typeface="Candar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7" roundtripDataSignature="AMtx7mj9ts5QFA6s69aV4Rc0iGsTdipi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font" Target="fonts/Candara-bold.fntdata"/><Relationship Id="rId21" Type="http://schemas.openxmlformats.org/officeDocument/2006/relationships/slide" Target="slides/slide13.xml"/><Relationship Id="rId43" Type="http://schemas.openxmlformats.org/officeDocument/2006/relationships/font" Target="fonts/Candara-regular.fntdata"/><Relationship Id="rId24" Type="http://schemas.openxmlformats.org/officeDocument/2006/relationships/slide" Target="slides/slide16.xml"/><Relationship Id="rId46" Type="http://schemas.openxmlformats.org/officeDocument/2006/relationships/font" Target="fonts/Candara-boldItalic.fntdata"/><Relationship Id="rId23" Type="http://schemas.openxmlformats.org/officeDocument/2006/relationships/slide" Target="slides/slide15.xml"/><Relationship Id="rId45" Type="http://schemas.openxmlformats.org/officeDocument/2006/relationships/font" Target="fonts/Canda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customschemas.google.com/relationships/presentationmetadata" Target="meta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39"/>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21" name="Google Shape;21;p39"/>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9"/>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7" name="Shape 37"/>
        <p:cNvGrpSpPr/>
        <p:nvPr/>
      </p:nvGrpSpPr>
      <p:grpSpPr>
        <a:xfrm>
          <a:off x="0" y="0"/>
          <a:ext cx="0" cy="0"/>
          <a:chOff x="0" y="0"/>
          <a:chExt cx="0" cy="0"/>
        </a:xfrm>
      </p:grpSpPr>
      <p:sp>
        <p:nvSpPr>
          <p:cNvPr id="38" name="Google Shape;38;p41"/>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39" name="Google Shape;39;p41"/>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1"/>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1"/>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6" name="Shape 56"/>
        <p:cNvGrpSpPr/>
        <p:nvPr/>
      </p:nvGrpSpPr>
      <p:grpSpPr>
        <a:xfrm>
          <a:off x="0" y="0"/>
          <a:ext cx="0" cy="0"/>
          <a:chOff x="0" y="0"/>
          <a:chExt cx="0" cy="0"/>
        </a:xfrm>
      </p:grpSpPr>
      <p:sp>
        <p:nvSpPr>
          <p:cNvPr id="57" name="Google Shape;57;p43"/>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3"/>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59" name="Google Shape;59;p43"/>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60" name="Google Shape;60;p43"/>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3"/>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3"/>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3" name="Shape 63"/>
        <p:cNvGrpSpPr/>
        <p:nvPr/>
      </p:nvGrpSpPr>
      <p:grpSpPr>
        <a:xfrm>
          <a:off x="0" y="0"/>
          <a:ext cx="0" cy="0"/>
          <a:chOff x="0" y="0"/>
          <a:chExt cx="0" cy="0"/>
        </a:xfrm>
      </p:grpSpPr>
      <p:sp>
        <p:nvSpPr>
          <p:cNvPr id="64" name="Google Shape;64;p46"/>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6"/>
          <p:cNvSpPr txBox="1"/>
          <p:nvPr>
            <p:ph idx="1" type="body"/>
          </p:nvPr>
        </p:nvSpPr>
        <p:spPr>
          <a:xfrm rot="5400000">
            <a:off x="2850356" y="696118"/>
            <a:ext cx="3451225" cy="7408862"/>
          </a:xfrm>
          <a:prstGeom prst="rect">
            <a:avLst/>
          </a:prstGeom>
          <a:noFill/>
          <a:ln>
            <a:noFill/>
          </a:ln>
        </p:spPr>
        <p:txBody>
          <a:bodyPr anchorCtr="0" anchor="ctr" bIns="45700" lIns="91425" spcFirstLastPara="1" rIns="91425" wrap="square" tIns="45700">
            <a:no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66" name="Google Shape;66;p46"/>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6"/>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9" name="Shape 69"/>
        <p:cNvGrpSpPr/>
        <p:nvPr/>
      </p:nvGrpSpPr>
      <p:grpSpPr>
        <a:xfrm>
          <a:off x="0" y="0"/>
          <a:ext cx="0" cy="0"/>
          <a:chOff x="0" y="0"/>
          <a:chExt cx="0" cy="0"/>
        </a:xfrm>
      </p:grpSpPr>
      <p:sp>
        <p:nvSpPr>
          <p:cNvPr id="70" name="Google Shape;70;p47"/>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7"/>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7"/>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4" name="Shape 74"/>
        <p:cNvGrpSpPr/>
        <p:nvPr/>
      </p:nvGrpSpPr>
      <p:grpSpPr>
        <a:xfrm>
          <a:off x="0" y="0"/>
          <a:ext cx="0" cy="0"/>
          <a:chOff x="0" y="0"/>
          <a:chExt cx="0" cy="0"/>
        </a:xfrm>
      </p:grpSpPr>
      <p:sp>
        <p:nvSpPr>
          <p:cNvPr id="75" name="Google Shape;75;p48"/>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76" name="Google Shape;76;p48"/>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8"/>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8"/>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3" name="Shape 93"/>
        <p:cNvGrpSpPr/>
        <p:nvPr/>
      </p:nvGrpSpPr>
      <p:grpSpPr>
        <a:xfrm>
          <a:off x="0" y="0"/>
          <a:ext cx="0" cy="0"/>
          <a:chOff x="0" y="0"/>
          <a:chExt cx="0" cy="0"/>
        </a:xfrm>
      </p:grpSpPr>
      <p:sp>
        <p:nvSpPr>
          <p:cNvPr id="94" name="Google Shape;94;p45"/>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96" name="Google Shape;96;p45"/>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97" name="Google Shape;97;p45"/>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98" name="Google Shape;98;p45"/>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99" name="Google Shape;99;p45"/>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5"/>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5"/>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p:nvPr/>
        </p:nvSpPr>
        <p:spPr>
          <a:xfrm>
            <a:off x="228600" y="228600"/>
            <a:ext cx="8696325" cy="6035675"/>
          </a:xfrm>
          <a:prstGeom prst="roundRect">
            <a:avLst>
              <a:gd fmla="val 275" name="adj"/>
            </a:avLst>
          </a:prstGeom>
          <a:gradFill>
            <a:gsLst>
              <a:gs pos="0">
                <a:srgbClr val="0293E0"/>
              </a:gs>
              <a:gs pos="100000">
                <a:srgbClr val="83D3FE"/>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nvGrpSpPr>
          <p:cNvPr id="7" name="Google Shape;7;p38"/>
          <p:cNvGrpSpPr/>
          <p:nvPr/>
        </p:nvGrpSpPr>
        <p:grpSpPr>
          <a:xfrm>
            <a:off x="211137" y="5354637"/>
            <a:ext cx="8723312" cy="1330325"/>
            <a:chOff x="-3905250" y="4294188"/>
            <a:chExt cx="13011150" cy="1892300"/>
          </a:xfrm>
        </p:grpSpPr>
        <p:sp>
          <p:nvSpPr>
            <p:cNvPr id="8" name="Google Shape;8;p38"/>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9" name="Google Shape;9;p38"/>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0" name="Google Shape;10;p38"/>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1" name="Google Shape;11;p38"/>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2" name="Google Shape;12;p38"/>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sp>
        <p:nvSpPr>
          <p:cNvPr id="13" name="Google Shape;13;p38"/>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38"/>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15" name="Google Shape;15;p38"/>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38"/>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38"/>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0"/>
          <p:cNvSpPr/>
          <p:nvPr/>
        </p:nvSpPr>
        <p:spPr>
          <a:xfrm>
            <a:off x="228600" y="228600"/>
            <a:ext cx="8696325" cy="2468562"/>
          </a:xfrm>
          <a:prstGeom prst="roundRect">
            <a:avLst>
              <a:gd fmla="val 726" name="adj"/>
            </a:avLst>
          </a:prstGeom>
          <a:gradFill>
            <a:gsLst>
              <a:gs pos="0">
                <a:srgbClr val="0293E0"/>
              </a:gs>
              <a:gs pos="89999">
                <a:srgbClr val="83D3FE"/>
              </a:gs>
              <a:gs pos="100000">
                <a:srgbClr val="83D3FE"/>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nvGrpSpPr>
          <p:cNvPr id="26" name="Google Shape;26;p40"/>
          <p:cNvGrpSpPr/>
          <p:nvPr/>
        </p:nvGrpSpPr>
        <p:grpSpPr>
          <a:xfrm>
            <a:off x="211137" y="1679575"/>
            <a:ext cx="8723312" cy="1330325"/>
            <a:chOff x="-3905251" y="4294188"/>
            <a:chExt cx="13027839" cy="1892300"/>
          </a:xfrm>
        </p:grpSpPr>
        <p:sp>
          <p:nvSpPr>
            <p:cNvPr id="27" name="Google Shape;27;p40"/>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8" name="Google Shape;28;p40"/>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 name="Google Shape;29;p40"/>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 name="Google Shape;30;p40"/>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1" name="Google Shape;31;p40"/>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sp>
        <p:nvSpPr>
          <p:cNvPr id="32" name="Google Shape;32;p40"/>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40"/>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34" name="Google Shape;34;p40"/>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 name="Google Shape;35;p40"/>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6" name="Google Shape;36;p40"/>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42"/>
          <p:cNvSpPr/>
          <p:nvPr/>
        </p:nvSpPr>
        <p:spPr>
          <a:xfrm>
            <a:off x="228600" y="228600"/>
            <a:ext cx="8696325" cy="2468562"/>
          </a:xfrm>
          <a:prstGeom prst="roundRect">
            <a:avLst>
              <a:gd fmla="val 726" name="adj"/>
            </a:avLst>
          </a:prstGeom>
          <a:gradFill>
            <a:gsLst>
              <a:gs pos="0">
                <a:srgbClr val="0293E0"/>
              </a:gs>
              <a:gs pos="89999">
                <a:srgbClr val="83D3FE"/>
              </a:gs>
              <a:gs pos="100000">
                <a:srgbClr val="83D3FE"/>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nvGrpSpPr>
          <p:cNvPr id="45" name="Google Shape;45;p42"/>
          <p:cNvGrpSpPr/>
          <p:nvPr/>
        </p:nvGrpSpPr>
        <p:grpSpPr>
          <a:xfrm>
            <a:off x="211137" y="1679575"/>
            <a:ext cx="8723312" cy="1330325"/>
            <a:chOff x="-3905251" y="4294188"/>
            <a:chExt cx="13027839" cy="1892300"/>
          </a:xfrm>
        </p:grpSpPr>
        <p:sp>
          <p:nvSpPr>
            <p:cNvPr id="46" name="Google Shape;46;p42"/>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7" name="Google Shape;47;p42"/>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8" name="Google Shape;48;p42"/>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9" name="Google Shape;49;p42"/>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50" name="Google Shape;50;p42"/>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sp>
        <p:nvSpPr>
          <p:cNvPr id="51" name="Google Shape;51;p42"/>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Google Shape;52;p42"/>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3" name="Google Shape;53;p42"/>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42"/>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55" name="Google Shape;55;p42"/>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44"/>
          <p:cNvSpPr/>
          <p:nvPr/>
        </p:nvSpPr>
        <p:spPr>
          <a:xfrm>
            <a:off x="228600" y="228600"/>
            <a:ext cx="8696325" cy="2468562"/>
          </a:xfrm>
          <a:prstGeom prst="roundRect">
            <a:avLst>
              <a:gd fmla="val 726" name="adj"/>
            </a:avLst>
          </a:prstGeom>
          <a:gradFill>
            <a:gsLst>
              <a:gs pos="0">
                <a:srgbClr val="0293E0"/>
              </a:gs>
              <a:gs pos="89999">
                <a:srgbClr val="83D3FE"/>
              </a:gs>
              <a:gs pos="100000">
                <a:srgbClr val="83D3FE"/>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nvGrpSpPr>
          <p:cNvPr id="82" name="Google Shape;82;p44"/>
          <p:cNvGrpSpPr/>
          <p:nvPr/>
        </p:nvGrpSpPr>
        <p:grpSpPr>
          <a:xfrm>
            <a:off x="211137" y="1679575"/>
            <a:ext cx="8723312" cy="1330325"/>
            <a:chOff x="-3905251" y="4294188"/>
            <a:chExt cx="13027839" cy="1892300"/>
          </a:xfrm>
        </p:grpSpPr>
        <p:sp>
          <p:nvSpPr>
            <p:cNvPr id="83" name="Google Shape;83;p44"/>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84" name="Google Shape;84;p44"/>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85" name="Google Shape;85;p44"/>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86" name="Google Shape;86;p44"/>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87" name="Google Shape;87;p44"/>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grpSp>
      <p:sp>
        <p:nvSpPr>
          <p:cNvPr id="88" name="Google Shape;88;p44"/>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9" name="Google Shape;89;p44"/>
          <p:cNvSpPr txBox="1"/>
          <p:nvPr>
            <p:ph idx="1" type="body"/>
          </p:nvPr>
        </p:nvSpPr>
        <p:spPr>
          <a:xfrm>
            <a:off x="871537" y="2674937"/>
            <a:ext cx="7408862" cy="3451225"/>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90" name="Google Shape;90;p44"/>
          <p:cNvSpPr txBox="1"/>
          <p:nvPr>
            <p:ph idx="10" type="dt"/>
          </p:nvPr>
        </p:nvSpPr>
        <p:spPr>
          <a:xfrm>
            <a:off x="5164137"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1" name="Google Shape;91;p44"/>
          <p:cNvSpPr txBox="1"/>
          <p:nvPr>
            <p:ph idx="11" type="ftr"/>
          </p:nvPr>
        </p:nvSpPr>
        <p:spPr>
          <a:xfrm>
            <a:off x="193675" y="6249987"/>
            <a:ext cx="3786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2" name="Google Shape;92;p44"/>
          <p:cNvSpPr txBox="1"/>
          <p:nvPr>
            <p:ph idx="12" type="sldNum"/>
          </p:nvPr>
        </p:nvSpPr>
        <p:spPr>
          <a:xfrm>
            <a:off x="3990975" y="6249987"/>
            <a:ext cx="11620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85800" y="1752600"/>
            <a:ext cx="7772400" cy="18303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73E87"/>
              </a:buClr>
              <a:buSzPts val="4800"/>
              <a:buFont typeface="Lucida Sans"/>
              <a:buNone/>
            </a:pPr>
            <a:r>
              <a:rPr b="1" i="0" lang="en-US" sz="4800" u="none">
                <a:solidFill>
                  <a:srgbClr val="073E87"/>
                </a:solidFill>
                <a:latin typeface="Lucida Sans"/>
                <a:ea typeface="Lucida Sans"/>
                <a:cs typeface="Lucida Sans"/>
                <a:sym typeface="Lucida Sans"/>
              </a:rPr>
              <a:t>Arquitectura y Sistemas Operativos</a:t>
            </a:r>
            <a:endParaRPr/>
          </a:p>
        </p:txBody>
      </p:sp>
      <p:sp>
        <p:nvSpPr>
          <p:cNvPr id="107" name="Google Shape;107;p1"/>
          <p:cNvSpPr txBox="1"/>
          <p:nvPr>
            <p:ph idx="1" type="subTitle"/>
          </p:nvPr>
        </p:nvSpPr>
        <p:spPr>
          <a:xfrm>
            <a:off x="1371600" y="3556000"/>
            <a:ext cx="6400800" cy="14732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2700"/>
              <a:buNone/>
            </a:pPr>
            <a:r>
              <a:rPr b="1" i="0" lang="en-US" sz="2700" u="none">
                <a:solidFill>
                  <a:srgbClr val="073E87"/>
                </a:solidFill>
                <a:latin typeface="Lucida Sans"/>
                <a:ea typeface="Lucida Sans"/>
                <a:cs typeface="Lucida Sans"/>
                <a:sym typeface="Lucida Sans"/>
              </a:rPr>
              <a:t>UTN – Mar del Plata</a:t>
            </a:r>
            <a:endParaRPr b="0" i="0" sz="2000" u="none">
              <a:solidFill>
                <a:srgbClr val="FFFFFF"/>
              </a:solidFill>
              <a:latin typeface="Candara"/>
              <a:ea typeface="Candara"/>
              <a:cs typeface="Candara"/>
              <a:sym typeface="Candara"/>
            </a:endParaRPr>
          </a:p>
          <a:p>
            <a:pPr indent="0" lvl="0" marL="0" rtl="0" algn="r">
              <a:lnSpc>
                <a:spcPct val="100000"/>
              </a:lnSpc>
              <a:spcBef>
                <a:spcPts val="400"/>
              </a:spcBef>
              <a:spcAft>
                <a:spcPts val="0"/>
              </a:spcAft>
              <a:buSzPts val="2000"/>
              <a:buNone/>
            </a:pPr>
            <a:r>
              <a:rPr b="1" i="0" lang="en-US" sz="2000" u="none">
                <a:solidFill>
                  <a:srgbClr val="FFFFFF"/>
                </a:solidFill>
                <a:latin typeface="Candara"/>
                <a:ea typeface="Candara"/>
                <a:cs typeface="Candara"/>
                <a:sym typeface="Candara"/>
              </a:rPr>
              <a: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1" type="body"/>
          </p:nvPr>
        </p:nvSpPr>
        <p:spPr>
          <a:xfrm>
            <a:off x="452437" y="2481262"/>
            <a:ext cx="8229600" cy="2868612"/>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Con el desarrollo de circuitos integrados o chips surgió la era de las computadoras personales, trayendo consigo el desarrollo de interfaz grafica y sistemas operativos de red o sistemas operativos distribuidos. </a:t>
            </a:r>
            <a:endParaRPr b="0" i="0" sz="2200" u="none">
              <a:solidFill>
                <a:srgbClr val="000000"/>
              </a:solidFill>
              <a:latin typeface="Lucida Sans"/>
              <a:ea typeface="Lucida Sans"/>
              <a:cs typeface="Lucida Sans"/>
              <a:sym typeface="Lucida Sans"/>
            </a:endParaRPr>
          </a:p>
          <a:p>
            <a:pPr indent="-134620" lvl="0" marL="274320" marR="0" rtl="0" algn="l">
              <a:spcBef>
                <a:spcPts val="44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p:txBody>
      </p:sp>
      <p:sp>
        <p:nvSpPr>
          <p:cNvPr id="161" name="Google Shape;161;p10"/>
          <p:cNvSpPr txBox="1"/>
          <p:nvPr>
            <p:ph type="title"/>
          </p:nvPr>
        </p:nvSpPr>
        <p:spPr>
          <a:xfrm>
            <a:off x="420687" y="4841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3200"/>
              <a:buFont typeface="Lucida Sans"/>
              <a:buNone/>
            </a:pPr>
            <a:r>
              <a:rPr b="1" i="0" lang="en-US" sz="3200" u="none">
                <a:solidFill>
                  <a:srgbClr val="073E87"/>
                </a:solidFill>
                <a:latin typeface="Lucida Sans"/>
                <a:ea typeface="Lucida Sans"/>
                <a:cs typeface="Lucida Sans"/>
                <a:sym typeface="Lucida Sans"/>
              </a:rPr>
              <a:t>Cuarta Generación. (1980 al presente) Computadoras personales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ctrTitle"/>
          </p:nvPr>
        </p:nvSpPr>
        <p:spPr>
          <a:xfrm>
            <a:off x="685800" y="1752600"/>
            <a:ext cx="7772400" cy="18303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73E87"/>
              </a:buClr>
              <a:buSzPts val="4800"/>
              <a:buFont typeface="Lucida Sans"/>
              <a:buNone/>
            </a:pPr>
            <a:r>
              <a:rPr b="1" i="0" lang="en-US" sz="4800" u="none">
                <a:solidFill>
                  <a:srgbClr val="073E87"/>
                </a:solidFill>
                <a:latin typeface="Lucida Sans"/>
                <a:ea typeface="Lucida Sans"/>
                <a:cs typeface="Lucida Sans"/>
                <a:sym typeface="Lucida Sans"/>
              </a:rPr>
              <a:t>Conceptos </a:t>
            </a:r>
            <a:r>
              <a:rPr b="1" lang="en-US" sz="4800">
                <a:solidFill>
                  <a:srgbClr val="073E87"/>
                </a:solidFill>
                <a:latin typeface="Lucida Sans"/>
                <a:ea typeface="Lucida Sans"/>
                <a:cs typeface="Lucida Sans"/>
                <a:sym typeface="Lucida Sans"/>
              </a:rPr>
              <a:t>básicos</a:t>
            </a:r>
            <a:endParaRPr/>
          </a:p>
        </p:txBody>
      </p:sp>
      <p:sp>
        <p:nvSpPr>
          <p:cNvPr id="167" name="Google Shape;167;p11"/>
          <p:cNvSpPr txBox="1"/>
          <p:nvPr>
            <p:ph idx="1" type="subTitle"/>
          </p:nvPr>
        </p:nvSpPr>
        <p:spPr>
          <a:xfrm>
            <a:off x="3419475" y="3629025"/>
            <a:ext cx="4791075" cy="14732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2700"/>
              <a:buNone/>
            </a:pPr>
            <a:r>
              <a:rPr b="0" i="0" lang="en-US" sz="2700" u="none">
                <a:solidFill>
                  <a:srgbClr val="073E87"/>
                </a:solidFill>
                <a:latin typeface="Lucida Sans"/>
                <a:ea typeface="Lucida Sans"/>
                <a:cs typeface="Lucida Sans"/>
                <a:sym typeface="Lucida Sans"/>
              </a:rPr>
              <a:t>Procesos – Archivos – Llamadas al Sistema </a:t>
            </a:r>
            <a:endParaRPr b="0" i="0" sz="2000" u="none">
              <a:solidFill>
                <a:srgbClr val="FFFFFF"/>
              </a:solidFill>
              <a:latin typeface="Candara"/>
              <a:ea typeface="Candara"/>
              <a:cs typeface="Candara"/>
              <a:sym typeface="Candara"/>
            </a:endParaRPr>
          </a:p>
          <a:p>
            <a:pPr indent="0" lvl="0" marL="0" rtl="0" algn="r">
              <a:lnSpc>
                <a:spcPct val="100000"/>
              </a:lnSpc>
              <a:spcBef>
                <a:spcPts val="400"/>
              </a:spcBef>
              <a:spcAft>
                <a:spcPts val="0"/>
              </a:spcAft>
              <a:buSzPts val="2700"/>
              <a:buNone/>
            </a:pPr>
            <a:r>
              <a:rPr b="0" i="0" lang="en-US" sz="2700" u="none">
                <a:solidFill>
                  <a:srgbClr val="073E87"/>
                </a:solidFill>
                <a:latin typeface="Lucida Sans"/>
                <a:ea typeface="Lucida Sans"/>
                <a:cs typeface="Lucida Sans"/>
                <a:sym typeface="Lucida Sans"/>
              </a:rPr>
              <a:t>Shell - Kernel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idx="1" type="body"/>
          </p:nvPr>
        </p:nvSpPr>
        <p:spPr>
          <a:xfrm>
            <a:off x="374650" y="2193925"/>
            <a:ext cx="7905750" cy="3932237"/>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Es básicamente un programa en ejecución, consta de un programa ejecutable, sus datos y pila, contador y otros registros.</a:t>
            </a:r>
            <a:endParaRPr/>
          </a:p>
          <a:p>
            <a:pPr indent="0" lvl="0" marL="109537" marR="0" rtl="0" algn="just">
              <a:lnSpc>
                <a:spcPct val="10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Los procesos son interrumpidos o liberados periódicamente para dar tiempo de cpu a otros proceso, cuando este se detiene toda su información se almacena explícitamente en un lugar, para cuando vuelva a ejecutarse su estado es el mismo en el cual fue interrumpido. </a:t>
            </a:r>
            <a:endParaRPr/>
          </a:p>
        </p:txBody>
      </p:sp>
      <p:sp>
        <p:nvSpPr>
          <p:cNvPr id="173" name="Google Shape;173;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Procesos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idx="1" type="body"/>
          </p:nvPr>
        </p:nvSpPr>
        <p:spPr>
          <a:xfrm>
            <a:off x="539750" y="2322512"/>
            <a:ext cx="7896225" cy="4087812"/>
          </a:xfrm>
          <a:prstGeom prst="rect">
            <a:avLst/>
          </a:prstGeom>
          <a:noFill/>
          <a:ln>
            <a:noFill/>
          </a:ln>
        </p:spPr>
        <p:txBody>
          <a:bodyPr anchorCtr="0" anchor="t" bIns="45700" lIns="91425" spcFirstLastPara="1" rIns="91425" wrap="square" tIns="45700">
            <a:noAutofit/>
          </a:bodyPr>
          <a:lstStyle/>
          <a:p>
            <a:pPr indent="0" lvl="0" marL="109537" marR="0" rtl="0" algn="just">
              <a:lnSpc>
                <a:spcPct val="9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Los procesos de usuario se comunican con el sistema operativo y le solicitan servicios por medio de llamadas al sistema, a cada llamada le corresponde un procedimiento de biblioteca que pueden llamar los procesos de usuario, este procedimiento pone los parámetros de la llamada en un lugar específico. </a:t>
            </a:r>
            <a:endParaRPr b="0" i="0" sz="2200" u="none">
              <a:solidFill>
                <a:srgbClr val="000000"/>
              </a:solidFill>
              <a:latin typeface="Lucida Sans"/>
              <a:ea typeface="Lucida Sans"/>
              <a:cs typeface="Lucida Sans"/>
              <a:sym typeface="Lucida Sans"/>
            </a:endParaRPr>
          </a:p>
          <a:p>
            <a:pPr indent="0" lvl="0" marL="109537" marR="0" rtl="0" algn="just">
              <a:lnSpc>
                <a:spcPct val="9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9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Las llamadas al sistema pueden crear procesos, controlar la memoria, leer y escribir y hacen labores de E/S.</a:t>
            </a:r>
            <a:endParaRPr/>
          </a:p>
        </p:txBody>
      </p:sp>
      <p:sp>
        <p:nvSpPr>
          <p:cNvPr id="179" name="Google Shape;179;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Llamadas al Sistema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idx="1" type="body"/>
          </p:nvPr>
        </p:nvSpPr>
        <p:spPr>
          <a:xfrm>
            <a:off x="539750" y="2322512"/>
            <a:ext cx="7740650" cy="3803650"/>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Las llamadas al sistema crean, eliminan, abren y cierran archivos.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Los archivos se guardan en directorios donde los archivos que se encuentran en él pueden determinarse mediante “nombre de ruta de acceso” desde el directorio raíz.</a:t>
            </a:r>
            <a:endParaRPr/>
          </a:p>
        </p:txBody>
      </p:sp>
      <p:sp>
        <p:nvSpPr>
          <p:cNvPr id="185" name="Google Shape;18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Archivos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C6E7FC"/>
              </a:buClr>
              <a:buSzPts val="4100"/>
              <a:buFont typeface="Lucida Sans"/>
              <a:buNone/>
            </a:pPr>
            <a:r>
              <a:rPr b="1" i="0" lang="en-US" sz="4100" u="none">
                <a:solidFill>
                  <a:srgbClr val="C6E7FC"/>
                </a:solidFill>
                <a:latin typeface="Lucida Sans"/>
                <a:ea typeface="Lucida Sans"/>
                <a:cs typeface="Lucida Sans"/>
                <a:sym typeface="Lucida Sans"/>
              </a:rPr>
              <a:t>Shell</a:t>
            </a:r>
            <a:endParaRPr/>
          </a:p>
        </p:txBody>
      </p:sp>
      <p:sp>
        <p:nvSpPr>
          <p:cNvPr id="191" name="Google Shape;191;p15"/>
          <p:cNvSpPr txBox="1"/>
          <p:nvPr>
            <p:ph idx="1" type="body"/>
          </p:nvPr>
        </p:nvSpPr>
        <p:spPr>
          <a:xfrm>
            <a:off x="288925" y="1928812"/>
            <a:ext cx="4508500" cy="3940175"/>
          </a:xfrm>
          <a:prstGeom prst="rect">
            <a:avLst/>
          </a:prstGeom>
          <a:noFill/>
          <a:ln>
            <a:noFill/>
          </a:ln>
        </p:spPr>
        <p:txBody>
          <a:bodyPr anchorCtr="0" anchor="t" bIns="45700" lIns="91425" spcFirstLastPara="1" rIns="91425" wrap="square" tIns="45700">
            <a:noAutofit/>
          </a:bodyPr>
          <a:lstStyle/>
          <a:p>
            <a:pPr indent="0" lvl="0" marL="109537" marR="0" rtl="0" algn="l">
              <a:lnSpc>
                <a:spcPct val="110000"/>
              </a:lnSpc>
              <a:spcBef>
                <a:spcPts val="0"/>
              </a:spcBef>
              <a:spcAft>
                <a:spcPts val="0"/>
              </a:spcAft>
              <a:buClr>
                <a:schemeClr val="accent1"/>
              </a:buClr>
              <a:buSzPts val="2200"/>
              <a:buFont typeface="Noto Sans Symbols"/>
              <a:buNone/>
            </a:pPr>
            <a:r>
              <a:rPr b="0" i="0" lang="en-US" sz="2200" u="none" cap="none" strike="noStrike">
                <a:solidFill>
                  <a:srgbClr val="000000"/>
                </a:solidFill>
                <a:latin typeface="Lucida Sans"/>
                <a:ea typeface="Lucida Sans"/>
                <a:cs typeface="Lucida Sans"/>
                <a:sym typeface="Lucida Sans"/>
              </a:rPr>
              <a:t>El shell o intérprete de comando es la interfaz principal entre el Usuario y el Sistema Operativo, aunque no es parte del Sistema Operativo, pero hace uso extenso de muchas características del Sistema. </a:t>
            </a:r>
            <a:endParaRPr b="0" i="0" sz="2200" u="none" cap="none" strike="noStrike">
              <a:solidFill>
                <a:srgbClr val="000000"/>
              </a:solidFill>
              <a:latin typeface="Lucida Sans"/>
              <a:ea typeface="Lucida Sans"/>
              <a:cs typeface="Lucida Sans"/>
              <a:sym typeface="Lucida Sans"/>
            </a:endParaRPr>
          </a:p>
          <a:p>
            <a:pPr indent="0" lvl="0" marL="109537" marR="0" rtl="0" algn="l">
              <a:lnSpc>
                <a:spcPct val="110000"/>
              </a:lnSpc>
              <a:spcBef>
                <a:spcPts val="0"/>
              </a:spcBef>
              <a:spcAft>
                <a:spcPts val="0"/>
              </a:spcAft>
              <a:buClr>
                <a:schemeClr val="accent1"/>
              </a:buClr>
              <a:buSzPts val="2200"/>
              <a:buFont typeface="Noto Sans Symbols"/>
              <a:buNone/>
            </a:pPr>
            <a:r>
              <a:rPr b="0" i="0" lang="en-US" sz="2200" u="none" cap="none" strike="noStrike">
                <a:solidFill>
                  <a:srgbClr val="000000"/>
                </a:solidFill>
                <a:latin typeface="Lucida Sans"/>
                <a:ea typeface="Lucida Sans"/>
                <a:cs typeface="Lucida Sans"/>
                <a:sym typeface="Lucida Sans"/>
              </a:rPr>
              <a:t>Este reconoce a la Terminal como entrada y salida estándar. </a:t>
            </a:r>
            <a:endParaRPr/>
          </a:p>
        </p:txBody>
      </p:sp>
      <p:pic>
        <p:nvPicPr>
          <p:cNvPr descr="shell.jpg" id="192" name="Google Shape;192;p15"/>
          <p:cNvPicPr preferRelativeResize="0"/>
          <p:nvPr>
            <p:ph idx="2" type="body"/>
          </p:nvPr>
        </p:nvPicPr>
        <p:blipFill rotWithShape="1">
          <a:blip r:embed="rId3">
            <a:alphaModFix/>
          </a:blip>
          <a:srcRect b="0" l="10231" r="0" t="0"/>
          <a:stretch/>
        </p:blipFill>
        <p:spPr>
          <a:xfrm>
            <a:off x="4864100" y="2633662"/>
            <a:ext cx="3867150" cy="331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C6E7FC"/>
              </a:buClr>
              <a:buSzPts val="4100"/>
              <a:buFont typeface="Lucida Sans"/>
              <a:buNone/>
            </a:pPr>
            <a:r>
              <a:rPr b="1" i="0" lang="en-US" sz="4100" u="none">
                <a:solidFill>
                  <a:srgbClr val="C6E7FC"/>
                </a:solidFill>
                <a:latin typeface="Lucida Sans"/>
                <a:ea typeface="Lucida Sans"/>
                <a:cs typeface="Lucida Sans"/>
                <a:sym typeface="Lucida Sans"/>
              </a:rPr>
              <a:t>Kernel</a:t>
            </a:r>
            <a:endParaRPr/>
          </a:p>
        </p:txBody>
      </p:sp>
      <p:pic>
        <p:nvPicPr>
          <p:cNvPr descr="kernel.jpg" id="198" name="Google Shape;198;p16"/>
          <p:cNvPicPr preferRelativeResize="0"/>
          <p:nvPr>
            <p:ph idx="1" type="body"/>
          </p:nvPr>
        </p:nvPicPr>
        <p:blipFill rotWithShape="1">
          <a:blip r:embed="rId3">
            <a:alphaModFix/>
          </a:blip>
          <a:srcRect b="0" l="0" r="0" t="0"/>
          <a:stretch/>
        </p:blipFill>
        <p:spPr>
          <a:xfrm>
            <a:off x="795337" y="2166937"/>
            <a:ext cx="3173412" cy="3922712"/>
          </a:xfrm>
          <a:prstGeom prst="rect">
            <a:avLst/>
          </a:prstGeom>
          <a:noFill/>
          <a:ln>
            <a:noFill/>
          </a:ln>
        </p:spPr>
      </p:pic>
      <p:sp>
        <p:nvSpPr>
          <p:cNvPr id="199" name="Google Shape;199;p16"/>
          <p:cNvSpPr txBox="1"/>
          <p:nvPr>
            <p:ph idx="2" type="body"/>
          </p:nvPr>
        </p:nvSpPr>
        <p:spPr>
          <a:xfrm>
            <a:off x="4370387" y="2295525"/>
            <a:ext cx="4289425" cy="4059237"/>
          </a:xfrm>
          <a:prstGeom prst="rect">
            <a:avLst/>
          </a:prstGeom>
          <a:noFill/>
          <a:ln>
            <a:noFill/>
          </a:ln>
        </p:spPr>
        <p:txBody>
          <a:bodyPr anchorCtr="0" anchor="t" bIns="45700" lIns="91425" spcFirstLastPara="1" rIns="91425" wrap="square" tIns="45700">
            <a:noAutofit/>
          </a:bodyPr>
          <a:lstStyle/>
          <a:p>
            <a:pPr indent="0" lvl="0" marL="109537" marR="0" rtl="0" algn="l">
              <a:lnSpc>
                <a:spcPct val="110000"/>
              </a:lnSpc>
              <a:spcBef>
                <a:spcPts val="0"/>
              </a:spcBef>
              <a:spcAft>
                <a:spcPts val="0"/>
              </a:spcAft>
              <a:buClr>
                <a:schemeClr val="accent1"/>
              </a:buClr>
              <a:buSzPts val="2200"/>
              <a:buFont typeface="Noto Sans Symbols"/>
              <a:buNone/>
            </a:pPr>
            <a:r>
              <a:rPr b="0" i="0" lang="en-US" sz="2200" u="none" cap="none" strike="noStrike">
                <a:solidFill>
                  <a:srgbClr val="000000"/>
                </a:solidFill>
                <a:latin typeface="Lucida Sans"/>
                <a:ea typeface="Lucida Sans"/>
                <a:cs typeface="Lucida Sans"/>
                <a:sym typeface="Lucida Sans"/>
              </a:rPr>
              <a:t>Es un programa multihilo que reside permanentemente en memoria. Se ocupa básicamente de tres tareas primordiales:</a:t>
            </a:r>
            <a:endParaRPr b="0" i="0" sz="2200" u="none" cap="none" strike="noStrike">
              <a:solidFill>
                <a:srgbClr val="000000"/>
              </a:solidFill>
              <a:latin typeface="Lucida Sans"/>
              <a:ea typeface="Lucida Sans"/>
              <a:cs typeface="Lucida Sans"/>
              <a:sym typeface="Lucida Sans"/>
            </a:endParaRPr>
          </a:p>
          <a:p>
            <a:pPr indent="-12700" lvl="0" marL="109537" marR="0" rtl="0" algn="l">
              <a:lnSpc>
                <a:spcPct val="110000"/>
              </a:lnSpc>
              <a:spcBef>
                <a:spcPts val="400"/>
              </a:spcBef>
              <a:spcAft>
                <a:spcPts val="0"/>
              </a:spcAft>
              <a:buClr>
                <a:schemeClr val="accent1"/>
              </a:buClr>
              <a:buSzPts val="200"/>
              <a:buFont typeface="Noto Sans Symbols"/>
              <a:buChar char="*"/>
            </a:pPr>
            <a:r>
              <a:rPr b="0" i="0" lang="en-US" sz="2200" u="none" cap="none" strike="noStrike">
                <a:solidFill>
                  <a:srgbClr val="000000"/>
                </a:solidFill>
                <a:latin typeface="Lucida Sans"/>
                <a:ea typeface="Lucida Sans"/>
                <a:cs typeface="Lucida Sans"/>
                <a:sym typeface="Lucida Sans"/>
              </a:rPr>
              <a:t>Gestión de memoria.</a:t>
            </a:r>
            <a:endParaRPr b="0" i="0" sz="2200" u="none" cap="none" strike="noStrike">
              <a:solidFill>
                <a:srgbClr val="000000"/>
              </a:solidFill>
              <a:latin typeface="Lucida Sans"/>
              <a:ea typeface="Lucida Sans"/>
              <a:cs typeface="Lucida Sans"/>
              <a:sym typeface="Lucida Sans"/>
            </a:endParaRPr>
          </a:p>
          <a:p>
            <a:pPr indent="-12700" lvl="0" marL="109537" marR="0" rtl="0" algn="l">
              <a:lnSpc>
                <a:spcPct val="110000"/>
              </a:lnSpc>
              <a:spcBef>
                <a:spcPts val="400"/>
              </a:spcBef>
              <a:spcAft>
                <a:spcPts val="0"/>
              </a:spcAft>
              <a:buClr>
                <a:schemeClr val="accent1"/>
              </a:buClr>
              <a:buSzPts val="200"/>
              <a:buFont typeface="Noto Sans Symbols"/>
              <a:buChar char="*"/>
            </a:pPr>
            <a:r>
              <a:rPr b="0" i="0" lang="en-US" sz="2200" u="none" cap="none" strike="noStrike">
                <a:solidFill>
                  <a:srgbClr val="000000"/>
                </a:solidFill>
                <a:latin typeface="Lucida Sans"/>
                <a:ea typeface="Lucida Sans"/>
                <a:cs typeface="Lucida Sans"/>
                <a:sym typeface="Lucida Sans"/>
              </a:rPr>
              <a:t>Gestión de E/S a disco.</a:t>
            </a:r>
            <a:endParaRPr b="0" i="0" sz="2200" u="none" cap="none" strike="noStrike">
              <a:solidFill>
                <a:srgbClr val="000000"/>
              </a:solidFill>
              <a:latin typeface="Lucida Sans"/>
              <a:ea typeface="Lucida Sans"/>
              <a:cs typeface="Lucida Sans"/>
              <a:sym typeface="Lucida Sans"/>
            </a:endParaRPr>
          </a:p>
          <a:p>
            <a:pPr indent="-12700" lvl="0" marL="109537" marR="0" rtl="0" algn="l">
              <a:lnSpc>
                <a:spcPct val="110000"/>
              </a:lnSpc>
              <a:spcBef>
                <a:spcPts val="400"/>
              </a:spcBef>
              <a:spcAft>
                <a:spcPts val="0"/>
              </a:spcAft>
              <a:buClr>
                <a:schemeClr val="accent1"/>
              </a:buClr>
              <a:buSzPts val="200"/>
              <a:buFont typeface="Noto Sans Symbols"/>
              <a:buChar char="*"/>
            </a:pPr>
            <a:r>
              <a:rPr b="0" i="0" lang="en-US" sz="2200" u="none" cap="none" strike="noStrike">
                <a:solidFill>
                  <a:srgbClr val="000000"/>
                </a:solidFill>
                <a:latin typeface="Lucida Sans"/>
                <a:ea typeface="Lucida Sans"/>
                <a:cs typeface="Lucida Sans"/>
                <a:sym typeface="Lucida Sans"/>
              </a:rPr>
              <a:t>Control de las tareas en ejecución.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ctrTitle"/>
          </p:nvPr>
        </p:nvSpPr>
        <p:spPr>
          <a:xfrm>
            <a:off x="685800" y="1752600"/>
            <a:ext cx="7772400" cy="18303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73E87"/>
              </a:buClr>
              <a:buSzPts val="4800"/>
              <a:buFont typeface="Lucida Sans"/>
              <a:buNone/>
            </a:pPr>
            <a:r>
              <a:rPr b="1" i="0" lang="en-US" sz="4800" u="none">
                <a:solidFill>
                  <a:srgbClr val="073E87"/>
                </a:solidFill>
                <a:latin typeface="Lucida Sans"/>
                <a:ea typeface="Lucida Sans"/>
                <a:cs typeface="Lucida Sans"/>
                <a:sym typeface="Lucida Sans"/>
              </a:rPr>
              <a:t>Clasificación de los sistemas operativos</a:t>
            </a:r>
            <a:endParaRPr/>
          </a:p>
        </p:txBody>
      </p:sp>
      <p:sp>
        <p:nvSpPr>
          <p:cNvPr id="205" name="Google Shape;205;p17"/>
          <p:cNvSpPr txBox="1"/>
          <p:nvPr>
            <p:ph idx="1" type="subTitle"/>
          </p:nvPr>
        </p:nvSpPr>
        <p:spPr>
          <a:xfrm>
            <a:off x="1984375" y="3602037"/>
            <a:ext cx="6400800" cy="14732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2700"/>
              <a:buNone/>
            </a:pPr>
            <a:r>
              <a:rPr b="0" i="0" lang="en-US" sz="2700" u="none">
                <a:solidFill>
                  <a:srgbClr val="073E87"/>
                </a:solidFill>
                <a:latin typeface="Lucida Sans"/>
                <a:ea typeface="Lucida Sans"/>
                <a:cs typeface="Lucida Sans"/>
                <a:sym typeface="Lucida Sans"/>
              </a:rPr>
              <a:t>Por su Estructura o Arquitectura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Estructura monolítica</a:t>
            </a:r>
            <a:endParaRPr/>
          </a:p>
        </p:txBody>
      </p:sp>
      <p:sp>
        <p:nvSpPr>
          <p:cNvPr id="211" name="Google Shape;211;p18"/>
          <p:cNvSpPr txBox="1"/>
          <p:nvPr>
            <p:ph idx="1" type="body"/>
          </p:nvPr>
        </p:nvSpPr>
        <p:spPr>
          <a:xfrm>
            <a:off x="466725" y="2038350"/>
            <a:ext cx="4040187" cy="3941762"/>
          </a:xfrm>
          <a:prstGeom prst="rect">
            <a:avLst/>
          </a:prstGeom>
          <a:noFill/>
          <a:ln>
            <a:noFill/>
          </a:ln>
        </p:spPr>
        <p:txBody>
          <a:bodyPr anchorCtr="0" anchor="t" bIns="45700" lIns="91425" spcFirstLastPara="1" rIns="91425" wrap="square" tIns="45700">
            <a:noAutofit/>
          </a:bodyPr>
          <a:lstStyle/>
          <a:p>
            <a:pPr indent="0" lvl="0" marL="109537" rtl="0" algn="l">
              <a:lnSpc>
                <a:spcPct val="110000"/>
              </a:lnSpc>
              <a:spcBef>
                <a:spcPts val="0"/>
              </a:spcBef>
              <a:spcAft>
                <a:spcPts val="0"/>
              </a:spcAft>
              <a:buSzPts val="2200"/>
              <a:buNone/>
            </a:pPr>
            <a:r>
              <a:rPr b="0" i="0" lang="en-US" sz="2200" u="none">
                <a:solidFill>
                  <a:srgbClr val="000000"/>
                </a:solidFill>
                <a:latin typeface="Lucida Sans"/>
                <a:ea typeface="Lucida Sans"/>
                <a:cs typeface="Lucida Sans"/>
                <a:sym typeface="Lucida Sans"/>
              </a:rPr>
              <a:t>Es la estructura de los primeros sistemas operativos constituidos fundamentalmente por un solo programa compuesto de un conjunto de rutinas entrelazadas de tal forma que cada una puede llamar a cualquier otra.</a:t>
            </a:r>
            <a:endParaRPr/>
          </a:p>
        </p:txBody>
      </p:sp>
      <p:pic>
        <p:nvPicPr>
          <p:cNvPr descr="monolitica.jpg" id="212" name="Google Shape;212;p18"/>
          <p:cNvPicPr preferRelativeResize="0"/>
          <p:nvPr>
            <p:ph idx="1" type="body"/>
          </p:nvPr>
        </p:nvPicPr>
        <p:blipFill rotWithShape="1">
          <a:blip r:embed="rId3">
            <a:alphaModFix/>
          </a:blip>
          <a:srcRect b="0" l="0" r="0" t="0"/>
          <a:stretch/>
        </p:blipFill>
        <p:spPr>
          <a:xfrm>
            <a:off x="4572000" y="2143125"/>
            <a:ext cx="4359275" cy="253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38150" y="40957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3200"/>
              <a:buFont typeface="Lucida Sans"/>
              <a:buNone/>
            </a:pPr>
            <a:r>
              <a:rPr b="1" i="0" lang="en-US" sz="3200" u="none">
                <a:solidFill>
                  <a:srgbClr val="073E87"/>
                </a:solidFill>
                <a:latin typeface="Lucida Sans"/>
                <a:ea typeface="Lucida Sans"/>
                <a:cs typeface="Lucida Sans"/>
                <a:sym typeface="Lucida Sans"/>
              </a:rPr>
              <a:t>Estructura Monolítica - Características</a:t>
            </a:r>
            <a:endParaRPr/>
          </a:p>
        </p:txBody>
      </p:sp>
      <p:sp>
        <p:nvSpPr>
          <p:cNvPr id="218" name="Google Shape;218;p19"/>
          <p:cNvSpPr txBox="1"/>
          <p:nvPr>
            <p:ph idx="1" type="body"/>
          </p:nvPr>
        </p:nvSpPr>
        <p:spPr>
          <a:xfrm>
            <a:off x="420687" y="2409825"/>
            <a:ext cx="7643812" cy="3941762"/>
          </a:xfrm>
          <a:prstGeom prst="rect">
            <a:avLst/>
          </a:prstGeom>
          <a:noFill/>
          <a:ln>
            <a:noFill/>
          </a:ln>
        </p:spPr>
        <p:txBody>
          <a:bodyPr anchorCtr="0" anchor="t" bIns="45700" lIns="91425" spcFirstLastPara="1" rIns="91425" wrap="square" tIns="45700">
            <a:noAutofit/>
          </a:bodyPr>
          <a:lstStyle/>
          <a:p>
            <a:pPr indent="-254000" lvl="0" marL="365125" rtl="0" algn="just">
              <a:lnSpc>
                <a:spcPct val="100000"/>
              </a:lnSpc>
              <a:spcBef>
                <a:spcPts val="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Módulos compilados separadamente.</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400"/>
              </a:spcBef>
              <a:spcAft>
                <a:spcPts val="0"/>
              </a:spcAft>
              <a:buSzPts val="2200"/>
              <a:buNone/>
            </a:pPr>
            <a:r>
              <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40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Buena definición de parámetros de enlace entre las distintas rutinas existentes.</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400"/>
              </a:spcBef>
              <a:spcAft>
                <a:spcPts val="0"/>
              </a:spcAft>
              <a:buSzPts val="2200"/>
              <a:buNone/>
            </a:pPr>
            <a:r>
              <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Carecen de protecciones y privilegios.</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0"/>
              </a:spcBef>
              <a:spcAft>
                <a:spcPts val="0"/>
              </a:spcAft>
              <a:buSzPts val="2200"/>
              <a:buNone/>
            </a:pPr>
            <a:r>
              <a:t/>
            </a:r>
            <a:endParaRPr b="0" i="0" sz="2200" u="none">
              <a:solidFill>
                <a:srgbClr val="000000"/>
              </a:solidFill>
              <a:latin typeface="Lucida Sans"/>
              <a:ea typeface="Lucida Sans"/>
              <a:cs typeface="Lucida Sans"/>
              <a:sym typeface="Lucida Sans"/>
            </a:endParaRPr>
          </a:p>
          <a:p>
            <a:pPr indent="-254000" lvl="0" marL="365125" rtl="0" algn="just">
              <a:lnSpc>
                <a:spcPct val="100000"/>
              </a:lnSpc>
              <a:spcBef>
                <a:spcPts val="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Generalmente están hechos a medida.</a:t>
            </a:r>
            <a:endParaRPr b="0" i="0" sz="2200" u="none">
              <a:solidFill>
                <a:srgbClr val="000000"/>
              </a:solidFill>
              <a:latin typeface="Lucida Sans"/>
              <a:ea typeface="Lucida Sans"/>
              <a:cs typeface="Lucida Sans"/>
              <a:sym typeface="Lucida Sans"/>
            </a:endParaRPr>
          </a:p>
          <a:p>
            <a:pPr indent="0" lvl="0" marL="0" rtl="0" algn="ctr">
              <a:spcBef>
                <a:spcPts val="440"/>
              </a:spcBef>
              <a:spcAft>
                <a:spcPts val="0"/>
              </a:spcAft>
              <a:buSzPts val="2200"/>
              <a:buNone/>
            </a:pPr>
            <a:r>
              <a:t/>
            </a:r>
            <a:endParaRPr b="0" i="0" sz="2200" u="none">
              <a:solidFill>
                <a:srgbClr val="000000"/>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idx="1" type="body"/>
          </p:nvPr>
        </p:nvSpPr>
        <p:spPr>
          <a:xfrm>
            <a:off x="552450" y="2674937"/>
            <a:ext cx="7407275" cy="3451225"/>
          </a:xfrm>
          <a:prstGeom prst="rect">
            <a:avLst/>
          </a:prstGeom>
          <a:noFill/>
          <a:ln>
            <a:noFill/>
          </a:ln>
        </p:spPr>
        <p:txBody>
          <a:bodyPr anchorCtr="0" anchor="t" bIns="45700" lIns="91425" spcFirstLastPara="1" rIns="91425" wrap="square" tIns="45700">
            <a:normAutofit/>
          </a:bodyPr>
          <a:lstStyle/>
          <a:p>
            <a:pPr indent="-342899" lvl="0" marL="452437" marR="0" rtl="0" algn="just">
              <a:lnSpc>
                <a:spcPct val="90000"/>
              </a:lnSpc>
              <a:spcBef>
                <a:spcPts val="0"/>
              </a:spcBef>
              <a:spcAft>
                <a:spcPts val="0"/>
              </a:spcAft>
              <a:buClr>
                <a:schemeClr val="accent1"/>
              </a:buClr>
              <a:buSzPts val="200"/>
              <a:buFont typeface="Noto Sans Symbols"/>
              <a:buChar char="❖"/>
            </a:pPr>
            <a:r>
              <a:rPr b="0" i="0" lang="en-US" sz="2300" u="none" cap="none" strike="noStrike">
                <a:solidFill>
                  <a:srgbClr val="000000"/>
                </a:solidFill>
                <a:latin typeface="Lucida Sans"/>
                <a:ea typeface="Lucida Sans"/>
                <a:cs typeface="Lucida Sans"/>
                <a:sym typeface="Lucida Sans"/>
              </a:rPr>
              <a:t>Es un programa que controla la ejecución de aplicaciones y programas y que actúa como interfaz entre las aplicaciones y el HW.</a:t>
            </a:r>
            <a:endParaRPr b="0" i="0" sz="2400" u="none" cap="none" strike="noStrike">
              <a:solidFill>
                <a:schemeClr val="dk2"/>
              </a:solidFill>
              <a:latin typeface="Candara"/>
              <a:ea typeface="Candara"/>
              <a:cs typeface="Candara"/>
              <a:sym typeface="Candara"/>
            </a:endParaRPr>
          </a:p>
          <a:p>
            <a:pPr indent="-121920" lvl="0" marL="274320" marR="0" rtl="0" algn="l">
              <a:spcBef>
                <a:spcPts val="480"/>
              </a:spcBef>
              <a:spcAft>
                <a:spcPts val="0"/>
              </a:spcAft>
              <a:buClr>
                <a:schemeClr val="accent1"/>
              </a:buClr>
              <a:buSzPts val="2400"/>
              <a:buFont typeface="Noto Sans Symbols"/>
              <a:buNone/>
            </a:pPr>
            <a:r>
              <a:t/>
            </a:r>
            <a:endParaRPr b="0" i="0" sz="2400" u="none">
              <a:solidFill>
                <a:schemeClr val="dk2"/>
              </a:solidFill>
              <a:latin typeface="Candara"/>
              <a:ea typeface="Candara"/>
              <a:cs typeface="Candara"/>
              <a:sym typeface="Candara"/>
            </a:endParaRPr>
          </a:p>
        </p:txBody>
      </p:sp>
      <p:sp>
        <p:nvSpPr>
          <p:cNvPr id="113" name="Google Shape;113;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Sistema Operativo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1" type="body"/>
          </p:nvPr>
        </p:nvSpPr>
        <p:spPr>
          <a:xfrm>
            <a:off x="385762" y="2309812"/>
            <a:ext cx="8129587" cy="3921125"/>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Se dividió el Sistema Operativo en pequeñas partes, de tal forma que cada una de ellas estuviera perfectamente definida y con una clara interfaz con el resto de elementos.</a:t>
            </a:r>
            <a:endParaRPr/>
          </a:p>
          <a:p>
            <a:pPr indent="0" lvl="0" marL="109537" marR="0" rtl="0" algn="just">
              <a:lnSpc>
                <a:spcPct val="10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Se constituyó una estructura jerárquica o de niveles en los sistemas operativos, el primero de los cuales fue denominado THE (Technische Hogeschool, Eindhoven), de Dijkstra, que se utilizó con fines didácticos.</a:t>
            </a:r>
            <a:endParaRPr/>
          </a:p>
        </p:txBody>
      </p:sp>
      <p:sp>
        <p:nvSpPr>
          <p:cNvPr id="224" name="Google Shape;22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Estructura jerárquica - capas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755650" y="274637"/>
            <a:ext cx="77152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700"/>
              <a:buFont typeface="Lucida Sans"/>
              <a:buNone/>
            </a:pPr>
            <a:r>
              <a:rPr b="1" i="0" lang="en-US" sz="3700" u="none">
                <a:solidFill>
                  <a:srgbClr val="073E87"/>
                </a:solidFill>
                <a:latin typeface="Lucida Sans"/>
                <a:ea typeface="Lucida Sans"/>
                <a:cs typeface="Lucida Sans"/>
                <a:sym typeface="Lucida Sans"/>
              </a:rPr>
              <a:t>Estructura jerárquica - capas</a:t>
            </a:r>
            <a:endParaRPr/>
          </a:p>
        </p:txBody>
      </p:sp>
      <p:pic>
        <p:nvPicPr>
          <p:cNvPr id="230" name="Google Shape;230;p21"/>
          <p:cNvPicPr preferRelativeResize="0"/>
          <p:nvPr/>
        </p:nvPicPr>
        <p:blipFill rotWithShape="1">
          <a:blip r:embed="rId3">
            <a:alphaModFix/>
          </a:blip>
          <a:srcRect b="19682" l="29104" r="35971" t="34195"/>
          <a:stretch/>
        </p:blipFill>
        <p:spPr>
          <a:xfrm>
            <a:off x="1258887" y="1417637"/>
            <a:ext cx="6553200" cy="46751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Estructura jerárquica - anillos</a:t>
            </a:r>
            <a:endParaRPr/>
          </a:p>
        </p:txBody>
      </p:sp>
      <p:sp>
        <p:nvSpPr>
          <p:cNvPr id="236" name="Google Shape;236;p22"/>
          <p:cNvSpPr txBox="1"/>
          <p:nvPr>
            <p:ph idx="1" type="body"/>
          </p:nvPr>
        </p:nvSpPr>
        <p:spPr>
          <a:xfrm>
            <a:off x="365125" y="1692275"/>
            <a:ext cx="4087812" cy="4781550"/>
          </a:xfrm>
          <a:prstGeom prst="rect">
            <a:avLst/>
          </a:prstGeom>
          <a:noFill/>
          <a:ln>
            <a:noFill/>
          </a:ln>
        </p:spPr>
        <p:txBody>
          <a:bodyPr anchorCtr="0" anchor="t" bIns="45700" lIns="91425" spcFirstLastPara="1" rIns="91425" wrap="square" tIns="45700">
            <a:noAutofit/>
          </a:bodyPr>
          <a:lstStyle/>
          <a:p>
            <a:pPr indent="0" lvl="0" marL="109537" rtl="0" algn="l">
              <a:lnSpc>
                <a:spcPct val="110000"/>
              </a:lnSpc>
              <a:spcBef>
                <a:spcPts val="0"/>
              </a:spcBef>
              <a:spcAft>
                <a:spcPts val="0"/>
              </a:spcAft>
              <a:buSzPts val="2200"/>
              <a:buNone/>
            </a:pPr>
            <a:r>
              <a:rPr b="0" i="0" lang="en-US" sz="2200" u="none">
                <a:solidFill>
                  <a:srgbClr val="000000"/>
                </a:solidFill>
                <a:latin typeface="Lucida Sans"/>
                <a:ea typeface="Lucida Sans"/>
                <a:cs typeface="Lucida Sans"/>
                <a:sym typeface="Lucida Sans"/>
              </a:rPr>
              <a:t>En el sistema de anillos, cada uno tiene una apertura, conocida como puerta o trampa (trap), por donde pueden entrar las llamadas de las capas inferiores. De esta forma, las zonas más internas del sistema operativo o núcleo del sistema estarán más protegidas de accesos indeseados desde las capas más externas. </a:t>
            </a:r>
            <a:endParaRPr/>
          </a:p>
        </p:txBody>
      </p:sp>
      <p:pic>
        <p:nvPicPr>
          <p:cNvPr descr="anillos.jpg" id="237" name="Google Shape;237;p22"/>
          <p:cNvPicPr preferRelativeResize="0"/>
          <p:nvPr>
            <p:ph idx="1" type="body"/>
          </p:nvPr>
        </p:nvPicPr>
        <p:blipFill rotWithShape="1">
          <a:blip r:embed="rId3">
            <a:alphaModFix/>
          </a:blip>
          <a:srcRect b="0" l="0" r="0" t="0"/>
          <a:stretch/>
        </p:blipFill>
        <p:spPr>
          <a:xfrm>
            <a:off x="4406900" y="1708150"/>
            <a:ext cx="4335462" cy="44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idx="1" type="body"/>
          </p:nvPr>
        </p:nvSpPr>
        <p:spPr>
          <a:xfrm>
            <a:off x="401637" y="2197100"/>
            <a:ext cx="8229600" cy="3949700"/>
          </a:xfrm>
          <a:prstGeom prst="rect">
            <a:avLst/>
          </a:prstGeom>
          <a:noFill/>
          <a:ln>
            <a:noFill/>
          </a:ln>
        </p:spPr>
        <p:txBody>
          <a:bodyPr anchorCtr="0" anchor="t" bIns="45700" lIns="91425" spcFirstLastPara="1" rIns="91425" wrap="square" tIns="45700">
            <a:noAutofit/>
          </a:bodyPr>
          <a:lstStyle/>
          <a:p>
            <a:pPr indent="-342899" lvl="0" marL="452437" marR="0" rtl="0" algn="just">
              <a:lnSpc>
                <a:spcPct val="100000"/>
              </a:lnSpc>
              <a:spcBef>
                <a:spcPts val="0"/>
              </a:spcBef>
              <a:spcAft>
                <a:spcPts val="0"/>
              </a:spcAft>
              <a:buClr>
                <a:schemeClr val="accent1"/>
              </a:buClr>
              <a:buSzPts val="100"/>
              <a:buFont typeface="Noto Sans Symbols"/>
              <a:buChar char="❖"/>
            </a:pPr>
            <a:r>
              <a:rPr b="0" i="0" lang="en-US" sz="2000" u="none">
                <a:solidFill>
                  <a:srgbClr val="000000"/>
                </a:solidFill>
                <a:latin typeface="Lucida Sans"/>
                <a:ea typeface="Lucida Sans"/>
                <a:cs typeface="Lucida Sans"/>
                <a:sym typeface="Lucida Sans"/>
              </a:rPr>
              <a:t>Se trata de un tipo de Sistemas Operativos que presentan una interfaz a cada proceso, mostrando una máquina que parece idéntica a la máquina real subyacente. Estos Sistemas Operativos separan dos conceptos que suelen estar unidos en el resto de Sistemas: la Multiprogramación y la Máquina Extendida. </a:t>
            </a:r>
            <a:endParaRPr/>
          </a:p>
          <a:p>
            <a:pPr indent="-342899" lvl="0" marL="452437" marR="0" rtl="0" algn="just">
              <a:lnSpc>
                <a:spcPct val="100000"/>
              </a:lnSpc>
              <a:spcBef>
                <a:spcPts val="0"/>
              </a:spcBef>
              <a:spcAft>
                <a:spcPts val="0"/>
              </a:spcAft>
              <a:buClr>
                <a:schemeClr val="accent1"/>
              </a:buClr>
              <a:buSzPts val="2000"/>
              <a:buFont typeface="Noto Sans Symbols"/>
              <a:buNone/>
            </a:pPr>
            <a:r>
              <a:t/>
            </a:r>
            <a:endParaRPr b="0" i="0" sz="2000" u="none">
              <a:solidFill>
                <a:srgbClr val="000000"/>
              </a:solidFill>
              <a:latin typeface="Lucida Sans"/>
              <a:ea typeface="Lucida Sans"/>
              <a:cs typeface="Lucida Sans"/>
              <a:sym typeface="Lucida Sans"/>
            </a:endParaRPr>
          </a:p>
          <a:p>
            <a:pPr indent="-342899" lvl="0" marL="452437" marR="0" rtl="0" algn="just">
              <a:lnSpc>
                <a:spcPct val="100000"/>
              </a:lnSpc>
              <a:spcBef>
                <a:spcPts val="400"/>
              </a:spcBef>
              <a:spcAft>
                <a:spcPts val="0"/>
              </a:spcAft>
              <a:buClr>
                <a:schemeClr val="accent1"/>
              </a:buClr>
              <a:buSzPts val="100"/>
              <a:buFont typeface="Noto Sans Symbols"/>
              <a:buChar char="❖"/>
            </a:pPr>
            <a:r>
              <a:rPr b="0" i="0" lang="en-US" sz="2000" u="none">
                <a:solidFill>
                  <a:srgbClr val="000000"/>
                </a:solidFill>
                <a:latin typeface="Lucida Sans"/>
                <a:ea typeface="Lucida Sans"/>
                <a:cs typeface="Lucida Sans"/>
                <a:sym typeface="Lucida Sans"/>
              </a:rPr>
              <a:t>El objetivo de los Sistemas Operativos de Máquina Virtual es el de integrar distintos Sistemas Operativos dando la sensación de ser varias máquinas diferentes.</a:t>
            </a:r>
            <a:endParaRPr/>
          </a:p>
        </p:txBody>
      </p:sp>
      <p:sp>
        <p:nvSpPr>
          <p:cNvPr id="243" name="Google Shape;243;p23"/>
          <p:cNvSpPr txBox="1"/>
          <p:nvPr>
            <p:ph type="title"/>
          </p:nvPr>
        </p:nvSpPr>
        <p:spPr>
          <a:xfrm>
            <a:off x="409575" y="2381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Máquina virtual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virtual.jpg" id="248" name="Google Shape;248;p24"/>
          <p:cNvPicPr preferRelativeResize="0"/>
          <p:nvPr>
            <p:ph idx="1" type="body"/>
          </p:nvPr>
        </p:nvPicPr>
        <p:blipFill rotWithShape="1">
          <a:blip r:embed="rId3">
            <a:alphaModFix/>
          </a:blip>
          <a:srcRect b="0" l="0" r="0" t="0"/>
          <a:stretch/>
        </p:blipFill>
        <p:spPr>
          <a:xfrm>
            <a:off x="900112" y="1773237"/>
            <a:ext cx="7429500" cy="4562475"/>
          </a:xfrm>
          <a:prstGeom prst="rect">
            <a:avLst/>
          </a:prstGeom>
          <a:noFill/>
          <a:ln>
            <a:noFill/>
          </a:ln>
        </p:spPr>
      </p:pic>
      <p:sp>
        <p:nvSpPr>
          <p:cNvPr id="249" name="Google Shape;24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Máquina virtual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idx="1" type="body"/>
          </p:nvPr>
        </p:nvSpPr>
        <p:spPr>
          <a:xfrm>
            <a:off x="430212" y="2138362"/>
            <a:ext cx="8229600" cy="4006850"/>
          </a:xfrm>
          <a:prstGeom prst="rect">
            <a:avLst/>
          </a:prstGeom>
          <a:noFill/>
          <a:ln>
            <a:noFill/>
          </a:ln>
        </p:spPr>
        <p:txBody>
          <a:bodyPr anchorCtr="0" anchor="t" bIns="45700" lIns="91425" spcFirstLastPara="1" rIns="91425" wrap="square" tIns="45700">
            <a:noAutofit/>
          </a:bodyPr>
          <a:lstStyle/>
          <a:p>
            <a:pPr indent="-457199" lvl="0" marL="566737" marR="0" rtl="0" algn="just">
              <a:lnSpc>
                <a:spcPct val="100000"/>
              </a:lnSpc>
              <a:spcBef>
                <a:spcPts val="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Este sistema sirve para toda clase de aplicaciones por tanto, es de propósito general y cumple con las mismas actividades que los Sistemas Operativos convencionales.</a:t>
            </a:r>
            <a:endParaRPr/>
          </a:p>
          <a:p>
            <a:pPr indent="-457199" lvl="0" marL="566737" marR="0" rtl="0" algn="just">
              <a:lnSpc>
                <a:spcPct val="100000"/>
              </a:lnSpc>
              <a:spcBef>
                <a:spcPts val="0"/>
              </a:spcBef>
              <a:spcAft>
                <a:spcPts val="0"/>
              </a:spcAft>
              <a:buClr>
                <a:schemeClr val="accent1"/>
              </a:buClr>
              <a:buSzPts val="2200"/>
              <a:buFont typeface="Noto Sans Symbols"/>
              <a:buNone/>
            </a:pPr>
            <a:r>
              <a:t/>
            </a:r>
            <a:endParaRPr b="0" i="0" sz="2200" u="none">
              <a:solidFill>
                <a:schemeClr val="dk2"/>
              </a:solidFill>
              <a:latin typeface="Candara"/>
              <a:ea typeface="Candara"/>
              <a:cs typeface="Candara"/>
              <a:sym typeface="Candara"/>
            </a:endParaRPr>
          </a:p>
          <a:p>
            <a:pPr indent="-457199" lvl="0" marL="566737" marR="0" rtl="0" algn="just">
              <a:lnSpc>
                <a:spcPct val="100000"/>
              </a:lnSpc>
              <a:spcBef>
                <a:spcPts val="44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El núcleo tiene como misión establecer la comunicación entre los clientes y los servidores. Los procesos pueden ser tanto servidores como clientes. </a:t>
            </a:r>
            <a:endParaRPr/>
          </a:p>
        </p:txBody>
      </p:sp>
      <p:sp>
        <p:nvSpPr>
          <p:cNvPr id="255" name="Google Shape;255;p25"/>
          <p:cNvSpPr txBox="1"/>
          <p:nvPr>
            <p:ph type="title"/>
          </p:nvPr>
        </p:nvSpPr>
        <p:spPr>
          <a:xfrm>
            <a:off x="457200" y="37465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600"/>
              <a:buFont typeface="Lucida Sans"/>
              <a:buNone/>
            </a:pPr>
            <a:r>
              <a:rPr b="1" i="0" lang="en-US" sz="3600" u="none">
                <a:solidFill>
                  <a:srgbClr val="073E87"/>
                </a:solidFill>
                <a:latin typeface="Lucida Sans"/>
                <a:ea typeface="Lucida Sans"/>
                <a:cs typeface="Lucida Sans"/>
                <a:sym typeface="Lucida Sans"/>
              </a:rPr>
              <a:t>Cliente – Servidor (Micro Kernel)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600"/>
              <a:buFont typeface="Lucida Sans"/>
              <a:buNone/>
            </a:pPr>
            <a:r>
              <a:rPr b="1" i="0" lang="en-US" sz="3600" u="none">
                <a:solidFill>
                  <a:srgbClr val="073E87"/>
                </a:solidFill>
                <a:latin typeface="Lucida Sans"/>
                <a:ea typeface="Lucida Sans"/>
                <a:cs typeface="Lucida Sans"/>
                <a:sym typeface="Lucida Sans"/>
              </a:rPr>
              <a:t>Cliente – Servidor (micro kernel)</a:t>
            </a:r>
            <a:endParaRPr/>
          </a:p>
        </p:txBody>
      </p:sp>
      <p:pic>
        <p:nvPicPr>
          <p:cNvPr descr="clienteServidor.jpg" id="261" name="Google Shape;261;p26"/>
          <p:cNvPicPr preferRelativeResize="0"/>
          <p:nvPr>
            <p:ph idx="1" type="body"/>
          </p:nvPr>
        </p:nvPicPr>
        <p:blipFill rotWithShape="1">
          <a:blip r:embed="rId3">
            <a:alphaModFix/>
          </a:blip>
          <a:srcRect b="0" l="0" r="0" t="0"/>
          <a:stretch/>
        </p:blipFill>
        <p:spPr>
          <a:xfrm>
            <a:off x="280987" y="1874837"/>
            <a:ext cx="4335462" cy="4000500"/>
          </a:xfrm>
          <a:prstGeom prst="rect">
            <a:avLst/>
          </a:prstGeom>
          <a:noFill/>
          <a:ln>
            <a:noFill/>
          </a:ln>
        </p:spPr>
      </p:pic>
      <p:pic>
        <p:nvPicPr>
          <p:cNvPr descr="clienteServidor2.jpg" id="262" name="Google Shape;262;p26"/>
          <p:cNvPicPr preferRelativeResize="0"/>
          <p:nvPr>
            <p:ph idx="1" type="body"/>
          </p:nvPr>
        </p:nvPicPr>
        <p:blipFill rotWithShape="1">
          <a:blip r:embed="rId4">
            <a:alphaModFix/>
          </a:blip>
          <a:srcRect b="0" l="0" r="0" t="0"/>
          <a:stretch/>
        </p:blipFill>
        <p:spPr>
          <a:xfrm>
            <a:off x="4640262" y="1874837"/>
            <a:ext cx="4225925" cy="4000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ctrTitle"/>
          </p:nvPr>
        </p:nvSpPr>
        <p:spPr>
          <a:xfrm>
            <a:off x="685800" y="1752600"/>
            <a:ext cx="7772400" cy="18303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73E87"/>
              </a:buClr>
              <a:buSzPts val="4800"/>
              <a:buFont typeface="Lucida Sans"/>
              <a:buNone/>
            </a:pPr>
            <a:r>
              <a:rPr b="1" i="0" lang="en-US" sz="4800" u="none">
                <a:solidFill>
                  <a:srgbClr val="073E87"/>
                </a:solidFill>
                <a:latin typeface="Lucida Sans"/>
                <a:ea typeface="Lucida Sans"/>
                <a:cs typeface="Lucida Sans"/>
                <a:sym typeface="Lucida Sans"/>
              </a:rPr>
              <a:t>Clasificación de los sistemas operativos</a:t>
            </a:r>
            <a:endParaRPr/>
          </a:p>
        </p:txBody>
      </p:sp>
      <p:sp>
        <p:nvSpPr>
          <p:cNvPr id="268" name="Google Shape;268;p27"/>
          <p:cNvSpPr txBox="1"/>
          <p:nvPr>
            <p:ph idx="1" type="subTitle"/>
          </p:nvPr>
        </p:nvSpPr>
        <p:spPr>
          <a:xfrm>
            <a:off x="1371600" y="3556000"/>
            <a:ext cx="6400800" cy="14732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2700"/>
              <a:buNone/>
            </a:pPr>
            <a:r>
              <a:rPr b="0" i="0" lang="en-US" sz="2700" u="none">
                <a:solidFill>
                  <a:srgbClr val="073E87"/>
                </a:solidFill>
                <a:latin typeface="Lucida Sans"/>
                <a:ea typeface="Lucida Sans"/>
                <a:cs typeface="Lucida Sans"/>
                <a:sym typeface="Lucida Sans"/>
              </a:rPr>
              <a:t>Por Servicios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porServicios.jpg" id="273" name="Google Shape;273;p28"/>
          <p:cNvPicPr preferRelativeResize="0"/>
          <p:nvPr>
            <p:ph idx="1" type="body"/>
          </p:nvPr>
        </p:nvPicPr>
        <p:blipFill rotWithShape="1">
          <a:blip r:embed="rId3">
            <a:alphaModFix/>
          </a:blip>
          <a:srcRect b="0" l="0" r="0" t="0"/>
          <a:stretch/>
        </p:blipFill>
        <p:spPr>
          <a:xfrm>
            <a:off x="603250" y="950912"/>
            <a:ext cx="7891462" cy="54149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466725" y="401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Por el Número de Usuarios</a:t>
            </a:r>
            <a:endParaRPr/>
          </a:p>
        </p:txBody>
      </p:sp>
      <p:sp>
        <p:nvSpPr>
          <p:cNvPr id="279" name="Google Shape;279;p29"/>
          <p:cNvSpPr txBox="1"/>
          <p:nvPr>
            <p:ph idx="1" type="body"/>
          </p:nvPr>
        </p:nvSpPr>
        <p:spPr>
          <a:xfrm>
            <a:off x="477837" y="2335212"/>
            <a:ext cx="7932737" cy="3941762"/>
          </a:xfrm>
          <a:prstGeom prst="rect">
            <a:avLst/>
          </a:prstGeom>
          <a:noFill/>
          <a:ln>
            <a:noFill/>
          </a:ln>
        </p:spPr>
        <p:txBody>
          <a:bodyPr anchorCtr="0" anchor="t" bIns="45700" lIns="91425" spcFirstLastPara="1" rIns="91425" wrap="square" tIns="45700">
            <a:noAutofit/>
          </a:bodyPr>
          <a:lstStyle/>
          <a:p>
            <a:pPr indent="-342899" lvl="0" marL="452437" rtl="0" algn="l">
              <a:lnSpc>
                <a:spcPct val="100000"/>
              </a:lnSpc>
              <a:spcBef>
                <a:spcPts val="0"/>
              </a:spcBef>
              <a:spcAft>
                <a:spcPts val="0"/>
              </a:spcAft>
              <a:buClr>
                <a:schemeClr val="accent1"/>
              </a:buClr>
              <a:buSzPts val="100"/>
              <a:buFont typeface="Noto Sans Symbols"/>
              <a:buChar char="❖"/>
            </a:pPr>
            <a:r>
              <a:rPr b="1" i="0" lang="en-US" sz="2000" u="none">
                <a:solidFill>
                  <a:srgbClr val="000000"/>
                </a:solidFill>
                <a:latin typeface="Lucida Sans"/>
                <a:ea typeface="Lucida Sans"/>
                <a:cs typeface="Lucida Sans"/>
                <a:sym typeface="Lucida Sans"/>
              </a:rPr>
              <a:t>Monousuarios</a:t>
            </a:r>
            <a:r>
              <a:rPr b="0" i="0" lang="en-US" sz="2000" u="none">
                <a:solidFill>
                  <a:srgbClr val="000000"/>
                </a:solidFill>
                <a:latin typeface="Lucida Sans"/>
                <a:ea typeface="Lucida Sans"/>
                <a:cs typeface="Lucida Sans"/>
                <a:sym typeface="Lucida Sans"/>
              </a:rPr>
              <a:t>:</a:t>
            </a:r>
            <a:endParaRPr/>
          </a:p>
          <a:p>
            <a:pPr indent="-342899" lvl="0" marL="452437" rtl="0" algn="l">
              <a:lnSpc>
                <a:spcPct val="100000"/>
              </a:lnSpc>
              <a:spcBef>
                <a:spcPts val="0"/>
              </a:spcBef>
              <a:spcAft>
                <a:spcPts val="0"/>
              </a:spcAft>
              <a:buSzPts val="2400"/>
              <a:buNone/>
            </a:pPr>
            <a:r>
              <a:t/>
            </a:r>
            <a:endParaRPr b="0" i="0" sz="2400" u="none">
              <a:solidFill>
                <a:schemeClr val="dk2"/>
              </a:solidFill>
              <a:latin typeface="Candara"/>
              <a:ea typeface="Candara"/>
              <a:cs typeface="Candara"/>
              <a:sym typeface="Candara"/>
            </a:endParaRPr>
          </a:p>
          <a:p>
            <a:pPr indent="-342899" lvl="0" marL="452437" rtl="0" algn="just">
              <a:lnSpc>
                <a:spcPct val="100000"/>
              </a:lnSpc>
              <a:spcBef>
                <a:spcPts val="400"/>
              </a:spcBef>
              <a:spcAft>
                <a:spcPts val="0"/>
              </a:spcAft>
              <a:buSzPts val="2000"/>
              <a:buNone/>
            </a:pPr>
            <a:r>
              <a:rPr b="0" i="0" lang="en-US" sz="2000" u="none">
                <a:solidFill>
                  <a:srgbClr val="000000"/>
                </a:solidFill>
                <a:latin typeface="Lucida Sans"/>
                <a:ea typeface="Lucida Sans"/>
                <a:cs typeface="Lucida Sans"/>
                <a:sym typeface="Lucida Sans"/>
              </a:rPr>
              <a:t>   Son aquéllos que soportan a un usuario a la vez, sin importar el número de procesadores que tenga la computadora ó el número de procesos o tareas que el usuario pueda ejecutar en un mismo instante de tiempo. </a:t>
            </a:r>
            <a:endParaRPr b="0" i="0" sz="2400" u="none">
              <a:solidFill>
                <a:schemeClr val="dk2"/>
              </a:solidFill>
              <a:latin typeface="Candara"/>
              <a:ea typeface="Candara"/>
              <a:cs typeface="Candara"/>
              <a:sym typeface="Candara"/>
            </a:endParaRPr>
          </a:p>
          <a:p>
            <a:pPr indent="-342899" lvl="0" marL="452437" rtl="0" algn="just">
              <a:lnSpc>
                <a:spcPct val="100000"/>
              </a:lnSpc>
              <a:spcBef>
                <a:spcPts val="400"/>
              </a:spcBef>
              <a:spcAft>
                <a:spcPts val="0"/>
              </a:spcAft>
              <a:buSzPts val="2000"/>
              <a:buNone/>
            </a:pPr>
            <a:r>
              <a:rPr b="0" i="0" lang="en-US" sz="2000" u="none">
                <a:solidFill>
                  <a:srgbClr val="000000"/>
                </a:solidFill>
                <a:latin typeface="Lucida Sans"/>
                <a:ea typeface="Lucida Sans"/>
                <a:cs typeface="Lucida Sans"/>
                <a:sym typeface="Lucida Sans"/>
              </a:rPr>
              <a:t>   Las computadoras personales típicamente se han clasificado en este renglón.</a:t>
            </a:r>
            <a:endParaRPr b="0" i="0" sz="2400" u="none">
              <a:solidFill>
                <a:schemeClr val="dk2"/>
              </a:solidFill>
              <a:latin typeface="Candara"/>
              <a:ea typeface="Candara"/>
              <a:cs typeface="Candara"/>
              <a:sym typeface="Candara"/>
            </a:endParaRPr>
          </a:p>
          <a:p>
            <a:pPr indent="0" lvl="0" marL="0" rtl="0" algn="ctr">
              <a:spcBef>
                <a:spcPts val="480"/>
              </a:spcBef>
              <a:spcAft>
                <a:spcPts val="0"/>
              </a:spcAft>
              <a:buSzPts val="2400"/>
              <a:buNone/>
            </a:pPr>
            <a:r>
              <a:t/>
            </a:r>
            <a:endParaRPr b="0" i="0" sz="2400" u="none">
              <a:solidFill>
                <a:schemeClr val="dk2"/>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311150" y="1892300"/>
            <a:ext cx="8394700" cy="3968750"/>
          </a:xfrm>
          <a:prstGeom prst="rect">
            <a:avLst/>
          </a:prstGeom>
          <a:noFill/>
          <a:ln>
            <a:noFill/>
          </a:ln>
        </p:spPr>
        <p:txBody>
          <a:bodyPr anchorCtr="0" anchor="t" bIns="45700" lIns="91425" spcFirstLastPara="1" rIns="91425" wrap="square" tIns="45700">
            <a:normAutofit/>
          </a:bodyPr>
          <a:lstStyle/>
          <a:p>
            <a:pPr indent="-342899" lvl="0" marL="452437" marR="0" rtl="0" algn="just">
              <a:lnSpc>
                <a:spcPct val="80000"/>
              </a:lnSpc>
              <a:spcBef>
                <a:spcPts val="0"/>
              </a:spcBef>
              <a:spcAft>
                <a:spcPts val="0"/>
              </a:spcAft>
              <a:buClr>
                <a:schemeClr val="accent1"/>
              </a:buClr>
              <a:buSzPts val="200"/>
              <a:buFont typeface="Noto Sans Symbols"/>
              <a:buChar char="❖"/>
            </a:pPr>
            <a:r>
              <a:rPr b="0" i="0" lang="en-US" sz="2200" u="none">
                <a:solidFill>
                  <a:srgbClr val="000000"/>
                </a:solidFill>
                <a:latin typeface="Lucida Sans"/>
                <a:ea typeface="Lucida Sans"/>
                <a:cs typeface="Lucida Sans"/>
                <a:sym typeface="Lucida Sans"/>
              </a:rPr>
              <a:t>Posee 3 objetivos:</a:t>
            </a:r>
            <a:endParaRPr/>
          </a:p>
          <a:p>
            <a:pPr indent="-342899" lvl="0" marL="452437" marR="0" rtl="0" algn="just">
              <a:lnSpc>
                <a:spcPct val="80000"/>
              </a:lnSpc>
              <a:spcBef>
                <a:spcPts val="400"/>
              </a:spcBef>
              <a:spcAft>
                <a:spcPts val="0"/>
              </a:spcAft>
              <a:buClr>
                <a:schemeClr val="accent1"/>
              </a:buClr>
              <a:buSzPts val="2200"/>
              <a:buFont typeface="Noto Sans Symbols"/>
              <a:buNone/>
            </a:pPr>
            <a:r>
              <a:t/>
            </a:r>
            <a:endParaRPr b="0" i="0" sz="2200" u="none">
              <a:solidFill>
                <a:schemeClr val="dk2"/>
              </a:solidFill>
              <a:latin typeface="Candara"/>
              <a:ea typeface="Candara"/>
              <a:cs typeface="Candara"/>
              <a:sym typeface="Candara"/>
            </a:endParaRPr>
          </a:p>
          <a:p>
            <a:pPr indent="-342899" lvl="0" marL="452437" marR="0" rtl="0" algn="just">
              <a:lnSpc>
                <a:spcPct val="80000"/>
              </a:lnSpc>
              <a:spcBef>
                <a:spcPts val="400"/>
              </a:spcBef>
              <a:spcAft>
                <a:spcPts val="0"/>
              </a:spcAft>
              <a:buClr>
                <a:schemeClr val="accent1"/>
              </a:buClr>
              <a:buSzPts val="200"/>
              <a:buFont typeface="Lucida Sans"/>
              <a:buAutoNum type="arabicPeriod"/>
            </a:pPr>
            <a:r>
              <a:rPr b="1" i="0" lang="en-US" sz="2200" u="none">
                <a:solidFill>
                  <a:srgbClr val="000000"/>
                </a:solidFill>
                <a:latin typeface="Lucida Sans"/>
                <a:ea typeface="Lucida Sans"/>
                <a:cs typeface="Lucida Sans"/>
                <a:sym typeface="Lucida Sans"/>
              </a:rPr>
              <a:t>Facilidad de uso:</a:t>
            </a:r>
            <a:r>
              <a:rPr b="0" i="0" lang="en-US" sz="2200" u="none">
                <a:solidFill>
                  <a:srgbClr val="000000"/>
                </a:solidFill>
                <a:latin typeface="Lucida Sans"/>
                <a:ea typeface="Lucida Sans"/>
                <a:cs typeface="Lucida Sans"/>
                <a:sym typeface="Lucida Sans"/>
              </a:rPr>
              <a:t> Un SO facilita el uso de un computador.</a:t>
            </a:r>
            <a:endParaRPr/>
          </a:p>
          <a:p>
            <a:pPr indent="-330199" lvl="0" marL="452437" marR="0" rtl="0" algn="just">
              <a:lnSpc>
                <a:spcPct val="80000"/>
              </a:lnSpc>
              <a:spcBef>
                <a:spcPts val="400"/>
              </a:spcBef>
              <a:spcAft>
                <a:spcPts val="0"/>
              </a:spcAft>
              <a:buClr>
                <a:schemeClr val="accent1"/>
              </a:buClr>
              <a:buSzPts val="200"/>
              <a:buFont typeface="Lucida Sans"/>
              <a:buNone/>
            </a:pPr>
            <a:r>
              <a:t/>
            </a:r>
            <a:endParaRPr b="0" i="0" sz="2200" u="none">
              <a:solidFill>
                <a:srgbClr val="000000"/>
              </a:solidFill>
              <a:latin typeface="Lucida Sans"/>
              <a:ea typeface="Lucida Sans"/>
              <a:cs typeface="Lucida Sans"/>
              <a:sym typeface="Lucida Sans"/>
            </a:endParaRPr>
          </a:p>
          <a:p>
            <a:pPr indent="-342899" lvl="0" marL="452437" marR="0" rtl="0" algn="just">
              <a:lnSpc>
                <a:spcPct val="80000"/>
              </a:lnSpc>
              <a:spcBef>
                <a:spcPts val="400"/>
              </a:spcBef>
              <a:spcAft>
                <a:spcPts val="0"/>
              </a:spcAft>
              <a:buClr>
                <a:schemeClr val="accent1"/>
              </a:buClr>
              <a:buSzPts val="200"/>
              <a:buFont typeface="Lucida Sans"/>
              <a:buAutoNum type="arabicPeriod"/>
            </a:pPr>
            <a:r>
              <a:rPr b="1" i="0" lang="en-US" sz="2200" u="none">
                <a:solidFill>
                  <a:srgbClr val="000000"/>
                </a:solidFill>
                <a:latin typeface="Lucida Sans"/>
                <a:ea typeface="Lucida Sans"/>
                <a:cs typeface="Lucida Sans"/>
                <a:sym typeface="Lucida Sans"/>
              </a:rPr>
              <a:t>Eficiencia: </a:t>
            </a:r>
            <a:r>
              <a:rPr b="0" i="0" lang="en-US" sz="2200" u="none">
                <a:solidFill>
                  <a:srgbClr val="000000"/>
                </a:solidFill>
                <a:latin typeface="Lucida Sans"/>
                <a:ea typeface="Lucida Sans"/>
                <a:cs typeface="Lucida Sans"/>
                <a:sym typeface="Lucida Sans"/>
              </a:rPr>
              <a:t>Un SO permite que los recursos de un sistema de computación se puedan utilizar de una manera eficiente.</a:t>
            </a:r>
            <a:endParaRPr/>
          </a:p>
          <a:p>
            <a:pPr indent="-330199" lvl="0" marL="452437" marR="0" rtl="0" algn="just">
              <a:lnSpc>
                <a:spcPct val="80000"/>
              </a:lnSpc>
              <a:spcBef>
                <a:spcPts val="400"/>
              </a:spcBef>
              <a:spcAft>
                <a:spcPts val="0"/>
              </a:spcAft>
              <a:buClr>
                <a:schemeClr val="accent1"/>
              </a:buClr>
              <a:buSzPts val="200"/>
              <a:buFont typeface="Lucida Sans"/>
              <a:buNone/>
            </a:pPr>
            <a:r>
              <a:t/>
            </a:r>
            <a:endParaRPr b="0" i="0" sz="2200" u="none">
              <a:solidFill>
                <a:srgbClr val="000000"/>
              </a:solidFill>
              <a:latin typeface="Lucida Sans"/>
              <a:ea typeface="Lucida Sans"/>
              <a:cs typeface="Lucida Sans"/>
              <a:sym typeface="Lucida Sans"/>
            </a:endParaRPr>
          </a:p>
          <a:p>
            <a:pPr indent="-342899" lvl="0" marL="452437" marR="0" rtl="0" algn="just">
              <a:lnSpc>
                <a:spcPct val="80000"/>
              </a:lnSpc>
              <a:spcBef>
                <a:spcPts val="400"/>
              </a:spcBef>
              <a:spcAft>
                <a:spcPts val="0"/>
              </a:spcAft>
              <a:buClr>
                <a:schemeClr val="accent1"/>
              </a:buClr>
              <a:buSzPts val="200"/>
              <a:buFont typeface="Lucida Sans"/>
              <a:buAutoNum type="arabicPeriod"/>
            </a:pPr>
            <a:r>
              <a:rPr b="1" i="0" lang="en-US" sz="2200" u="none">
                <a:solidFill>
                  <a:srgbClr val="000000"/>
                </a:solidFill>
                <a:latin typeface="Lucida Sans"/>
                <a:ea typeface="Lucida Sans"/>
                <a:cs typeface="Lucida Sans"/>
                <a:sym typeface="Lucida Sans"/>
              </a:rPr>
              <a:t>Capacidad para evolucionar: </a:t>
            </a:r>
            <a:r>
              <a:rPr b="0" i="0" lang="en-US" sz="2200" u="none">
                <a:solidFill>
                  <a:srgbClr val="000000"/>
                </a:solidFill>
                <a:latin typeface="Lucida Sans"/>
                <a:ea typeface="Lucida Sans"/>
                <a:cs typeface="Lucida Sans"/>
                <a:sym typeface="Lucida Sans"/>
              </a:rPr>
              <a:t>Un SO se debe construir de tal forma que se puedan desarrollar, probar e introducir nuevas funciones en el sistema sin interferir con su servicio.</a:t>
            </a:r>
            <a:endParaRPr/>
          </a:p>
          <a:p>
            <a:pPr indent="-134620" lvl="0" marL="274320" marR="0" rtl="0" algn="l">
              <a:spcBef>
                <a:spcPts val="44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p:txBody>
      </p:sp>
      <p:sp>
        <p:nvSpPr>
          <p:cNvPr id="119" name="Google Shape;119;p3"/>
          <p:cNvSpPr txBox="1"/>
          <p:nvPr>
            <p:ph type="title"/>
          </p:nvPr>
        </p:nvSpPr>
        <p:spPr>
          <a:xfrm>
            <a:off x="457200" y="338137"/>
            <a:ext cx="8229600" cy="12525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Objetivos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476250" y="328612"/>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Por el Número de Usuarios</a:t>
            </a:r>
            <a:endParaRPr/>
          </a:p>
        </p:txBody>
      </p:sp>
      <p:sp>
        <p:nvSpPr>
          <p:cNvPr id="285" name="Google Shape;285;p30"/>
          <p:cNvSpPr txBox="1"/>
          <p:nvPr>
            <p:ph idx="1" type="body"/>
          </p:nvPr>
        </p:nvSpPr>
        <p:spPr>
          <a:xfrm>
            <a:off x="547687" y="2257425"/>
            <a:ext cx="8075612" cy="3549650"/>
          </a:xfrm>
          <a:prstGeom prst="rect">
            <a:avLst/>
          </a:prstGeom>
          <a:noFill/>
          <a:ln>
            <a:noFill/>
          </a:ln>
        </p:spPr>
        <p:txBody>
          <a:bodyPr anchorCtr="0" anchor="t" bIns="45700" lIns="91425" spcFirstLastPara="1" rIns="91425" wrap="square" tIns="45700">
            <a:noAutofit/>
          </a:bodyPr>
          <a:lstStyle/>
          <a:p>
            <a:pPr indent="-342899" lvl="0" marL="452437" rtl="0" algn="just">
              <a:lnSpc>
                <a:spcPct val="100000"/>
              </a:lnSpc>
              <a:spcBef>
                <a:spcPts val="0"/>
              </a:spcBef>
              <a:spcAft>
                <a:spcPts val="0"/>
              </a:spcAft>
              <a:buClr>
                <a:schemeClr val="accent1"/>
              </a:buClr>
              <a:buSzPts val="100"/>
              <a:buFont typeface="Noto Sans Symbols"/>
              <a:buChar char="❖"/>
            </a:pPr>
            <a:r>
              <a:rPr b="1" i="0" lang="en-US" sz="2000" u="none">
                <a:solidFill>
                  <a:srgbClr val="000000"/>
                </a:solidFill>
                <a:latin typeface="Lucida Sans"/>
                <a:ea typeface="Lucida Sans"/>
                <a:cs typeface="Lucida Sans"/>
                <a:sym typeface="Lucida Sans"/>
              </a:rPr>
              <a:t>Multiusuarios:</a:t>
            </a:r>
            <a:endParaRPr/>
          </a:p>
          <a:p>
            <a:pPr indent="-342899" lvl="0" marL="452437" rtl="0" algn="just">
              <a:lnSpc>
                <a:spcPct val="100000"/>
              </a:lnSpc>
              <a:spcBef>
                <a:spcPts val="0"/>
              </a:spcBef>
              <a:spcAft>
                <a:spcPts val="0"/>
              </a:spcAft>
              <a:buSzPts val="2000"/>
              <a:buNone/>
            </a:pPr>
            <a:r>
              <a:t/>
            </a:r>
            <a:endParaRPr b="0" i="0" sz="2000" u="none">
              <a:solidFill>
                <a:srgbClr val="000000"/>
              </a:solidFill>
              <a:latin typeface="Lucida Sans"/>
              <a:ea typeface="Lucida Sans"/>
              <a:cs typeface="Lucida Sans"/>
              <a:sym typeface="Lucida Sans"/>
            </a:endParaRPr>
          </a:p>
          <a:p>
            <a:pPr indent="-342899" lvl="0" marL="452437" rtl="0" algn="just">
              <a:lnSpc>
                <a:spcPct val="100000"/>
              </a:lnSpc>
              <a:spcBef>
                <a:spcPts val="0"/>
              </a:spcBef>
              <a:spcAft>
                <a:spcPts val="0"/>
              </a:spcAft>
              <a:buSzPts val="2000"/>
              <a:buNone/>
            </a:pPr>
            <a:r>
              <a:rPr b="1" i="0" lang="en-US" sz="2000" u="none">
                <a:solidFill>
                  <a:srgbClr val="000000"/>
                </a:solidFill>
                <a:latin typeface="Lucida Sans"/>
                <a:ea typeface="Lucida Sans"/>
                <a:cs typeface="Lucida Sans"/>
                <a:sym typeface="Lucida Sans"/>
              </a:rPr>
              <a:t>   </a:t>
            </a:r>
            <a:r>
              <a:rPr b="0" i="0" lang="en-US" sz="2000" u="none">
                <a:solidFill>
                  <a:srgbClr val="000000"/>
                </a:solidFill>
                <a:latin typeface="Lucida Sans"/>
                <a:ea typeface="Lucida Sans"/>
                <a:cs typeface="Lucida Sans"/>
                <a:sym typeface="Lucida Sans"/>
              </a:rPr>
              <a:t>Son capaces de dar servicio a más de un usuario a la vez, ya sea por medio de varias terminales conectadas a la computadora ó por medio de sesiones remotas en una red de comunicaciones. No importa el número de procesadores en la máquina ni el número de procesos que cada usuario puede ejecutar simultáneamente.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Por el Número de Tareas</a:t>
            </a:r>
            <a:endParaRPr/>
          </a:p>
        </p:txBody>
      </p:sp>
      <p:sp>
        <p:nvSpPr>
          <p:cNvPr id="291" name="Google Shape;291;p31"/>
          <p:cNvSpPr txBox="1"/>
          <p:nvPr>
            <p:ph idx="1" type="body"/>
          </p:nvPr>
        </p:nvSpPr>
        <p:spPr>
          <a:xfrm>
            <a:off x="503237" y="2147887"/>
            <a:ext cx="7570787" cy="3941762"/>
          </a:xfrm>
          <a:prstGeom prst="rect">
            <a:avLst/>
          </a:prstGeom>
          <a:noFill/>
          <a:ln>
            <a:noFill/>
          </a:ln>
        </p:spPr>
        <p:txBody>
          <a:bodyPr anchorCtr="0" anchor="t" bIns="45700" lIns="91425" spcFirstLastPara="1" rIns="91425" wrap="square" tIns="45700">
            <a:noAutofit/>
          </a:bodyPr>
          <a:lstStyle/>
          <a:p>
            <a:pPr indent="-342899" lvl="0" marL="452437" rtl="0" algn="l">
              <a:lnSpc>
                <a:spcPct val="100000"/>
              </a:lnSpc>
              <a:spcBef>
                <a:spcPts val="0"/>
              </a:spcBef>
              <a:spcAft>
                <a:spcPts val="0"/>
              </a:spcAft>
              <a:buClr>
                <a:schemeClr val="accent1"/>
              </a:buClr>
              <a:buSzPts val="200"/>
              <a:buFont typeface="Noto Sans Symbols"/>
              <a:buChar char="❖"/>
            </a:pPr>
            <a:r>
              <a:rPr b="1" i="0" lang="en-US" sz="2400" u="none">
                <a:solidFill>
                  <a:srgbClr val="000000"/>
                </a:solidFill>
                <a:latin typeface="Lucida Sans"/>
                <a:ea typeface="Lucida Sans"/>
                <a:cs typeface="Lucida Sans"/>
                <a:sym typeface="Lucida Sans"/>
              </a:rPr>
              <a:t>Monotareas:</a:t>
            </a:r>
            <a:endParaRPr/>
          </a:p>
          <a:p>
            <a:pPr indent="-342899" lvl="0" marL="452437" rtl="0" algn="l">
              <a:lnSpc>
                <a:spcPct val="100000"/>
              </a:lnSpc>
              <a:spcBef>
                <a:spcPts val="0"/>
              </a:spcBef>
              <a:spcAft>
                <a:spcPts val="0"/>
              </a:spcAft>
              <a:buSzPts val="2400"/>
              <a:buNone/>
            </a:pPr>
            <a:r>
              <a:t/>
            </a:r>
            <a:endParaRPr b="0" i="0" sz="2400" u="none">
              <a:solidFill>
                <a:schemeClr val="dk2"/>
              </a:solidFill>
              <a:latin typeface="Candara"/>
              <a:ea typeface="Candara"/>
              <a:cs typeface="Candara"/>
              <a:sym typeface="Candara"/>
            </a:endParaRPr>
          </a:p>
          <a:p>
            <a:pPr indent="-342899" lvl="0" marL="452437" rtl="0" algn="just">
              <a:lnSpc>
                <a:spcPct val="100000"/>
              </a:lnSpc>
              <a:spcBef>
                <a:spcPts val="400"/>
              </a:spcBef>
              <a:spcAft>
                <a:spcPts val="0"/>
              </a:spcAft>
              <a:buSzPts val="2000"/>
              <a:buNone/>
            </a:pPr>
            <a:r>
              <a:rPr b="0" i="0" lang="en-US" sz="2000" u="none">
                <a:solidFill>
                  <a:srgbClr val="000000"/>
                </a:solidFill>
                <a:latin typeface="Lucida Sans"/>
                <a:ea typeface="Lucida Sans"/>
                <a:cs typeface="Lucida Sans"/>
                <a:sym typeface="Lucida Sans"/>
              </a:rPr>
              <a:t>   Son aquellos que sólo permiten una tarea a la vez por usuario. Puede darse el caso de un sistema multiusuario y monotarea, en el cual se admiten varios usuarios al mismo tiempo pero cada uno de ellos puede estar haciendo solo una tarea a la vez.</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457200" y="328612"/>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Por el Número de Tareas</a:t>
            </a:r>
            <a:endParaRPr/>
          </a:p>
        </p:txBody>
      </p:sp>
      <p:sp>
        <p:nvSpPr>
          <p:cNvPr id="297" name="Google Shape;297;p32"/>
          <p:cNvSpPr txBox="1"/>
          <p:nvPr>
            <p:ph idx="1" type="body"/>
          </p:nvPr>
        </p:nvSpPr>
        <p:spPr>
          <a:xfrm>
            <a:off x="376237" y="2130425"/>
            <a:ext cx="8147050" cy="3941762"/>
          </a:xfrm>
          <a:prstGeom prst="rect">
            <a:avLst/>
          </a:prstGeom>
          <a:noFill/>
          <a:ln>
            <a:noFill/>
          </a:ln>
        </p:spPr>
        <p:txBody>
          <a:bodyPr anchorCtr="0" anchor="t" bIns="45700" lIns="91425" spcFirstLastPara="1" rIns="91425" wrap="square" tIns="45700">
            <a:noAutofit/>
          </a:bodyPr>
          <a:lstStyle/>
          <a:p>
            <a:pPr indent="-342899" lvl="0" marL="452437" rtl="0" algn="l">
              <a:lnSpc>
                <a:spcPct val="100000"/>
              </a:lnSpc>
              <a:spcBef>
                <a:spcPts val="0"/>
              </a:spcBef>
              <a:spcAft>
                <a:spcPts val="0"/>
              </a:spcAft>
              <a:buClr>
                <a:schemeClr val="accent1"/>
              </a:buClr>
              <a:buSzPts val="200"/>
              <a:buFont typeface="Noto Sans Symbols"/>
              <a:buChar char="❖"/>
            </a:pPr>
            <a:r>
              <a:rPr b="1" i="0" lang="en-US" sz="2400" u="none">
                <a:solidFill>
                  <a:srgbClr val="000000"/>
                </a:solidFill>
                <a:latin typeface="Lucida Sans"/>
                <a:ea typeface="Lucida Sans"/>
                <a:cs typeface="Lucida Sans"/>
                <a:sym typeface="Lucida Sans"/>
              </a:rPr>
              <a:t>Multitareas:</a:t>
            </a:r>
            <a:endParaRPr b="0" i="0" sz="2000" u="none">
              <a:solidFill>
                <a:srgbClr val="000000"/>
              </a:solidFill>
              <a:latin typeface="Lucida Sans"/>
              <a:ea typeface="Lucida Sans"/>
              <a:cs typeface="Lucida Sans"/>
              <a:sym typeface="Lucida Sans"/>
            </a:endParaRPr>
          </a:p>
          <a:p>
            <a:pPr indent="-342899" lvl="0" marL="452437" rtl="0" algn="l">
              <a:lnSpc>
                <a:spcPct val="100000"/>
              </a:lnSpc>
              <a:spcBef>
                <a:spcPts val="0"/>
              </a:spcBef>
              <a:spcAft>
                <a:spcPts val="0"/>
              </a:spcAft>
              <a:buSzPts val="2400"/>
              <a:buNone/>
            </a:pPr>
            <a:r>
              <a:t/>
            </a:r>
            <a:endParaRPr b="0" i="0" sz="2400" u="none">
              <a:solidFill>
                <a:schemeClr val="dk2"/>
              </a:solidFill>
              <a:latin typeface="Candara"/>
              <a:ea typeface="Candara"/>
              <a:cs typeface="Candara"/>
              <a:sym typeface="Candara"/>
            </a:endParaRPr>
          </a:p>
          <a:p>
            <a:pPr indent="-342899" lvl="0" marL="452437" rtl="0" algn="just">
              <a:lnSpc>
                <a:spcPct val="100000"/>
              </a:lnSpc>
              <a:spcBef>
                <a:spcPts val="0"/>
              </a:spcBef>
              <a:spcAft>
                <a:spcPts val="0"/>
              </a:spcAft>
              <a:buSzPts val="2400"/>
              <a:buNone/>
            </a:pPr>
            <a:r>
              <a:rPr b="0" i="0" lang="en-US" sz="2400" u="none">
                <a:solidFill>
                  <a:srgbClr val="000000"/>
                </a:solidFill>
                <a:latin typeface="Lucida Sans"/>
                <a:ea typeface="Lucida Sans"/>
                <a:cs typeface="Lucida Sans"/>
                <a:sym typeface="Lucida Sans"/>
              </a:rPr>
              <a:t>   </a:t>
            </a:r>
            <a:r>
              <a:rPr b="0" i="0" lang="en-US" sz="2300" u="none">
                <a:solidFill>
                  <a:srgbClr val="000000"/>
                </a:solidFill>
                <a:latin typeface="Lucida Sans"/>
                <a:ea typeface="Lucida Sans"/>
                <a:cs typeface="Lucida Sans"/>
                <a:sym typeface="Lucida Sans"/>
              </a:rPr>
              <a:t>Es aquél que le permite al usuario estar realizando varias labores al mismo tiempo. Por ejemplo, puede estar editando el código fuente de un programa durante su depuración mientras compila otro programa, a la vez que está recibiendo email en un proceso en background.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438150" y="430212"/>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700"/>
              <a:buFont typeface="Lucida Sans"/>
              <a:buNone/>
            </a:pPr>
            <a:r>
              <a:rPr b="1" i="0" lang="en-US" sz="3700" u="none">
                <a:solidFill>
                  <a:srgbClr val="073E87"/>
                </a:solidFill>
                <a:latin typeface="Lucida Sans"/>
                <a:ea typeface="Lucida Sans"/>
                <a:cs typeface="Lucida Sans"/>
                <a:sym typeface="Lucida Sans"/>
              </a:rPr>
              <a:t>Por el Número de Procesadores</a:t>
            </a:r>
            <a:endParaRPr/>
          </a:p>
        </p:txBody>
      </p:sp>
      <p:sp>
        <p:nvSpPr>
          <p:cNvPr id="303" name="Google Shape;303;p33"/>
          <p:cNvSpPr txBox="1"/>
          <p:nvPr>
            <p:ph idx="1" type="body"/>
          </p:nvPr>
        </p:nvSpPr>
        <p:spPr>
          <a:xfrm>
            <a:off x="438150" y="2117725"/>
            <a:ext cx="7959725" cy="3941762"/>
          </a:xfrm>
          <a:prstGeom prst="rect">
            <a:avLst/>
          </a:prstGeom>
          <a:noFill/>
          <a:ln>
            <a:noFill/>
          </a:ln>
        </p:spPr>
        <p:txBody>
          <a:bodyPr anchorCtr="0" anchor="t" bIns="45700" lIns="91425" spcFirstLastPara="1" rIns="91425" wrap="square" tIns="45700">
            <a:noAutofit/>
          </a:bodyPr>
          <a:lstStyle/>
          <a:p>
            <a:pPr indent="-342899" lvl="0" marL="452437" rtl="0" algn="l">
              <a:lnSpc>
                <a:spcPct val="100000"/>
              </a:lnSpc>
              <a:spcBef>
                <a:spcPts val="0"/>
              </a:spcBef>
              <a:spcAft>
                <a:spcPts val="0"/>
              </a:spcAft>
              <a:buClr>
                <a:schemeClr val="accent1"/>
              </a:buClr>
              <a:buSzPts val="200"/>
              <a:buFont typeface="Noto Sans Symbols"/>
              <a:buChar char="❖"/>
            </a:pPr>
            <a:r>
              <a:rPr b="1" i="0" lang="en-US" sz="2400" u="none">
                <a:solidFill>
                  <a:srgbClr val="000000"/>
                </a:solidFill>
                <a:latin typeface="Lucida Sans"/>
                <a:ea typeface="Lucida Sans"/>
                <a:cs typeface="Lucida Sans"/>
                <a:sym typeface="Lucida Sans"/>
              </a:rPr>
              <a:t>Uniproceso:</a:t>
            </a:r>
            <a:endParaRPr/>
          </a:p>
          <a:p>
            <a:pPr indent="-342899" lvl="0" marL="452437" rtl="0" algn="l">
              <a:lnSpc>
                <a:spcPct val="100000"/>
              </a:lnSpc>
              <a:spcBef>
                <a:spcPts val="0"/>
              </a:spcBef>
              <a:spcAft>
                <a:spcPts val="0"/>
              </a:spcAft>
              <a:buSzPts val="2400"/>
              <a:buNone/>
            </a:pPr>
            <a:r>
              <a:t/>
            </a:r>
            <a:endParaRPr b="0" i="0" sz="2400" u="none">
              <a:solidFill>
                <a:schemeClr val="dk2"/>
              </a:solidFill>
              <a:latin typeface="Candara"/>
              <a:ea typeface="Candara"/>
              <a:cs typeface="Candara"/>
              <a:sym typeface="Candara"/>
            </a:endParaRPr>
          </a:p>
          <a:p>
            <a:pPr indent="-342899" lvl="0" marL="452437" rtl="0" algn="just">
              <a:lnSpc>
                <a:spcPct val="100000"/>
              </a:lnSpc>
              <a:spcBef>
                <a:spcPts val="0"/>
              </a:spcBef>
              <a:spcAft>
                <a:spcPts val="0"/>
              </a:spcAft>
              <a:buSzPts val="2300"/>
              <a:buNone/>
            </a:pPr>
            <a:r>
              <a:rPr b="0" i="0" lang="en-US" sz="2300" u="none">
                <a:solidFill>
                  <a:srgbClr val="000000"/>
                </a:solidFill>
                <a:latin typeface="Lucida Sans"/>
                <a:ea typeface="Lucida Sans"/>
                <a:cs typeface="Lucida Sans"/>
                <a:sym typeface="Lucida Sans"/>
              </a:rPr>
              <a:t>   Es aquél que es capaz de manejar solamente un procesador de la computadora, de manera que si la computadora tuviese más de uno le sería inútil. El ejemplo más típico de este tipo de sistemas es el DOS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401637" y="265112"/>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700"/>
              <a:buFont typeface="Lucida Sans"/>
              <a:buNone/>
            </a:pPr>
            <a:r>
              <a:rPr b="1" i="0" lang="en-US" sz="3700" u="none">
                <a:solidFill>
                  <a:srgbClr val="073E87"/>
                </a:solidFill>
                <a:latin typeface="Lucida Sans"/>
                <a:ea typeface="Lucida Sans"/>
                <a:cs typeface="Lucida Sans"/>
                <a:sym typeface="Lucida Sans"/>
              </a:rPr>
              <a:t>Por el Número de Procesadores</a:t>
            </a:r>
            <a:endParaRPr/>
          </a:p>
        </p:txBody>
      </p:sp>
      <p:sp>
        <p:nvSpPr>
          <p:cNvPr id="309" name="Google Shape;309;p34"/>
          <p:cNvSpPr txBox="1"/>
          <p:nvPr>
            <p:ph idx="1" type="body"/>
          </p:nvPr>
        </p:nvSpPr>
        <p:spPr>
          <a:xfrm>
            <a:off x="585787" y="2176462"/>
            <a:ext cx="8145462" cy="3941762"/>
          </a:xfrm>
          <a:prstGeom prst="rect">
            <a:avLst/>
          </a:prstGeom>
          <a:noFill/>
          <a:ln>
            <a:noFill/>
          </a:ln>
        </p:spPr>
        <p:txBody>
          <a:bodyPr anchorCtr="0" anchor="t" bIns="45700" lIns="91425" spcFirstLastPara="1" rIns="91425" wrap="square" tIns="45700">
            <a:noAutofit/>
          </a:bodyPr>
          <a:lstStyle/>
          <a:p>
            <a:pPr indent="-342899" lvl="0" marL="452437" rtl="0" algn="just">
              <a:lnSpc>
                <a:spcPct val="100000"/>
              </a:lnSpc>
              <a:spcBef>
                <a:spcPts val="0"/>
              </a:spcBef>
              <a:spcAft>
                <a:spcPts val="0"/>
              </a:spcAft>
              <a:buClr>
                <a:schemeClr val="accent1"/>
              </a:buClr>
              <a:buSzPts val="200"/>
              <a:buFont typeface="Noto Sans Symbols"/>
              <a:buChar char="❖"/>
            </a:pPr>
            <a:r>
              <a:rPr b="1" i="0" lang="en-US" sz="2000" u="none">
                <a:solidFill>
                  <a:srgbClr val="000000"/>
                </a:solidFill>
                <a:latin typeface="Lucida Sans"/>
                <a:ea typeface="Lucida Sans"/>
                <a:cs typeface="Lucida Sans"/>
                <a:sym typeface="Lucida Sans"/>
              </a:rPr>
              <a:t>Multiproceso:</a:t>
            </a:r>
            <a:endParaRPr b="1" i="0" sz="2000" u="none">
              <a:solidFill>
                <a:srgbClr val="000000"/>
              </a:solidFill>
              <a:latin typeface="Lucida Sans"/>
              <a:ea typeface="Lucida Sans"/>
              <a:cs typeface="Lucida Sans"/>
              <a:sym typeface="Lucida Sans"/>
            </a:endParaRPr>
          </a:p>
          <a:p>
            <a:pPr indent="-342899" lvl="0" marL="452437" rtl="0" algn="just">
              <a:lnSpc>
                <a:spcPct val="100000"/>
              </a:lnSpc>
              <a:spcBef>
                <a:spcPts val="0"/>
              </a:spcBef>
              <a:spcAft>
                <a:spcPts val="0"/>
              </a:spcAft>
              <a:buSzPts val="2000"/>
              <a:buNone/>
            </a:pPr>
            <a:r>
              <a:rPr b="0" i="0" lang="en-US" sz="2000" u="none">
                <a:solidFill>
                  <a:srgbClr val="000000"/>
                </a:solidFill>
                <a:latin typeface="Lucida Sans"/>
                <a:ea typeface="Lucida Sans"/>
                <a:cs typeface="Lucida Sans"/>
                <a:sym typeface="Lucida Sans"/>
              </a:rPr>
              <a:t>    Refiere al número de procesadores del Sistema, que es más de uno y éste es capaz de usarlos todos para distribuir su carga de trabajo.</a:t>
            </a:r>
            <a:endParaRPr b="0" i="0" sz="2000" u="none">
              <a:solidFill>
                <a:srgbClr val="000000"/>
              </a:solidFill>
              <a:latin typeface="Lucida Sans"/>
              <a:ea typeface="Lucida Sans"/>
              <a:cs typeface="Lucida Sans"/>
              <a:sym typeface="Lucida Sans"/>
            </a:endParaRPr>
          </a:p>
          <a:p>
            <a:pPr indent="-342899" lvl="0" marL="452437" rtl="0" algn="just">
              <a:lnSpc>
                <a:spcPct val="100000"/>
              </a:lnSpc>
              <a:spcBef>
                <a:spcPts val="0"/>
              </a:spcBef>
              <a:spcAft>
                <a:spcPts val="0"/>
              </a:spcAft>
              <a:buSzPts val="2000"/>
              <a:buNone/>
            </a:pPr>
            <a:r>
              <a:rPr b="0" i="0" lang="en-US" sz="2000" u="none">
                <a:solidFill>
                  <a:srgbClr val="000000"/>
                </a:solidFill>
                <a:latin typeface="Lucida Sans"/>
                <a:ea typeface="Lucida Sans"/>
                <a:cs typeface="Lucida Sans"/>
                <a:sym typeface="Lucida Sans"/>
              </a:rPr>
              <a:t> </a:t>
            </a:r>
            <a:endParaRPr b="0" i="0" sz="2000" u="none">
              <a:solidFill>
                <a:srgbClr val="000000"/>
              </a:solidFill>
              <a:latin typeface="Lucida Sans"/>
              <a:ea typeface="Lucida Sans"/>
              <a:cs typeface="Lucida Sans"/>
              <a:sym typeface="Lucida Sans"/>
            </a:endParaRPr>
          </a:p>
          <a:p>
            <a:pPr indent="-342899" lvl="0" marL="452437" rtl="0" algn="just">
              <a:lnSpc>
                <a:spcPct val="100000"/>
              </a:lnSpc>
              <a:spcBef>
                <a:spcPts val="0"/>
              </a:spcBef>
              <a:spcAft>
                <a:spcPts val="0"/>
              </a:spcAft>
              <a:buClr>
                <a:schemeClr val="accent1"/>
              </a:buClr>
              <a:buSzPts val="200"/>
              <a:buFont typeface="Arial"/>
              <a:buChar char="•"/>
            </a:pPr>
            <a:r>
              <a:rPr b="0" i="1" lang="en-US" sz="2000" u="none">
                <a:solidFill>
                  <a:srgbClr val="000000"/>
                </a:solidFill>
                <a:latin typeface="Lucida Sans"/>
                <a:ea typeface="Lucida Sans"/>
                <a:cs typeface="Lucida Sans"/>
                <a:sym typeface="Lucida Sans"/>
              </a:rPr>
              <a:t>Asimétrica:</a:t>
            </a:r>
            <a:r>
              <a:rPr b="0" i="0" lang="en-US" sz="2000" u="none">
                <a:solidFill>
                  <a:srgbClr val="000000"/>
                </a:solidFill>
                <a:latin typeface="Lucida Sans"/>
                <a:ea typeface="Lucida Sans"/>
                <a:cs typeface="Lucida Sans"/>
                <a:sym typeface="Lucida Sans"/>
              </a:rPr>
              <a:t> el Sistema Operativo selecciona a uno de los procesadores el cual jugará el papel de procesador maestro y servirá como pivote para distribuir la carga a los demás procesadores, que reciben el nombre de esclavos. </a:t>
            </a:r>
            <a:endParaRPr/>
          </a:p>
          <a:p>
            <a:pPr indent="-330199" lvl="0" marL="452437" rtl="0" algn="just">
              <a:lnSpc>
                <a:spcPct val="100000"/>
              </a:lnSpc>
              <a:spcBef>
                <a:spcPts val="0"/>
              </a:spcBef>
              <a:spcAft>
                <a:spcPts val="0"/>
              </a:spcAft>
              <a:buClr>
                <a:schemeClr val="accent1"/>
              </a:buClr>
              <a:buSzPts val="200"/>
              <a:buFont typeface="Arial"/>
              <a:buNone/>
            </a:pPr>
            <a:r>
              <a:t/>
            </a:r>
            <a:endParaRPr b="0" i="0" sz="2000" u="none">
              <a:solidFill>
                <a:srgbClr val="000000"/>
              </a:solidFill>
              <a:latin typeface="Lucida Sans"/>
              <a:ea typeface="Lucida Sans"/>
              <a:cs typeface="Lucida Sans"/>
              <a:sym typeface="Lucida Sans"/>
            </a:endParaRPr>
          </a:p>
          <a:p>
            <a:pPr indent="-342899" lvl="0" marL="452437" rtl="0" algn="just">
              <a:lnSpc>
                <a:spcPct val="100000"/>
              </a:lnSpc>
              <a:spcBef>
                <a:spcPts val="0"/>
              </a:spcBef>
              <a:spcAft>
                <a:spcPts val="0"/>
              </a:spcAft>
              <a:buClr>
                <a:schemeClr val="accent1"/>
              </a:buClr>
              <a:buSzPts val="200"/>
              <a:buFont typeface="Arial"/>
              <a:buChar char="•"/>
            </a:pPr>
            <a:r>
              <a:rPr b="0" i="1" lang="en-US" sz="2000" u="none">
                <a:solidFill>
                  <a:srgbClr val="000000"/>
                </a:solidFill>
                <a:latin typeface="Lucida Sans"/>
                <a:ea typeface="Lucida Sans"/>
                <a:cs typeface="Lucida Sans"/>
                <a:sym typeface="Lucida Sans"/>
              </a:rPr>
              <a:t>Simétrica:</a:t>
            </a:r>
            <a:r>
              <a:rPr b="0" i="0" lang="en-US" sz="2000" u="none">
                <a:solidFill>
                  <a:srgbClr val="000000"/>
                </a:solidFill>
                <a:latin typeface="Lucida Sans"/>
                <a:ea typeface="Lucida Sans"/>
                <a:cs typeface="Lucida Sans"/>
                <a:sym typeface="Lucida Sans"/>
              </a:rPr>
              <a:t> los procesos o partes de ellos (threads) son enviados indistintamente a cualquiera de los procesadores disponibles.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466725" y="2103437"/>
            <a:ext cx="7794625" cy="4187825"/>
          </a:xfrm>
          <a:prstGeom prst="rect">
            <a:avLst/>
          </a:prstGeom>
          <a:noFill/>
          <a:ln>
            <a:noFill/>
          </a:ln>
        </p:spPr>
        <p:txBody>
          <a:bodyPr anchorCtr="0" anchor="t" bIns="45700" lIns="91425" spcFirstLastPara="1" rIns="91425" wrap="square" tIns="45700">
            <a:noAutofit/>
          </a:bodyPr>
          <a:lstStyle/>
          <a:p>
            <a:pPr indent="-457199" lvl="0" marL="566737" marR="0" rtl="0" algn="just">
              <a:lnSpc>
                <a:spcPct val="100000"/>
              </a:lnSpc>
              <a:spcBef>
                <a:spcPts val="0"/>
              </a:spcBef>
              <a:spcAft>
                <a:spcPts val="0"/>
              </a:spcAft>
              <a:buClr>
                <a:schemeClr val="accent1"/>
              </a:buClr>
              <a:buSzPts val="200"/>
              <a:buFont typeface="Noto Sans Symbols"/>
              <a:buChar char="❖"/>
            </a:pPr>
            <a:r>
              <a:rPr b="0" i="0" lang="en-US" sz="2700" u="none">
                <a:solidFill>
                  <a:srgbClr val="000000"/>
                </a:solidFill>
                <a:latin typeface="Lucida Sans"/>
                <a:ea typeface="Lucida Sans"/>
                <a:cs typeface="Lucida Sans"/>
                <a:sym typeface="Lucida Sans"/>
              </a:rPr>
              <a:t>SO – Maquina Extendida</a:t>
            </a:r>
            <a:endParaRPr b="0" i="0" sz="2400" u="none">
              <a:solidFill>
                <a:schemeClr val="dk2"/>
              </a:solidFill>
              <a:latin typeface="Candara"/>
              <a:ea typeface="Candara"/>
              <a:cs typeface="Candara"/>
              <a:sym typeface="Candara"/>
            </a:endParaRPr>
          </a:p>
          <a:p>
            <a:pPr indent="-457199" lvl="0" marL="566737" marR="0" rtl="0" algn="just">
              <a:lnSpc>
                <a:spcPct val="100000"/>
              </a:lnSpc>
              <a:spcBef>
                <a:spcPts val="400"/>
              </a:spcBef>
              <a:spcAft>
                <a:spcPts val="0"/>
              </a:spcAft>
              <a:buClr>
                <a:schemeClr val="accent1"/>
              </a:buClr>
              <a:buSzPts val="2700"/>
              <a:buFont typeface="Noto Sans Symbols"/>
              <a:buNone/>
            </a:pPr>
            <a:r>
              <a:t/>
            </a:r>
            <a:endParaRPr b="0" i="0" sz="2700" u="none">
              <a:solidFill>
                <a:srgbClr val="000000"/>
              </a:solidFill>
              <a:latin typeface="Lucida Sans"/>
              <a:ea typeface="Lucida Sans"/>
              <a:cs typeface="Lucida Sans"/>
              <a:sym typeface="Lucida Sans"/>
            </a:endParaRPr>
          </a:p>
          <a:p>
            <a:pPr indent="-457199" lvl="0" marL="5667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Se encarga de presentar una interfaz agradable para el programador u operador por medio de archivos, ocultando las peculiaridades del hardware como las interrupciones, administración de memoria, temporizadores y otras funciones de bajo nivel.</a:t>
            </a:r>
            <a:endParaRPr/>
          </a:p>
        </p:txBody>
      </p:sp>
      <p:sp>
        <p:nvSpPr>
          <p:cNvPr id="125" name="Google Shape;125;p4"/>
          <p:cNvSpPr txBox="1"/>
          <p:nvPr>
            <p:ph type="title"/>
          </p:nvPr>
        </p:nvSpPr>
        <p:spPr>
          <a:xfrm>
            <a:off x="430212" y="5032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Funciones Principales: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433387" y="1806575"/>
            <a:ext cx="8015287" cy="4064000"/>
          </a:xfrm>
          <a:prstGeom prst="rect">
            <a:avLst/>
          </a:prstGeom>
          <a:noFill/>
          <a:ln>
            <a:noFill/>
          </a:ln>
        </p:spPr>
        <p:txBody>
          <a:bodyPr anchorCtr="0" anchor="t" bIns="45700" lIns="91425" spcFirstLastPara="1" rIns="91425" wrap="square" tIns="45700">
            <a:noAutofit/>
          </a:bodyPr>
          <a:lstStyle/>
          <a:p>
            <a:pPr indent="-457199" lvl="0" marL="566737" marR="0" rtl="0" algn="just">
              <a:lnSpc>
                <a:spcPct val="100000"/>
              </a:lnSpc>
              <a:spcBef>
                <a:spcPts val="0"/>
              </a:spcBef>
              <a:spcAft>
                <a:spcPts val="0"/>
              </a:spcAft>
              <a:buClr>
                <a:schemeClr val="accent1"/>
              </a:buClr>
              <a:buSzPts val="200"/>
              <a:buFont typeface="Noto Sans Symbols"/>
              <a:buChar char="❖"/>
            </a:pPr>
            <a:r>
              <a:rPr b="0" i="0" lang="en-US" sz="2700" u="none">
                <a:solidFill>
                  <a:srgbClr val="000000"/>
                </a:solidFill>
                <a:latin typeface="Lucida Sans"/>
                <a:ea typeface="Lucida Sans"/>
                <a:cs typeface="Lucida Sans"/>
                <a:sym typeface="Lucida Sans"/>
              </a:rPr>
              <a:t>SO – Controlador de Recursos</a:t>
            </a:r>
            <a:endParaRPr b="0" i="0" sz="2400" u="none">
              <a:solidFill>
                <a:schemeClr val="dk2"/>
              </a:solidFill>
              <a:latin typeface="Candara"/>
              <a:ea typeface="Candara"/>
              <a:cs typeface="Candara"/>
              <a:sym typeface="Candara"/>
            </a:endParaRPr>
          </a:p>
          <a:p>
            <a:pPr indent="-457199" lvl="0" marL="566737" marR="0" rtl="0" algn="just">
              <a:lnSpc>
                <a:spcPct val="100000"/>
              </a:lnSpc>
              <a:spcBef>
                <a:spcPts val="400"/>
              </a:spcBef>
              <a:spcAft>
                <a:spcPts val="0"/>
              </a:spcAft>
              <a:buClr>
                <a:schemeClr val="accent1"/>
              </a:buClr>
              <a:buSzPts val="2700"/>
              <a:buFont typeface="Noto Sans Symbols"/>
              <a:buNone/>
            </a:pPr>
            <a:r>
              <a:t/>
            </a:r>
            <a:endParaRPr b="0" i="0" sz="2700" u="none">
              <a:solidFill>
                <a:srgbClr val="000000"/>
              </a:solidFill>
              <a:latin typeface="Lucida Sans"/>
              <a:ea typeface="Lucida Sans"/>
              <a:cs typeface="Lucida Sans"/>
              <a:sym typeface="Lucida Sans"/>
            </a:endParaRPr>
          </a:p>
          <a:p>
            <a:pPr indent="-457199" lvl="0" marL="5667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Consiste en efectuar un reparto ordenado y controlado de los procesadores, memoria, dispositivos de e/s, entre diversos programas que compiten por él.</a:t>
            </a:r>
            <a:endParaRPr/>
          </a:p>
          <a:p>
            <a:pPr indent="-457199" lvl="0" marL="566737" marR="0" rtl="0" algn="just">
              <a:lnSpc>
                <a:spcPct val="100000"/>
              </a:lnSpc>
              <a:spcBef>
                <a:spcPts val="40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457199" lvl="0" marL="5667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También se mantiene al tanto de quien esta usando que recurso, concede solicitudes de recurso, y media entre las solicitudes de los programas y usuarios que entren en conflicto.</a:t>
            </a:r>
            <a:endParaRPr b="0" i="0" sz="2200" u="none">
              <a:solidFill>
                <a:srgbClr val="000000"/>
              </a:solidFill>
              <a:latin typeface="Lucida Sans"/>
              <a:ea typeface="Lucida Sans"/>
              <a:cs typeface="Lucida Sans"/>
              <a:sym typeface="Lucida Sans"/>
            </a:endParaRPr>
          </a:p>
          <a:p>
            <a:pPr indent="-134620" lvl="0" marL="274320" marR="0" rtl="0" algn="l">
              <a:spcBef>
                <a:spcPts val="44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p:txBody>
      </p:sp>
      <p:sp>
        <p:nvSpPr>
          <p:cNvPr id="131" name="Google Shape;131;p5"/>
          <p:cNvSpPr txBox="1"/>
          <p:nvPr>
            <p:ph type="title"/>
          </p:nvPr>
        </p:nvSpPr>
        <p:spPr>
          <a:xfrm>
            <a:off x="447675" y="3746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4100"/>
              <a:buFont typeface="Lucida Sans"/>
              <a:buNone/>
            </a:pPr>
            <a:r>
              <a:rPr b="1" i="0" lang="en-US" sz="4100" u="none">
                <a:solidFill>
                  <a:srgbClr val="073E87"/>
                </a:solidFill>
                <a:latin typeface="Lucida Sans"/>
                <a:ea typeface="Lucida Sans"/>
                <a:cs typeface="Lucida Sans"/>
                <a:sym typeface="Lucida Sans"/>
              </a:rPr>
              <a:t>Funciones Principales: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ctrTitle"/>
          </p:nvPr>
        </p:nvSpPr>
        <p:spPr>
          <a:xfrm>
            <a:off x="685800" y="1752600"/>
            <a:ext cx="7772400" cy="18303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73E87"/>
              </a:buClr>
              <a:buSzPts val="4800"/>
              <a:buFont typeface="Lucida Sans"/>
              <a:buNone/>
            </a:pPr>
            <a:r>
              <a:rPr b="1" i="0" lang="en-US" sz="4800" u="none">
                <a:solidFill>
                  <a:srgbClr val="073E87"/>
                </a:solidFill>
                <a:latin typeface="Lucida Sans"/>
                <a:ea typeface="Lucida Sans"/>
                <a:cs typeface="Lucida Sans"/>
                <a:sym typeface="Lucida Sans"/>
              </a:rPr>
              <a:t>Desarrollo histórico de los sistemas operativos  </a:t>
            </a:r>
            <a:endParaRPr/>
          </a:p>
        </p:txBody>
      </p:sp>
      <p:sp>
        <p:nvSpPr>
          <p:cNvPr id="137" name="Google Shape;137;p6"/>
          <p:cNvSpPr txBox="1"/>
          <p:nvPr>
            <p:ph idx="1" type="subTitle"/>
          </p:nvPr>
        </p:nvSpPr>
        <p:spPr>
          <a:xfrm>
            <a:off x="1371600" y="3556000"/>
            <a:ext cx="6400800" cy="14732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2000"/>
              <a:buNone/>
            </a:pPr>
            <a:r>
              <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 type="body"/>
          </p:nvPr>
        </p:nvSpPr>
        <p:spPr>
          <a:xfrm>
            <a:off x="420687" y="2498725"/>
            <a:ext cx="8074025" cy="3736975"/>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En esta generación las computadoras eran enormes, muy lentas, con miles de tubos de vacío, su función general era de operaciones numéricas simples.</a:t>
            </a:r>
            <a:endParaRPr/>
          </a:p>
          <a:p>
            <a:pPr indent="0" lvl="0" marL="109537" marR="0" rtl="0" algn="just">
              <a:lnSpc>
                <a:spcPct val="100000"/>
              </a:lnSpc>
              <a:spcBef>
                <a:spcPts val="40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Toda la programación se efectuaba en lenguaje de maquina absoluto, a menudo alambrando tableros de conexión. </a:t>
            </a:r>
            <a:endParaRPr/>
          </a:p>
        </p:txBody>
      </p:sp>
      <p:sp>
        <p:nvSpPr>
          <p:cNvPr id="143" name="Google Shape;143;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300"/>
              <a:buFont typeface="Lucida Sans"/>
              <a:buNone/>
            </a:pPr>
            <a:r>
              <a:rPr b="1" i="0" lang="en-US" sz="3300" u="none">
                <a:solidFill>
                  <a:srgbClr val="073E87"/>
                </a:solidFill>
                <a:latin typeface="Lucida Sans"/>
                <a:ea typeface="Lucida Sans"/>
                <a:cs typeface="Lucida Sans"/>
                <a:sym typeface="Lucida Sans"/>
              </a:rPr>
              <a:t>Primera Generación. (1945-1955) Tubos de vacio y tableros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idx="1" type="body"/>
          </p:nvPr>
        </p:nvSpPr>
        <p:spPr>
          <a:xfrm>
            <a:off x="468312" y="2436812"/>
            <a:ext cx="8229600" cy="3497262"/>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Estas maquinas llamadas mainframes se alojaban en grandes habitaciones manejados por operadores profesionales.</a:t>
            </a:r>
            <a:endParaRPr/>
          </a:p>
          <a:p>
            <a:pPr indent="0" lvl="0" marL="109537" marR="0" rtl="0" algn="just">
              <a:lnSpc>
                <a:spcPct val="10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Gracias a los transistores las computadoras se volvieron fiables para la venta a clientes comerciales.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El sistema por lotes fue implementado para reducir el alto costo. </a:t>
            </a:r>
            <a:endParaRPr/>
          </a:p>
        </p:txBody>
      </p:sp>
      <p:sp>
        <p:nvSpPr>
          <p:cNvPr id="149" name="Google Shape;14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73E87"/>
              </a:buClr>
              <a:buSzPts val="3300"/>
              <a:buFont typeface="Lucida Sans"/>
              <a:buNone/>
            </a:pPr>
            <a:r>
              <a:rPr b="1" i="0" lang="en-US" sz="3300" u="none">
                <a:solidFill>
                  <a:srgbClr val="073E87"/>
                </a:solidFill>
                <a:latin typeface="Lucida Sans"/>
                <a:ea typeface="Lucida Sans"/>
                <a:cs typeface="Lucida Sans"/>
                <a:sym typeface="Lucida Sans"/>
              </a:rPr>
              <a:t>Segunda Generación. (1955-1965) Transistores y sistema por lotes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384175" y="1955800"/>
            <a:ext cx="8229600" cy="4324350"/>
          </a:xfrm>
          <a:prstGeom prst="rect">
            <a:avLst/>
          </a:prstGeom>
          <a:noFill/>
          <a:ln>
            <a:noFill/>
          </a:ln>
        </p:spPr>
        <p:txBody>
          <a:bodyPr anchorCtr="0" anchor="t" bIns="45700" lIns="91425" spcFirstLastPara="1" rIns="91425" wrap="square" tIns="45700">
            <a:noAutofit/>
          </a:bodyPr>
          <a:lstStyle/>
          <a:p>
            <a:pPr indent="0" lvl="0" marL="109537" marR="0" rtl="0" algn="just">
              <a:lnSpc>
                <a:spcPct val="100000"/>
              </a:lnSpc>
              <a:spcBef>
                <a:spcPts val="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En esta generación las computadoras lograron cumplir dos funciones básicas: manejar cómputos tanto científicos como comerciales.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También fue planteada la idea de familia de computadoras compatibles, y multiprogramación. Que consistía en dividir la memoria en varias partes con distintos trabajos en cada una de la partes.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t/>
            </a:r>
            <a:endParaRPr b="0" i="0" sz="2200" u="none">
              <a:solidFill>
                <a:srgbClr val="000000"/>
              </a:solidFill>
              <a:latin typeface="Lucida Sans"/>
              <a:ea typeface="Lucida Sans"/>
              <a:cs typeface="Lucida Sans"/>
              <a:sym typeface="Lucida Sans"/>
            </a:endParaRPr>
          </a:p>
          <a:p>
            <a:pPr indent="0" lvl="0" marL="109537" marR="0" rtl="0" algn="just">
              <a:lnSpc>
                <a:spcPct val="100000"/>
              </a:lnSpc>
              <a:spcBef>
                <a:spcPts val="400"/>
              </a:spcBef>
              <a:spcAft>
                <a:spcPts val="0"/>
              </a:spcAft>
              <a:buClr>
                <a:schemeClr val="accent1"/>
              </a:buClr>
              <a:buSzPts val="2200"/>
              <a:buFont typeface="Noto Sans Symbols"/>
              <a:buNone/>
            </a:pPr>
            <a:r>
              <a:rPr b="0" i="0" lang="en-US" sz="2200" u="none">
                <a:solidFill>
                  <a:srgbClr val="000000"/>
                </a:solidFill>
                <a:latin typeface="Lucida Sans"/>
                <a:ea typeface="Lucida Sans"/>
                <a:cs typeface="Lucida Sans"/>
                <a:sym typeface="Lucida Sans"/>
              </a:rPr>
              <a:t>El spooling y el sistema de tiempo compartido también fueron claves en la tercera generación. </a:t>
            </a:r>
            <a:endParaRPr/>
          </a:p>
        </p:txBody>
      </p:sp>
      <p:sp>
        <p:nvSpPr>
          <p:cNvPr id="155" name="Google Shape;15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73E87"/>
              </a:buClr>
              <a:buSzPts val="2800"/>
              <a:buFont typeface="Lucida Sans"/>
              <a:buNone/>
            </a:pPr>
            <a:r>
              <a:rPr b="1" i="0" lang="en-US" sz="2800" u="none">
                <a:solidFill>
                  <a:srgbClr val="073E87"/>
                </a:solidFill>
                <a:latin typeface="Lucida Sans"/>
                <a:ea typeface="Lucida Sans"/>
                <a:cs typeface="Lucida Sans"/>
                <a:sym typeface="Lucida Sans"/>
              </a:rPr>
              <a:t>Tercera Generación. (1965-1980) Circuitos integrados y multiprogramación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8_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2018-08-11T22:36:34Z</dcterms:created>
  <dc:creator>Gonzalo Orellano</dc:creator>
</cp:coreProperties>
</file>