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Montserrat"/>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htBB3khTKgtoAmrImUre9/Whf3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535DA8-78C6-44F6-81B9-0E326D90E789}">
  <a:tblStyle styleId="{09535DA8-78C6-44F6-81B9-0E326D90E78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slide" Target="slides/slide41.xml"/><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3"/>
          <p:cNvGrpSpPr/>
          <p:nvPr/>
        </p:nvGrpSpPr>
        <p:grpSpPr>
          <a:xfrm>
            <a:off x="0" y="490"/>
            <a:ext cx="5153705" cy="5134399"/>
            <a:chOff x="0" y="75"/>
            <a:chExt cx="5153705" cy="5152950"/>
          </a:xfrm>
        </p:grpSpPr>
        <p:sp>
          <p:nvSpPr>
            <p:cNvPr id="12" name="Google Shape;12;p4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4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52"/>
          <p:cNvGrpSpPr/>
          <p:nvPr/>
        </p:nvGrpSpPr>
        <p:grpSpPr>
          <a:xfrm>
            <a:off x="0" y="4128572"/>
            <a:ext cx="698925" cy="684657"/>
            <a:chOff x="0" y="3785672"/>
            <a:chExt cx="698925" cy="684657"/>
          </a:xfrm>
        </p:grpSpPr>
        <p:sp>
          <p:nvSpPr>
            <p:cNvPr id="103" name="Google Shape;103;p5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53"/>
          <p:cNvGrpSpPr/>
          <p:nvPr/>
        </p:nvGrpSpPr>
        <p:grpSpPr>
          <a:xfrm>
            <a:off x="4406400" y="0"/>
            <a:ext cx="4737600" cy="5143065"/>
            <a:chOff x="4406400" y="0"/>
            <a:chExt cx="4737600" cy="5143065"/>
          </a:xfrm>
        </p:grpSpPr>
        <p:sp>
          <p:nvSpPr>
            <p:cNvPr id="109" name="Google Shape;109;p5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5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4"/>
          <p:cNvGrpSpPr/>
          <p:nvPr/>
        </p:nvGrpSpPr>
        <p:grpSpPr>
          <a:xfrm>
            <a:off x="0" y="381001"/>
            <a:ext cx="1037850" cy="1016288"/>
            <a:chOff x="0" y="381001"/>
            <a:chExt cx="1037850" cy="1016288"/>
          </a:xfrm>
        </p:grpSpPr>
        <p:sp>
          <p:nvSpPr>
            <p:cNvPr id="21" name="Google Shape;21;p4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46"/>
          <p:cNvGrpSpPr/>
          <p:nvPr/>
        </p:nvGrpSpPr>
        <p:grpSpPr>
          <a:xfrm>
            <a:off x="4406400" y="0"/>
            <a:ext cx="4737600" cy="5143065"/>
            <a:chOff x="4406400" y="0"/>
            <a:chExt cx="4737600" cy="5143065"/>
          </a:xfrm>
        </p:grpSpPr>
        <p:sp>
          <p:nvSpPr>
            <p:cNvPr id="30" name="Google Shape;30;p4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4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47"/>
          <p:cNvGrpSpPr/>
          <p:nvPr/>
        </p:nvGrpSpPr>
        <p:grpSpPr>
          <a:xfrm>
            <a:off x="0" y="381001"/>
            <a:ext cx="1037850" cy="1016288"/>
            <a:chOff x="0" y="381001"/>
            <a:chExt cx="1037850" cy="1016288"/>
          </a:xfrm>
        </p:grpSpPr>
        <p:sp>
          <p:nvSpPr>
            <p:cNvPr id="52" name="Google Shape;52;p4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4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4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48"/>
          <p:cNvGrpSpPr/>
          <p:nvPr/>
        </p:nvGrpSpPr>
        <p:grpSpPr>
          <a:xfrm>
            <a:off x="0" y="381001"/>
            <a:ext cx="1037850" cy="1016288"/>
            <a:chOff x="0" y="381001"/>
            <a:chExt cx="1037850" cy="1016288"/>
          </a:xfrm>
        </p:grpSpPr>
        <p:sp>
          <p:nvSpPr>
            <p:cNvPr id="60" name="Google Shape;60;p4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49"/>
          <p:cNvGrpSpPr/>
          <p:nvPr/>
        </p:nvGrpSpPr>
        <p:grpSpPr>
          <a:xfrm>
            <a:off x="0" y="381001"/>
            <a:ext cx="1037850" cy="1016288"/>
            <a:chOff x="0" y="381001"/>
            <a:chExt cx="1037850" cy="1016288"/>
          </a:xfrm>
        </p:grpSpPr>
        <p:sp>
          <p:nvSpPr>
            <p:cNvPr id="66" name="Google Shape;66;p4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4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50"/>
          <p:cNvGrpSpPr/>
          <p:nvPr/>
        </p:nvGrpSpPr>
        <p:grpSpPr>
          <a:xfrm>
            <a:off x="4406400" y="0"/>
            <a:ext cx="4737600" cy="5143500"/>
            <a:chOff x="4406400" y="0"/>
            <a:chExt cx="4737600" cy="5143500"/>
          </a:xfrm>
        </p:grpSpPr>
        <p:sp>
          <p:nvSpPr>
            <p:cNvPr id="73" name="Google Shape;73;p5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5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51"/>
          <p:cNvGrpSpPr/>
          <p:nvPr/>
        </p:nvGrpSpPr>
        <p:grpSpPr>
          <a:xfrm>
            <a:off x="0" y="381001"/>
            <a:ext cx="1037850" cy="1016288"/>
            <a:chOff x="0" y="381001"/>
            <a:chExt cx="1037850" cy="1016288"/>
          </a:xfrm>
        </p:grpSpPr>
        <p:sp>
          <p:nvSpPr>
            <p:cNvPr id="95" name="Google Shape;95;p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5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5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5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s-419"/>
              <a:t>Gestión de memoria</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419"/>
              <a:t>ARQUITECTURA Y SISTEMAS OPERATIVOS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idx="4294967295" type="title"/>
          </p:nvPr>
        </p:nvSpPr>
        <p:spPr>
          <a:xfrm>
            <a:off x="367800" y="1463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Organización física</a:t>
            </a:r>
            <a:endParaRPr sz="2600"/>
          </a:p>
        </p:txBody>
      </p:sp>
      <p:sp>
        <p:nvSpPr>
          <p:cNvPr id="189" name="Google Shape;189;p10"/>
          <p:cNvSpPr txBox="1"/>
          <p:nvPr>
            <p:ph idx="4294967295" type="body"/>
          </p:nvPr>
        </p:nvSpPr>
        <p:spPr>
          <a:xfrm>
            <a:off x="146850" y="806900"/>
            <a:ext cx="8850300" cy="4107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70000"/>
              </a:lnSpc>
              <a:spcBef>
                <a:spcPts val="0"/>
              </a:spcBef>
              <a:spcAft>
                <a:spcPts val="0"/>
              </a:spcAft>
              <a:buSzPct val="76470"/>
              <a:buNone/>
            </a:pPr>
            <a:r>
              <a:rPr lang="es-419" sz="6800"/>
              <a:t>La memoria principal disponible para un programa más sus datos podría ser insuficiente.</a:t>
            </a:r>
            <a:br>
              <a:rPr lang="es-419" sz="6800"/>
            </a:br>
            <a:r>
              <a:rPr lang="es-419" sz="6800"/>
              <a:t>En este caso, el programador debería utilizar una técnica conocida como </a:t>
            </a:r>
            <a:r>
              <a:rPr b="1" lang="es-419" sz="6800">
                <a:solidFill>
                  <a:srgbClr val="6FA8DC"/>
                </a:solidFill>
              </a:rPr>
              <a:t>superposición </a:t>
            </a:r>
            <a:r>
              <a:rPr lang="es-419" sz="6800"/>
              <a:t>(</a:t>
            </a:r>
            <a:r>
              <a:rPr b="1" lang="es-419" sz="6800"/>
              <a:t>overlaying</a:t>
            </a:r>
            <a:r>
              <a:rPr lang="es-419" sz="6800"/>
              <a:t>), en la cual los datos y programas se organizan de tal forma que se </a:t>
            </a:r>
            <a:r>
              <a:rPr b="1" lang="es-419" sz="6800">
                <a:solidFill>
                  <a:srgbClr val="FFD966"/>
                </a:solidFill>
              </a:rPr>
              <a:t>puede asignar la misma región de memoria a varios módulos</a:t>
            </a:r>
            <a:r>
              <a:rPr lang="es-419" sz="6800"/>
              <a:t>, con un programa principal responsable para intercambiar los módulos entre disco y memoria según las necesidades. </a:t>
            </a:r>
            <a:r>
              <a:rPr b="1" lang="es-419" sz="6800">
                <a:solidFill>
                  <a:srgbClr val="E06666"/>
                </a:solidFill>
              </a:rPr>
              <a:t>Esto malgasta tiempo del programador</a:t>
            </a:r>
            <a:r>
              <a:rPr lang="es-419" sz="6800"/>
              <a:t>.</a:t>
            </a:r>
            <a:endParaRPr sz="6800"/>
          </a:p>
          <a:p>
            <a:pPr indent="0" lvl="0" marL="0" rtl="0" algn="l">
              <a:lnSpc>
                <a:spcPct val="150000"/>
              </a:lnSpc>
              <a:spcBef>
                <a:spcPts val="1200"/>
              </a:spcBef>
              <a:spcAft>
                <a:spcPts val="0"/>
              </a:spcAft>
              <a:buSzPct val="76470"/>
              <a:buNone/>
            </a:pPr>
            <a:r>
              <a:rPr lang="es-419" sz="6800"/>
              <a:t>En un entorno multiprogramado, el programador no conoce en tiempo de codificación cuánto espacio estará disponible o dónde se localizará dicho espacio.</a:t>
            </a:r>
            <a:endParaRPr sz="6800"/>
          </a:p>
          <a:p>
            <a:pPr indent="0" lvl="0" marL="0" rtl="0" algn="l">
              <a:lnSpc>
                <a:spcPct val="150000"/>
              </a:lnSpc>
              <a:spcBef>
                <a:spcPts val="1200"/>
              </a:spcBef>
              <a:spcAft>
                <a:spcPts val="0"/>
              </a:spcAft>
              <a:buSzPct val="76470"/>
              <a:buNone/>
            </a:pPr>
            <a:r>
              <a:rPr lang="es-419" sz="6800"/>
              <a:t>Por lo tanto, está claro que la tarea de mover la información entre los dos niveles, debería ser responsabilidad del sistema.</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Particionamiento de la memoria</a:t>
            </a:r>
            <a:endParaRPr sz="2600"/>
          </a:p>
        </p:txBody>
      </p:sp>
      <p:sp>
        <p:nvSpPr>
          <p:cNvPr id="195" name="Google Shape;195;p11"/>
          <p:cNvSpPr txBox="1"/>
          <p:nvPr>
            <p:ph idx="1" type="body"/>
          </p:nvPr>
        </p:nvSpPr>
        <p:spPr>
          <a:xfrm>
            <a:off x="1110800" y="1060450"/>
            <a:ext cx="79569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La operación principal de la gestión de la memoria es traer los procesos a la memoria principal para que el procesador los pueda ejecutar. En casi todos los sistemas multiprogramados modernos, esto implica el uso de un esquema sofisticado denominado </a:t>
            </a:r>
            <a:r>
              <a:rPr b="1" lang="es-419" sz="6800">
                <a:solidFill>
                  <a:srgbClr val="6FA8DC"/>
                </a:solidFill>
              </a:rPr>
              <a:t>memoria virtual</a:t>
            </a:r>
            <a:r>
              <a:rPr lang="es-419" sz="6800"/>
              <a:t>. Dicha memoria se basa en una o ambas de las siguientes técnicas básicas: </a:t>
            </a:r>
            <a:r>
              <a:rPr b="1" lang="es-419" sz="6800">
                <a:solidFill>
                  <a:srgbClr val="6FA8DC"/>
                </a:solidFill>
              </a:rPr>
              <a:t>segmentación y paginación</a:t>
            </a:r>
            <a:r>
              <a:rPr lang="es-419" sz="6800"/>
              <a:t>.</a:t>
            </a:r>
            <a:endParaRPr sz="6800"/>
          </a:p>
          <a:p>
            <a:pPr indent="0" lvl="0" marL="0" rtl="0" algn="l">
              <a:lnSpc>
                <a:spcPct val="200000"/>
              </a:lnSpc>
              <a:spcBef>
                <a:spcPts val="1200"/>
              </a:spcBef>
              <a:spcAft>
                <a:spcPts val="0"/>
              </a:spcAft>
              <a:buSzPct val="76470"/>
              <a:buNone/>
            </a:pPr>
            <a:r>
              <a:rPr lang="es-419" sz="6800"/>
              <a:t>Antes de ver éstas técnicas, veremos algunas más sencillas que no utilizan memoria virtual, ellas son </a:t>
            </a:r>
            <a:r>
              <a:rPr b="1" lang="es-419" sz="6800">
                <a:solidFill>
                  <a:srgbClr val="6FA8DC"/>
                </a:solidFill>
              </a:rPr>
              <a:t>particionamiento</a:t>
            </a:r>
            <a:r>
              <a:rPr lang="es-419" sz="6800"/>
              <a:t>, ahora obsoleto ý </a:t>
            </a:r>
            <a:r>
              <a:rPr b="1" lang="es-419" sz="6800">
                <a:solidFill>
                  <a:srgbClr val="6FA8DC"/>
                </a:solidFill>
              </a:rPr>
              <a:t>paginación simple</a:t>
            </a:r>
            <a:r>
              <a:rPr lang="es-419" sz="6800"/>
              <a:t> y </a:t>
            </a:r>
            <a:r>
              <a:rPr b="1" lang="es-419" sz="6800">
                <a:solidFill>
                  <a:srgbClr val="6FA8DC"/>
                </a:solidFill>
              </a:rPr>
              <a:t>segmentación simple.</a:t>
            </a:r>
            <a:endParaRPr b="1" sz="6800">
              <a:solidFill>
                <a:srgbClr val="6FA8DC"/>
              </a:solidFill>
            </a:endParaRPr>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Particionamiento Fijo</a:t>
            </a:r>
            <a:endParaRPr sz="2600"/>
          </a:p>
        </p:txBody>
      </p:sp>
      <p:sp>
        <p:nvSpPr>
          <p:cNvPr id="201" name="Google Shape;201;p12"/>
          <p:cNvSpPr txBox="1"/>
          <p:nvPr>
            <p:ph idx="1" type="body"/>
          </p:nvPr>
        </p:nvSpPr>
        <p:spPr>
          <a:xfrm>
            <a:off x="1194675" y="1398525"/>
            <a:ext cx="77037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En la mayoría de los esquemas para la gestión de la memoria, se puede asumir que el sistema operativo ocupa alguna </a:t>
            </a:r>
            <a:r>
              <a:rPr b="1" lang="es-419" sz="6800">
                <a:solidFill>
                  <a:srgbClr val="FFD966"/>
                </a:solidFill>
              </a:rPr>
              <a:t>porción fija de la memoria principal</a:t>
            </a:r>
            <a:r>
              <a:rPr lang="es-419" sz="6800"/>
              <a:t> y que el resto de la memoria principal está disponible para múltiples procesos. El esquema más simple para gestionar la memoria disponible es repartirla en regiones con </a:t>
            </a:r>
            <a:r>
              <a:rPr b="1" lang="es-419" sz="6800">
                <a:solidFill>
                  <a:srgbClr val="FFD966"/>
                </a:solidFill>
              </a:rPr>
              <a:t>límites fijos</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idx="4294967295" type="title"/>
          </p:nvPr>
        </p:nvSpPr>
        <p:spPr>
          <a:xfrm>
            <a:off x="307450" y="164325"/>
            <a:ext cx="76854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Particionamiento Fijo - Tamaños de partición</a:t>
            </a:r>
            <a:endParaRPr sz="2600"/>
          </a:p>
        </p:txBody>
      </p:sp>
      <p:sp>
        <p:nvSpPr>
          <p:cNvPr id="207" name="Google Shape;207;p13"/>
          <p:cNvSpPr txBox="1"/>
          <p:nvPr>
            <p:ph idx="4294967295" type="body"/>
          </p:nvPr>
        </p:nvSpPr>
        <p:spPr>
          <a:xfrm>
            <a:off x="253550" y="975775"/>
            <a:ext cx="62301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Veremos dos alternativas. Una posibilidad consiste en hacer uso de particiones del </a:t>
            </a:r>
            <a:r>
              <a:rPr b="1" lang="es-419" sz="6800">
                <a:solidFill>
                  <a:srgbClr val="6FA8DC"/>
                </a:solidFill>
              </a:rPr>
              <a:t>mismo tamaño</a:t>
            </a:r>
            <a:r>
              <a:rPr lang="es-419" sz="6800"/>
              <a:t>.</a:t>
            </a:r>
            <a:endParaRPr sz="6800"/>
          </a:p>
          <a:p>
            <a:pPr indent="0" lvl="0" marL="0" rtl="0" algn="l">
              <a:lnSpc>
                <a:spcPct val="200000"/>
              </a:lnSpc>
              <a:spcBef>
                <a:spcPts val="1200"/>
              </a:spcBef>
              <a:spcAft>
                <a:spcPts val="0"/>
              </a:spcAft>
              <a:buSzPct val="76470"/>
              <a:buNone/>
            </a:pPr>
            <a:r>
              <a:rPr lang="es-419" sz="6800"/>
              <a:t>Cualquier proceso cuyo tamaño sea </a:t>
            </a:r>
            <a:r>
              <a:rPr b="1" lang="es-419" sz="6800">
                <a:solidFill>
                  <a:srgbClr val="FFD966"/>
                </a:solidFill>
              </a:rPr>
              <a:t>menor o igual</a:t>
            </a:r>
            <a:r>
              <a:rPr lang="es-419" sz="6800"/>
              <a:t> que el tamaño de la partición puede cargarse en </a:t>
            </a:r>
            <a:r>
              <a:rPr b="1" lang="es-419" sz="6800">
                <a:solidFill>
                  <a:srgbClr val="FFD966"/>
                </a:solidFill>
              </a:rPr>
              <a:t>cualquier partición disponible</a:t>
            </a:r>
            <a:r>
              <a:rPr lang="es-419" sz="6800"/>
              <a:t>. Si todas las particiones están llenas y no hay ningún proceso en estado Listo o Ejecutando, el S.O. puede mandar a </a:t>
            </a:r>
            <a:r>
              <a:rPr b="1" lang="es-419" sz="6800">
                <a:solidFill>
                  <a:srgbClr val="E06666"/>
                </a:solidFill>
              </a:rPr>
              <a:t>swap </a:t>
            </a:r>
            <a:r>
              <a:rPr lang="es-419" sz="6800"/>
              <a:t>a un proceso de cualquiera de las particiones y cargar otro proceso.</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208" name="Google Shape;208;p13"/>
          <p:cNvPicPr preferRelativeResize="0"/>
          <p:nvPr/>
        </p:nvPicPr>
        <p:blipFill rotWithShape="1">
          <a:blip r:embed="rId3">
            <a:alphaModFix/>
          </a:blip>
          <a:srcRect b="0" l="0" r="0" t="0"/>
          <a:stretch/>
        </p:blipFill>
        <p:spPr>
          <a:xfrm>
            <a:off x="7119562" y="796937"/>
            <a:ext cx="1541462" cy="434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idx="4294967295" type="title"/>
          </p:nvPr>
        </p:nvSpPr>
        <p:spPr>
          <a:xfrm>
            <a:off x="307450" y="164325"/>
            <a:ext cx="7685400" cy="58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Particionamiento Fijo - Tamaños de partición</a:t>
            </a:r>
            <a:endParaRPr sz="2600"/>
          </a:p>
        </p:txBody>
      </p:sp>
      <p:sp>
        <p:nvSpPr>
          <p:cNvPr id="214" name="Google Shape;214;p14"/>
          <p:cNvSpPr txBox="1"/>
          <p:nvPr>
            <p:ph idx="4294967295" type="body"/>
          </p:nvPr>
        </p:nvSpPr>
        <p:spPr>
          <a:xfrm>
            <a:off x="307450" y="741450"/>
            <a:ext cx="6990900" cy="4346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rPr lang="es-419" sz="6800"/>
              <a:t>Un programa podría ser </a:t>
            </a:r>
            <a:r>
              <a:rPr b="1" lang="es-419" sz="6800">
                <a:solidFill>
                  <a:srgbClr val="6FA8DC"/>
                </a:solidFill>
              </a:rPr>
              <a:t>demasiado grande</a:t>
            </a:r>
            <a:r>
              <a:rPr lang="es-419" sz="6800"/>
              <a:t> para caber en una partición. En este caso, el programador debe diseñar el programa con el uso de </a:t>
            </a:r>
            <a:r>
              <a:rPr b="1" lang="es-419" sz="6800">
                <a:solidFill>
                  <a:srgbClr val="6FA8DC"/>
                </a:solidFill>
              </a:rPr>
              <a:t>overlays</a:t>
            </a:r>
            <a:r>
              <a:rPr lang="es-419" sz="6800"/>
              <a:t>, de forma que solo se necesite una porción del programa en memoria principal en un momento dado. Cuando se necesita un módulo que no está presente, el programa debe cargar dicho módulo en la partición del programa, </a:t>
            </a:r>
            <a:r>
              <a:rPr b="1" lang="es-419" sz="6800">
                <a:solidFill>
                  <a:srgbClr val="FFD966"/>
                </a:solidFill>
              </a:rPr>
              <a:t>superponiendo a cualquier programa o datos que haya allí</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215" name="Google Shape;215;p14"/>
          <p:cNvPicPr preferRelativeResize="0"/>
          <p:nvPr/>
        </p:nvPicPr>
        <p:blipFill rotWithShape="1">
          <a:blip r:embed="rId3">
            <a:alphaModFix/>
          </a:blip>
          <a:srcRect b="0" l="0" r="0" t="0"/>
          <a:stretch/>
        </p:blipFill>
        <p:spPr>
          <a:xfrm>
            <a:off x="7276537" y="796937"/>
            <a:ext cx="1541462" cy="434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idx="4294967295" type="title"/>
          </p:nvPr>
        </p:nvSpPr>
        <p:spPr>
          <a:xfrm>
            <a:off x="307450" y="164325"/>
            <a:ext cx="7685400" cy="58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Particionamiento Fijo - Tamaños de partición</a:t>
            </a:r>
            <a:endParaRPr sz="2600"/>
          </a:p>
        </p:txBody>
      </p:sp>
      <p:sp>
        <p:nvSpPr>
          <p:cNvPr id="221" name="Google Shape;221;p15"/>
          <p:cNvSpPr txBox="1"/>
          <p:nvPr>
            <p:ph idx="4294967295" type="body"/>
          </p:nvPr>
        </p:nvSpPr>
        <p:spPr>
          <a:xfrm>
            <a:off x="198800" y="1086663"/>
            <a:ext cx="7311300" cy="4346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La utilización de la memoria principal es </a:t>
            </a:r>
            <a:r>
              <a:rPr b="1" lang="es-419" sz="6800">
                <a:solidFill>
                  <a:srgbClr val="E06666"/>
                </a:solidFill>
              </a:rPr>
              <a:t>extremadamente</a:t>
            </a:r>
            <a:r>
              <a:rPr lang="es-419" sz="6800"/>
              <a:t> </a:t>
            </a:r>
            <a:r>
              <a:rPr b="1" lang="es-419" sz="6800">
                <a:solidFill>
                  <a:srgbClr val="E06666"/>
                </a:solidFill>
              </a:rPr>
              <a:t>ineficiente</a:t>
            </a:r>
            <a:r>
              <a:rPr lang="es-419" sz="6800"/>
              <a:t>. Cualquier programa ocupa una partición entera. </a:t>
            </a:r>
            <a:endParaRPr sz="6800"/>
          </a:p>
          <a:p>
            <a:pPr indent="0" lvl="0" marL="0" rtl="0" algn="l">
              <a:lnSpc>
                <a:spcPct val="200000"/>
              </a:lnSpc>
              <a:spcBef>
                <a:spcPts val="1200"/>
              </a:spcBef>
              <a:spcAft>
                <a:spcPts val="0"/>
              </a:spcAft>
              <a:buSzPct val="76470"/>
              <a:buNone/>
            </a:pPr>
            <a:r>
              <a:rPr lang="es-419" sz="6800"/>
              <a:t>Por ejemplo, podría haber un programa cuya longitud sea 2 Mb, como tratamos de particiones fijas ocuparía una partición de, en este caso, 8 Mb. </a:t>
            </a:r>
            <a:endParaRPr sz="6800"/>
          </a:p>
          <a:p>
            <a:pPr indent="0" lvl="0" marL="0" rtl="0" algn="l">
              <a:lnSpc>
                <a:spcPct val="200000"/>
              </a:lnSpc>
              <a:spcBef>
                <a:spcPts val="1200"/>
              </a:spcBef>
              <a:spcAft>
                <a:spcPts val="0"/>
              </a:spcAft>
              <a:buSzPct val="76470"/>
              <a:buNone/>
            </a:pPr>
            <a:r>
              <a:rPr lang="es-419" sz="6800"/>
              <a:t>Se puede observar que hay espacio interno malgastado, debido a que el bloque de datos cargado es menor que la partición. Este fenómeno se lo conoce como </a:t>
            </a:r>
            <a:r>
              <a:rPr b="1" lang="es-419" sz="6800">
                <a:solidFill>
                  <a:srgbClr val="6FA8DC"/>
                </a:solidFill>
              </a:rPr>
              <a:t>fragmentación interna</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222" name="Google Shape;222;p15"/>
          <p:cNvPicPr preferRelativeResize="0"/>
          <p:nvPr/>
        </p:nvPicPr>
        <p:blipFill rotWithShape="1">
          <a:blip r:embed="rId3">
            <a:alphaModFix/>
          </a:blip>
          <a:srcRect b="0" l="0" r="0" t="0"/>
          <a:stretch/>
        </p:blipFill>
        <p:spPr>
          <a:xfrm>
            <a:off x="7276537" y="796937"/>
            <a:ext cx="1541462" cy="434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idx="4294967295" type="title"/>
          </p:nvPr>
        </p:nvSpPr>
        <p:spPr>
          <a:xfrm>
            <a:off x="307450" y="164325"/>
            <a:ext cx="7685400" cy="58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Particionamiento Fijo - Tamaños de partición</a:t>
            </a:r>
            <a:endParaRPr sz="2600"/>
          </a:p>
        </p:txBody>
      </p:sp>
      <p:sp>
        <p:nvSpPr>
          <p:cNvPr id="228" name="Google Shape;228;p16"/>
          <p:cNvSpPr txBox="1"/>
          <p:nvPr>
            <p:ph idx="4294967295" type="body"/>
          </p:nvPr>
        </p:nvSpPr>
        <p:spPr>
          <a:xfrm>
            <a:off x="198800" y="1086672"/>
            <a:ext cx="7311300" cy="3344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Ambos problemas se pueden mejorar, aunque no resolver, utilizando </a:t>
            </a:r>
            <a:r>
              <a:rPr b="1" lang="es-419" sz="6800">
                <a:solidFill>
                  <a:srgbClr val="FFD966"/>
                </a:solidFill>
              </a:rPr>
              <a:t>particionamiento de tamaños diferentes</a:t>
            </a:r>
            <a:r>
              <a:rPr lang="es-419" sz="6800"/>
              <a:t>.</a:t>
            </a:r>
            <a:endParaRPr sz="6800"/>
          </a:p>
          <a:p>
            <a:pPr indent="0" lvl="0" marL="0" rtl="0" algn="l">
              <a:lnSpc>
                <a:spcPct val="200000"/>
              </a:lnSpc>
              <a:spcBef>
                <a:spcPts val="1200"/>
              </a:spcBef>
              <a:spcAft>
                <a:spcPts val="0"/>
              </a:spcAft>
              <a:buSzPct val="76470"/>
              <a:buNone/>
            </a:pPr>
            <a:r>
              <a:rPr lang="es-419" sz="6800"/>
              <a:t>Siguiendo este ejemplo, un programa de 16 Mb se puede acomodar </a:t>
            </a:r>
            <a:r>
              <a:rPr b="1" lang="es-419" sz="6800">
                <a:solidFill>
                  <a:srgbClr val="6FA8DC"/>
                </a:solidFill>
              </a:rPr>
              <a:t>sin overlays</a:t>
            </a:r>
            <a:r>
              <a:rPr lang="es-419" sz="6800"/>
              <a:t>.</a:t>
            </a:r>
            <a:endParaRPr sz="6800"/>
          </a:p>
          <a:p>
            <a:pPr indent="0" lvl="0" marL="0" rtl="0" algn="l">
              <a:lnSpc>
                <a:spcPct val="200000"/>
              </a:lnSpc>
              <a:spcBef>
                <a:spcPts val="1200"/>
              </a:spcBef>
              <a:spcAft>
                <a:spcPts val="0"/>
              </a:spcAft>
              <a:buSzPct val="76470"/>
              <a:buNone/>
            </a:pPr>
            <a:r>
              <a:rPr lang="es-419" sz="6800"/>
              <a:t>Las particiones más pequeñas de 8 Mb permiten que los programas más pequeños se puedan acomodar </a:t>
            </a:r>
            <a:r>
              <a:rPr b="1" lang="es-419" sz="6800">
                <a:solidFill>
                  <a:srgbClr val="FFD966"/>
                </a:solidFill>
              </a:rPr>
              <a:t>disminuyendo la fragmentación interna</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229" name="Google Shape;229;p16"/>
          <p:cNvPicPr preferRelativeResize="0"/>
          <p:nvPr/>
        </p:nvPicPr>
        <p:blipFill rotWithShape="1">
          <a:blip r:embed="rId3">
            <a:alphaModFix/>
          </a:blip>
          <a:srcRect b="0" l="0" r="0" t="0"/>
          <a:stretch/>
        </p:blipFill>
        <p:spPr>
          <a:xfrm>
            <a:off x="6882150" y="579550"/>
            <a:ext cx="2261850" cy="456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1297500"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Fijo - Algoritmos de ubicación</a:t>
            </a:r>
            <a:endParaRPr sz="2440"/>
          </a:p>
        </p:txBody>
      </p:sp>
      <p:sp>
        <p:nvSpPr>
          <p:cNvPr id="235" name="Google Shape;235;p17"/>
          <p:cNvSpPr txBox="1"/>
          <p:nvPr>
            <p:ph idx="1" type="body"/>
          </p:nvPr>
        </p:nvSpPr>
        <p:spPr>
          <a:xfrm>
            <a:off x="1297500" y="951775"/>
            <a:ext cx="7480200" cy="3636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Con </a:t>
            </a:r>
            <a:r>
              <a:rPr b="1" lang="es-419" sz="6800">
                <a:solidFill>
                  <a:srgbClr val="6FA8DC"/>
                </a:solidFill>
              </a:rPr>
              <a:t>particiones del mismo tamaño</a:t>
            </a:r>
            <a:r>
              <a:rPr lang="es-419" sz="6800"/>
              <a:t>, la ubicación de los procesos en memoria es trivial. En cuanto haya una partición disponible, un proceso se carga en dicha partición.</a:t>
            </a:r>
            <a:endParaRPr sz="6800"/>
          </a:p>
          <a:p>
            <a:pPr indent="0" lvl="0" marL="0" rtl="0" algn="l">
              <a:lnSpc>
                <a:spcPct val="200000"/>
              </a:lnSpc>
              <a:spcBef>
                <a:spcPts val="1200"/>
              </a:spcBef>
              <a:spcAft>
                <a:spcPts val="0"/>
              </a:spcAft>
              <a:buSzPct val="76470"/>
              <a:buNone/>
            </a:pPr>
            <a:r>
              <a:rPr lang="es-419" sz="6800"/>
              <a:t>Si todas las particiones se encuentran ocupadas por procesos que no están listos para ejecutar, uno de ellos es llevado al disco para dejar espacio para un nuevo proceso.</a:t>
            </a:r>
            <a:endParaRPr sz="6800"/>
          </a:p>
          <a:p>
            <a:pPr indent="0" lvl="0" marL="0" rtl="0" algn="l">
              <a:lnSpc>
                <a:spcPct val="200000"/>
              </a:lnSpc>
              <a:spcBef>
                <a:spcPts val="1200"/>
              </a:spcBef>
              <a:spcAft>
                <a:spcPts val="0"/>
              </a:spcAft>
              <a:buSzPct val="76470"/>
              <a:buNone/>
            </a:pPr>
            <a:r>
              <a:rPr b="1" lang="es-419" sz="6800">
                <a:solidFill>
                  <a:srgbClr val="FFD966"/>
                </a:solidFill>
              </a:rPr>
              <a:t>¿Cuál de los procesos es el que se lleva a disco?</a:t>
            </a:r>
            <a:endParaRPr sz="6800"/>
          </a:p>
          <a:p>
            <a:pPr indent="0" lvl="0" marL="0" rtl="0" algn="l">
              <a:lnSpc>
                <a:spcPct val="200000"/>
              </a:lnSpc>
              <a:spcBef>
                <a:spcPts val="1200"/>
              </a:spcBef>
              <a:spcAft>
                <a:spcPts val="0"/>
              </a:spcAft>
              <a:buSzPct val="76470"/>
              <a:buNone/>
            </a:pPr>
            <a:r>
              <a:rPr lang="es-419" sz="6800"/>
              <a:t>Es una decisión del planificador.</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idx="4294967295" type="title"/>
          </p:nvPr>
        </p:nvSpPr>
        <p:spPr>
          <a:xfrm>
            <a:off x="96175" y="79825"/>
            <a:ext cx="76854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Fijo - Algoritmos de ubicación</a:t>
            </a:r>
            <a:endParaRPr sz="2440"/>
          </a:p>
        </p:txBody>
      </p:sp>
      <p:sp>
        <p:nvSpPr>
          <p:cNvPr id="241" name="Google Shape;241;p18"/>
          <p:cNvSpPr txBox="1"/>
          <p:nvPr>
            <p:ph idx="4294967295" type="body"/>
          </p:nvPr>
        </p:nvSpPr>
        <p:spPr>
          <a:xfrm>
            <a:off x="198775" y="753600"/>
            <a:ext cx="6297000" cy="41121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50000"/>
              </a:lnSpc>
              <a:spcBef>
                <a:spcPts val="0"/>
              </a:spcBef>
              <a:spcAft>
                <a:spcPts val="0"/>
              </a:spcAft>
              <a:buSzPct val="76470"/>
              <a:buNone/>
            </a:pPr>
            <a:r>
              <a:rPr lang="es-419" sz="6800"/>
              <a:t>Con particionamiento de </a:t>
            </a:r>
            <a:r>
              <a:rPr b="1" lang="es-419" sz="6800">
                <a:solidFill>
                  <a:srgbClr val="6FA8DC"/>
                </a:solidFill>
              </a:rPr>
              <a:t>diferente tamaño</a:t>
            </a:r>
            <a:r>
              <a:rPr lang="es-419" sz="6800"/>
              <a:t>, hay dos formas posibles de asignar los procesos a las particiones.</a:t>
            </a:r>
            <a:endParaRPr sz="6800"/>
          </a:p>
          <a:p>
            <a:pPr indent="0" lvl="0" marL="0" rtl="0" algn="l">
              <a:lnSpc>
                <a:spcPct val="150000"/>
              </a:lnSpc>
              <a:spcBef>
                <a:spcPts val="1200"/>
              </a:spcBef>
              <a:spcAft>
                <a:spcPts val="0"/>
              </a:spcAft>
              <a:buSzPct val="76470"/>
              <a:buNone/>
            </a:pPr>
            <a:r>
              <a:rPr lang="es-419" sz="6800"/>
              <a:t>La forma más sencilla es </a:t>
            </a:r>
            <a:r>
              <a:rPr b="1" lang="es-419" sz="6800">
                <a:solidFill>
                  <a:srgbClr val="FFD966"/>
                </a:solidFill>
              </a:rPr>
              <a:t>asignar cada proceso a la partición más pequeña en la cual cabe</a:t>
            </a:r>
            <a:r>
              <a:rPr lang="es-419" sz="6800"/>
              <a:t>.</a:t>
            </a:r>
            <a:endParaRPr sz="6800"/>
          </a:p>
          <a:p>
            <a:pPr indent="0" lvl="0" marL="0" rtl="0" algn="l">
              <a:lnSpc>
                <a:spcPct val="150000"/>
              </a:lnSpc>
              <a:spcBef>
                <a:spcPts val="1200"/>
              </a:spcBef>
              <a:spcAft>
                <a:spcPts val="0"/>
              </a:spcAft>
              <a:buSzPct val="76470"/>
              <a:buNone/>
            </a:pPr>
            <a:r>
              <a:rPr lang="es-419" sz="6800"/>
              <a:t>En este caso, se necesita una </a:t>
            </a:r>
            <a:r>
              <a:rPr b="1" lang="es-419" sz="6800">
                <a:solidFill>
                  <a:srgbClr val="6FA8DC"/>
                </a:solidFill>
              </a:rPr>
              <a:t>cola de planificación para cada partición</a:t>
            </a:r>
            <a:r>
              <a:rPr lang="es-419" sz="6800"/>
              <a:t> que mantenga los procesos en disco destinados a dicha partición.</a:t>
            </a:r>
            <a:endParaRPr sz="6800"/>
          </a:p>
          <a:p>
            <a:pPr indent="0" lvl="0" marL="0" rtl="0" algn="l">
              <a:lnSpc>
                <a:spcPct val="150000"/>
              </a:lnSpc>
              <a:spcBef>
                <a:spcPts val="1200"/>
              </a:spcBef>
              <a:spcAft>
                <a:spcPts val="0"/>
              </a:spcAft>
              <a:buSzPct val="76470"/>
              <a:buNone/>
            </a:pPr>
            <a:r>
              <a:rPr lang="es-419" sz="6800"/>
              <a:t>La ventaja de esta técnica es que los procesos siempre se asignan de tal forma que </a:t>
            </a:r>
            <a:r>
              <a:rPr b="1" lang="es-419" sz="6800">
                <a:solidFill>
                  <a:srgbClr val="FFD966"/>
                </a:solidFill>
              </a:rPr>
              <a:t>se minimiza la fragmentación interna</a:t>
            </a:r>
            <a:r>
              <a:rPr lang="es-419" sz="6800"/>
              <a:t>.</a:t>
            </a:r>
            <a:endParaRPr sz="2776"/>
          </a:p>
          <a:p>
            <a:pPr indent="0" lvl="0" marL="0" rtl="0" algn="l">
              <a:lnSpc>
                <a:spcPct val="115000"/>
              </a:lnSpc>
              <a:spcBef>
                <a:spcPts val="1200"/>
              </a:spcBef>
              <a:spcAft>
                <a:spcPts val="1200"/>
              </a:spcAft>
              <a:buSzPts val="1300"/>
              <a:buNone/>
            </a:pPr>
            <a:r>
              <a:t/>
            </a:r>
            <a:endParaRPr/>
          </a:p>
        </p:txBody>
      </p:sp>
      <p:pic>
        <p:nvPicPr>
          <p:cNvPr id="242" name="Google Shape;242;p18"/>
          <p:cNvPicPr preferRelativeResize="0"/>
          <p:nvPr/>
        </p:nvPicPr>
        <p:blipFill rotWithShape="1">
          <a:blip r:embed="rId3">
            <a:alphaModFix/>
          </a:blip>
          <a:srcRect b="0" l="0" r="0" t="0"/>
          <a:stretch/>
        </p:blipFill>
        <p:spPr>
          <a:xfrm>
            <a:off x="6495775" y="1172400"/>
            <a:ext cx="2648225" cy="33665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idx="4294967295" type="title"/>
          </p:nvPr>
        </p:nvSpPr>
        <p:spPr>
          <a:xfrm>
            <a:off x="96175" y="79825"/>
            <a:ext cx="76854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Fijo - Algoritmos de ubicación</a:t>
            </a:r>
            <a:endParaRPr sz="2440"/>
          </a:p>
        </p:txBody>
      </p:sp>
      <p:sp>
        <p:nvSpPr>
          <p:cNvPr id="248" name="Google Shape;248;p19"/>
          <p:cNvSpPr txBox="1"/>
          <p:nvPr>
            <p:ph idx="4294967295" type="body"/>
          </p:nvPr>
        </p:nvSpPr>
        <p:spPr>
          <a:xfrm>
            <a:off x="198775" y="1300638"/>
            <a:ext cx="6297000" cy="3110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Aunque esta técnica parece óptima desde el punto de vista de una </a:t>
            </a:r>
            <a:r>
              <a:rPr b="1" lang="es-419" sz="6800">
                <a:solidFill>
                  <a:srgbClr val="6FA8DC"/>
                </a:solidFill>
              </a:rPr>
              <a:t>partición individual</a:t>
            </a:r>
            <a:r>
              <a:rPr lang="es-419" sz="6800"/>
              <a:t>, </a:t>
            </a:r>
            <a:r>
              <a:rPr b="1" lang="es-419" sz="6800">
                <a:solidFill>
                  <a:srgbClr val="E06666"/>
                </a:solidFill>
              </a:rPr>
              <a:t>no es óptima</a:t>
            </a:r>
            <a:r>
              <a:rPr lang="es-419" sz="6800"/>
              <a:t> desde el punto de vista del </a:t>
            </a:r>
            <a:r>
              <a:rPr b="1" lang="es-419" sz="6800">
                <a:solidFill>
                  <a:srgbClr val="E06666"/>
                </a:solidFill>
              </a:rPr>
              <a:t>sistema completo</a:t>
            </a:r>
            <a:r>
              <a:rPr lang="es-419" sz="6800"/>
              <a:t>.</a:t>
            </a:r>
            <a:endParaRPr sz="6800"/>
          </a:p>
          <a:p>
            <a:pPr indent="0" lvl="0" marL="0" rtl="0" algn="l">
              <a:lnSpc>
                <a:spcPct val="200000"/>
              </a:lnSpc>
              <a:spcBef>
                <a:spcPts val="1200"/>
              </a:spcBef>
              <a:spcAft>
                <a:spcPts val="0"/>
              </a:spcAft>
              <a:buSzPct val="76470"/>
              <a:buNone/>
            </a:pPr>
            <a:r>
              <a:rPr lang="es-419" sz="6800"/>
              <a:t>Por ejemplo, si se considera un caso en el que no hay procesos con un tamaño entre 12 y 16 Mb, la partición de 16 Mb quedará </a:t>
            </a:r>
            <a:r>
              <a:rPr b="1" lang="es-419" sz="6800">
                <a:solidFill>
                  <a:srgbClr val="E06666"/>
                </a:solidFill>
              </a:rPr>
              <a:t>sin utilizarse</a:t>
            </a:r>
            <a:r>
              <a:rPr lang="es-419" sz="6800"/>
              <a:t>.</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pic>
        <p:nvPicPr>
          <p:cNvPr id="249" name="Google Shape;249;p19"/>
          <p:cNvPicPr preferRelativeResize="0"/>
          <p:nvPr/>
        </p:nvPicPr>
        <p:blipFill rotWithShape="1">
          <a:blip r:embed="rId3">
            <a:alphaModFix/>
          </a:blip>
          <a:srcRect b="0" l="0" r="0" t="0"/>
          <a:stretch/>
        </p:blipFill>
        <p:spPr>
          <a:xfrm>
            <a:off x="6495775" y="1172400"/>
            <a:ext cx="2648225" cy="33665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850"/>
              <a:buNone/>
            </a:pPr>
            <a:r>
              <a:rPr lang="es-419" sz="2872"/>
              <a:t>Requisitos de la Gestión de Memoria</a:t>
            </a:r>
            <a:endParaRPr sz="2872"/>
          </a:p>
          <a:p>
            <a:pPr indent="0" lvl="0" marL="0" rtl="0" algn="l">
              <a:lnSpc>
                <a:spcPct val="100000"/>
              </a:lnSpc>
              <a:spcBef>
                <a:spcPts val="0"/>
              </a:spcBef>
              <a:spcAft>
                <a:spcPts val="0"/>
              </a:spcAft>
              <a:buSzPct val="111111"/>
              <a:buNone/>
            </a:pPr>
            <a:r>
              <a:t/>
            </a:r>
            <a:endParaRPr/>
          </a:p>
        </p:txBody>
      </p:sp>
      <p:sp>
        <p:nvSpPr>
          <p:cNvPr id="141" name="Google Shape;141;p2"/>
          <p:cNvSpPr txBox="1"/>
          <p:nvPr>
            <p:ph idx="1" type="body"/>
          </p:nvPr>
        </p:nvSpPr>
        <p:spPr>
          <a:xfrm>
            <a:off x="1225050" y="1567550"/>
            <a:ext cx="7038900" cy="2911200"/>
          </a:xfrm>
          <a:prstGeom prst="rect">
            <a:avLst/>
          </a:prstGeom>
          <a:noFill/>
          <a:ln>
            <a:noFill/>
          </a:ln>
        </p:spPr>
        <p:txBody>
          <a:bodyPr anchorCtr="0" anchor="t" bIns="91425" lIns="91425" spcFirstLastPara="1" rIns="91425" wrap="square" tIns="91425">
            <a:normAutofit fontScale="25000" lnSpcReduction="20000"/>
          </a:bodyPr>
          <a:lstStyle/>
          <a:p>
            <a:pPr indent="-344145" lvl="0" marL="457200" rtl="0" algn="l">
              <a:lnSpc>
                <a:spcPct val="200000"/>
              </a:lnSpc>
              <a:spcBef>
                <a:spcPts val="0"/>
              </a:spcBef>
              <a:spcAft>
                <a:spcPts val="0"/>
              </a:spcAft>
              <a:buSzPct val="100000"/>
              <a:buChar char="●"/>
            </a:pPr>
            <a:r>
              <a:rPr lang="es-419" sz="7275"/>
              <a:t>Reubicación</a:t>
            </a:r>
            <a:endParaRPr sz="7275"/>
          </a:p>
          <a:p>
            <a:pPr indent="-344145" lvl="0" marL="457200" rtl="0" algn="l">
              <a:lnSpc>
                <a:spcPct val="200000"/>
              </a:lnSpc>
              <a:spcBef>
                <a:spcPts val="0"/>
              </a:spcBef>
              <a:spcAft>
                <a:spcPts val="0"/>
              </a:spcAft>
              <a:buSzPct val="100000"/>
              <a:buChar char="●"/>
            </a:pPr>
            <a:r>
              <a:rPr lang="es-419" sz="7275"/>
              <a:t>Protección</a:t>
            </a:r>
            <a:endParaRPr sz="7275"/>
          </a:p>
          <a:p>
            <a:pPr indent="-344145" lvl="0" marL="457200" rtl="0" algn="l">
              <a:lnSpc>
                <a:spcPct val="200000"/>
              </a:lnSpc>
              <a:spcBef>
                <a:spcPts val="0"/>
              </a:spcBef>
              <a:spcAft>
                <a:spcPts val="0"/>
              </a:spcAft>
              <a:buSzPct val="100000"/>
              <a:buChar char="●"/>
            </a:pPr>
            <a:r>
              <a:rPr lang="es-419" sz="7275"/>
              <a:t>Compartición</a:t>
            </a:r>
            <a:endParaRPr sz="7275"/>
          </a:p>
          <a:p>
            <a:pPr indent="-344145" lvl="0" marL="457200" rtl="0" algn="l">
              <a:lnSpc>
                <a:spcPct val="200000"/>
              </a:lnSpc>
              <a:spcBef>
                <a:spcPts val="0"/>
              </a:spcBef>
              <a:spcAft>
                <a:spcPts val="0"/>
              </a:spcAft>
              <a:buSzPct val="100000"/>
              <a:buChar char="●"/>
            </a:pPr>
            <a:r>
              <a:rPr lang="es-419" sz="7275"/>
              <a:t>Organización lógica</a:t>
            </a:r>
            <a:endParaRPr sz="7275"/>
          </a:p>
          <a:p>
            <a:pPr indent="-344145" lvl="0" marL="457200" rtl="0" algn="l">
              <a:lnSpc>
                <a:spcPct val="200000"/>
              </a:lnSpc>
              <a:spcBef>
                <a:spcPts val="0"/>
              </a:spcBef>
              <a:spcAft>
                <a:spcPts val="0"/>
              </a:spcAft>
              <a:buSzPct val="100000"/>
              <a:buChar char="●"/>
            </a:pPr>
            <a:r>
              <a:rPr lang="es-419" sz="7275"/>
              <a:t>Organización física.</a:t>
            </a:r>
            <a:endParaRPr sz="7275"/>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idx="4294967295" type="title"/>
          </p:nvPr>
        </p:nvSpPr>
        <p:spPr>
          <a:xfrm>
            <a:off x="96175" y="212625"/>
            <a:ext cx="76854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Fijo - Algoritmos de ubicación</a:t>
            </a:r>
            <a:endParaRPr sz="2440"/>
          </a:p>
        </p:txBody>
      </p:sp>
      <p:sp>
        <p:nvSpPr>
          <p:cNvPr id="255" name="Google Shape;255;p20"/>
          <p:cNvSpPr txBox="1"/>
          <p:nvPr>
            <p:ph idx="4294967295" type="body"/>
          </p:nvPr>
        </p:nvSpPr>
        <p:spPr>
          <a:xfrm>
            <a:off x="146700" y="924450"/>
            <a:ext cx="8850600" cy="427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El uso de particiones de </a:t>
            </a:r>
            <a:r>
              <a:rPr b="1" lang="es-419" sz="6800">
                <a:solidFill>
                  <a:srgbClr val="6FA8DC"/>
                </a:solidFill>
              </a:rPr>
              <a:t>distinto tamaño</a:t>
            </a:r>
            <a:r>
              <a:rPr lang="es-419" sz="6800"/>
              <a:t> proporciona un grado de </a:t>
            </a:r>
            <a:r>
              <a:rPr b="1" lang="es-419" sz="6800">
                <a:solidFill>
                  <a:srgbClr val="6FA8DC"/>
                </a:solidFill>
              </a:rPr>
              <a:t>flexibilidad</a:t>
            </a:r>
            <a:r>
              <a:rPr lang="es-419" sz="6800"/>
              <a:t> frente a las particiones fijas.</a:t>
            </a:r>
            <a:endParaRPr sz="6800"/>
          </a:p>
          <a:p>
            <a:pPr indent="0" lvl="0" marL="0" rtl="0" algn="l">
              <a:lnSpc>
                <a:spcPct val="150000"/>
              </a:lnSpc>
              <a:spcBef>
                <a:spcPts val="1200"/>
              </a:spcBef>
              <a:spcAft>
                <a:spcPts val="0"/>
              </a:spcAft>
              <a:buSzPct val="76470"/>
              <a:buNone/>
            </a:pPr>
            <a:r>
              <a:rPr lang="es-419" sz="6800"/>
              <a:t>Se podría decir que los esquemas de particiones fijas son relativamente sencillos y requieren un </a:t>
            </a:r>
            <a:r>
              <a:rPr b="1" lang="es-419" sz="6800">
                <a:solidFill>
                  <a:srgbClr val="6FA8DC"/>
                </a:solidFill>
              </a:rPr>
              <a:t>soporte mínimo</a:t>
            </a:r>
            <a:r>
              <a:rPr lang="es-419" sz="6800"/>
              <a:t> por parte del sistema operativo. Sin embargo tiene una serie de </a:t>
            </a:r>
            <a:r>
              <a:rPr b="1" lang="es-419" sz="6800">
                <a:solidFill>
                  <a:srgbClr val="E06666"/>
                </a:solidFill>
              </a:rPr>
              <a:t>desventajas</a:t>
            </a:r>
            <a:r>
              <a:rPr lang="es-419" sz="6800"/>
              <a:t>:</a:t>
            </a:r>
            <a:endParaRPr sz="6800"/>
          </a:p>
          <a:p>
            <a:pPr indent="-336550" lvl="0" marL="457200" rtl="0" algn="l">
              <a:lnSpc>
                <a:spcPct val="150000"/>
              </a:lnSpc>
              <a:spcBef>
                <a:spcPts val="1200"/>
              </a:spcBef>
              <a:spcAft>
                <a:spcPts val="0"/>
              </a:spcAft>
              <a:buSzPct val="100000"/>
              <a:buChar char="●"/>
            </a:pPr>
            <a:r>
              <a:rPr lang="es-419" sz="6800"/>
              <a:t>El número de particiones especificadas en tiempo de generación del sistema </a:t>
            </a:r>
            <a:r>
              <a:rPr b="1" lang="es-419" sz="6800">
                <a:solidFill>
                  <a:srgbClr val="E06666"/>
                </a:solidFill>
              </a:rPr>
              <a:t>limita el número de procesos activos</a:t>
            </a:r>
            <a:r>
              <a:rPr lang="es-419" sz="6800"/>
              <a:t> del sistema.</a:t>
            </a:r>
            <a:endParaRPr sz="6800"/>
          </a:p>
          <a:p>
            <a:pPr indent="-336550" lvl="0" marL="457200" rtl="0" algn="l">
              <a:lnSpc>
                <a:spcPct val="150000"/>
              </a:lnSpc>
              <a:spcBef>
                <a:spcPts val="0"/>
              </a:spcBef>
              <a:spcAft>
                <a:spcPts val="0"/>
              </a:spcAft>
              <a:buSzPct val="100000"/>
              <a:buChar char="●"/>
            </a:pPr>
            <a:r>
              <a:rPr lang="es-419" sz="6800"/>
              <a:t>Debido a que los tamaños de las particiones son </a:t>
            </a:r>
            <a:r>
              <a:rPr b="1" lang="es-419" sz="6800">
                <a:solidFill>
                  <a:srgbClr val="6FA8DC"/>
                </a:solidFill>
              </a:rPr>
              <a:t>preestablecidos</a:t>
            </a:r>
            <a:r>
              <a:rPr lang="es-419" sz="6800"/>
              <a:t> en tiempo de generación del sistema, puede ser eficiente en entornos donde el requisito de almacenamiento principal de los trabajos es conocido de antemano. Pero eso no ocurre en la mayoría de los casos.</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idx="4294967295" type="title"/>
          </p:nvPr>
        </p:nvSpPr>
        <p:spPr>
          <a:xfrm>
            <a:off x="96175" y="212625"/>
            <a:ext cx="46731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Dinámico</a:t>
            </a:r>
            <a:endParaRPr sz="2440"/>
          </a:p>
        </p:txBody>
      </p:sp>
      <p:sp>
        <p:nvSpPr>
          <p:cNvPr id="261" name="Google Shape;261;p21"/>
          <p:cNvSpPr txBox="1"/>
          <p:nvPr>
            <p:ph idx="4294967295" type="body"/>
          </p:nvPr>
        </p:nvSpPr>
        <p:spPr>
          <a:xfrm>
            <a:off x="146700" y="924450"/>
            <a:ext cx="8873700" cy="427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Las particiones son de </a:t>
            </a:r>
            <a:r>
              <a:rPr b="1" lang="es-419" sz="6800">
                <a:solidFill>
                  <a:srgbClr val="6FA8DC"/>
                </a:solidFill>
              </a:rPr>
              <a:t>longitud y número variable</a:t>
            </a:r>
            <a:r>
              <a:rPr lang="es-419" sz="6800"/>
              <a:t>.</a:t>
            </a:r>
            <a:endParaRPr sz="6800"/>
          </a:p>
          <a:p>
            <a:pPr indent="0" lvl="0" marL="0" rtl="0" algn="l">
              <a:lnSpc>
                <a:spcPct val="150000"/>
              </a:lnSpc>
              <a:spcBef>
                <a:spcPts val="1200"/>
              </a:spcBef>
              <a:spcAft>
                <a:spcPts val="0"/>
              </a:spcAft>
              <a:buSzPct val="76470"/>
              <a:buNone/>
            </a:pPr>
            <a:r>
              <a:rPr lang="es-419" sz="6800"/>
              <a:t>Cuando un proceso llega a la memoria principal, </a:t>
            </a:r>
            <a:r>
              <a:rPr b="1" lang="es-419" sz="6800">
                <a:solidFill>
                  <a:srgbClr val="FFD966"/>
                </a:solidFill>
              </a:rPr>
              <a:t>se le asigna exactamente tanta memoria como memoria como requiera y no más</a:t>
            </a:r>
            <a:r>
              <a:rPr lang="es-419" sz="6800"/>
              <a:t>.</a:t>
            </a:r>
            <a:br>
              <a:rPr lang="es-419" sz="6800"/>
            </a:br>
            <a:endParaRPr sz="6800"/>
          </a:p>
          <a:p>
            <a:pPr indent="0" lvl="0" marL="0" rtl="0" algn="l">
              <a:lnSpc>
                <a:spcPct val="150000"/>
              </a:lnSpc>
              <a:spcBef>
                <a:spcPts val="1200"/>
              </a:spcBef>
              <a:spcAft>
                <a:spcPts val="0"/>
              </a:spcAft>
              <a:buSzPct val="76470"/>
              <a:buNone/>
            </a:pPr>
            <a:r>
              <a:rPr lang="es-419" sz="6800"/>
              <a:t>Un ejemplo: </a:t>
            </a:r>
            <a:endParaRPr sz="6800"/>
          </a:p>
          <a:p>
            <a:pPr indent="0" lvl="0" marL="0" rtl="0" algn="l">
              <a:lnSpc>
                <a:spcPct val="150000"/>
              </a:lnSpc>
              <a:spcBef>
                <a:spcPts val="1200"/>
              </a:spcBef>
              <a:spcAft>
                <a:spcPts val="0"/>
              </a:spcAft>
              <a:buSzPct val="76470"/>
              <a:buNone/>
            </a:pPr>
            <a:r>
              <a:rPr lang="es-419" sz="6800"/>
              <a:t>Inicialmente, la memoria principal está vacía excepto por el S.O.</a:t>
            </a:r>
            <a:endParaRPr sz="6800"/>
          </a:p>
          <a:p>
            <a:pPr indent="0" lvl="0" marL="0" rtl="0" algn="l">
              <a:lnSpc>
                <a:spcPct val="150000"/>
              </a:lnSpc>
              <a:spcBef>
                <a:spcPts val="1200"/>
              </a:spcBef>
              <a:spcAft>
                <a:spcPts val="0"/>
              </a:spcAft>
              <a:buSzPct val="76470"/>
              <a:buNone/>
            </a:pPr>
            <a:r>
              <a:rPr lang="es-419" sz="6800"/>
              <a:t>Los primeros 3 procesos se cargan justo donde el S.O. finaliza y ocupando el espacio justo.</a:t>
            </a:r>
            <a:endParaRPr sz="6800"/>
          </a:p>
          <a:p>
            <a:pPr indent="0" lvl="0" marL="0" rtl="0" algn="l">
              <a:lnSpc>
                <a:spcPct val="150000"/>
              </a:lnSpc>
              <a:spcBef>
                <a:spcPts val="1200"/>
              </a:spcBef>
              <a:spcAft>
                <a:spcPts val="0"/>
              </a:spcAft>
              <a:buSzPct val="76470"/>
              <a:buNone/>
            </a:pPr>
            <a:r>
              <a:rPr lang="es-419" sz="6800"/>
              <a:t>Esto deja un </a:t>
            </a:r>
            <a:r>
              <a:rPr b="1" lang="es-419" sz="6800">
                <a:solidFill>
                  <a:srgbClr val="E06666"/>
                </a:solidFill>
              </a:rPr>
              <a:t>«hueco»</a:t>
            </a:r>
            <a:r>
              <a:rPr lang="es-419" sz="6800"/>
              <a:t> al final demasiado pequeño para un cuarto proceso.</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2"/>
          <p:cNvPicPr preferRelativeResize="0"/>
          <p:nvPr/>
        </p:nvPicPr>
        <p:blipFill rotWithShape="1">
          <a:blip r:embed="rId3">
            <a:alphaModFix/>
          </a:blip>
          <a:srcRect b="0" l="0" r="0" t="0"/>
          <a:stretch/>
        </p:blipFill>
        <p:spPr>
          <a:xfrm>
            <a:off x="0" y="518613"/>
            <a:ext cx="9144001" cy="41062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4294967295" type="title"/>
          </p:nvPr>
        </p:nvSpPr>
        <p:spPr>
          <a:xfrm>
            <a:off x="96175" y="67750"/>
            <a:ext cx="46731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Dinámico</a:t>
            </a:r>
            <a:endParaRPr sz="2440"/>
          </a:p>
        </p:txBody>
      </p:sp>
      <p:sp>
        <p:nvSpPr>
          <p:cNvPr id="272" name="Google Shape;272;p23"/>
          <p:cNvSpPr txBox="1"/>
          <p:nvPr>
            <p:ph idx="4294967295" type="body"/>
          </p:nvPr>
        </p:nvSpPr>
        <p:spPr>
          <a:xfrm>
            <a:off x="96175" y="864000"/>
            <a:ext cx="5663100" cy="427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El algún momento, ninguno de los procesos que se encuentra en memoria está disponible.</a:t>
            </a:r>
            <a:endParaRPr sz="6800"/>
          </a:p>
          <a:p>
            <a:pPr indent="0" lvl="0" marL="0" rtl="0" algn="l">
              <a:lnSpc>
                <a:spcPct val="150000"/>
              </a:lnSpc>
              <a:spcBef>
                <a:spcPts val="1200"/>
              </a:spcBef>
              <a:spcAft>
                <a:spcPts val="0"/>
              </a:spcAft>
              <a:buSzPct val="76470"/>
              <a:buNone/>
            </a:pPr>
            <a:r>
              <a:rPr lang="es-419" sz="6800"/>
              <a:t>El  S.O. lleva el proceso 2 al disco, lo que deja suficiente espacio para cargar un nuevo proceso.</a:t>
            </a:r>
            <a:endParaRPr sz="6800"/>
          </a:p>
          <a:p>
            <a:pPr indent="0" lvl="0" marL="0" rtl="0" algn="l">
              <a:lnSpc>
                <a:spcPct val="150000"/>
              </a:lnSpc>
              <a:spcBef>
                <a:spcPts val="1200"/>
              </a:spcBef>
              <a:spcAft>
                <a:spcPts val="0"/>
              </a:spcAft>
              <a:buSzPct val="76470"/>
              <a:buNone/>
            </a:pPr>
            <a:r>
              <a:rPr lang="es-419" sz="6800"/>
              <a:t>Se carga en memoria principal el proceso 4, debido a que es más pequeño que el proceso 2, se crea otro pequeño hueco.</a:t>
            </a:r>
            <a:endParaRPr sz="6800"/>
          </a:p>
          <a:p>
            <a:pPr indent="0" lvl="0" marL="0" rtl="0" algn="l">
              <a:lnSpc>
                <a:spcPct val="150000"/>
              </a:lnSpc>
              <a:spcBef>
                <a:spcPts val="1200"/>
              </a:spcBef>
              <a:spcAft>
                <a:spcPts val="0"/>
              </a:spcAft>
              <a:buSzPct val="76470"/>
              <a:buNone/>
            </a:pPr>
            <a:r>
              <a:rPr lang="es-419" sz="6800"/>
              <a:t>Posteriormente se alcanza un punto donde ninguno de los procesos de la memoria principal está listo, pero el proceso 2, en estado Suspendido Listo, está disponible.</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pic>
        <p:nvPicPr>
          <p:cNvPr id="273" name="Google Shape;273;p23"/>
          <p:cNvPicPr preferRelativeResize="0"/>
          <p:nvPr/>
        </p:nvPicPr>
        <p:blipFill rotWithShape="1">
          <a:blip r:embed="rId3">
            <a:alphaModFix/>
          </a:blip>
          <a:srcRect b="0" l="0" r="0" t="0"/>
          <a:stretch/>
        </p:blipFill>
        <p:spPr>
          <a:xfrm>
            <a:off x="5759275" y="1431248"/>
            <a:ext cx="3328900" cy="31450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idx="4294967295" type="title"/>
          </p:nvPr>
        </p:nvSpPr>
        <p:spPr>
          <a:xfrm>
            <a:off x="96175" y="285075"/>
            <a:ext cx="46731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Dinámico</a:t>
            </a:r>
            <a:endParaRPr sz="2440"/>
          </a:p>
        </p:txBody>
      </p:sp>
      <p:sp>
        <p:nvSpPr>
          <p:cNvPr id="279" name="Google Shape;279;p24"/>
          <p:cNvSpPr txBox="1"/>
          <p:nvPr>
            <p:ph idx="4294967295" type="body"/>
          </p:nvPr>
        </p:nvSpPr>
        <p:spPr>
          <a:xfrm>
            <a:off x="96175" y="1238300"/>
            <a:ext cx="5663100" cy="427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Porque no hay espacio suficiente para el proceso 2, el S.O. lleva a disco el proceso 1.</a:t>
            </a:r>
            <a:endParaRPr sz="6800"/>
          </a:p>
          <a:p>
            <a:pPr indent="0" lvl="0" marL="0" rtl="0" algn="l">
              <a:lnSpc>
                <a:spcPct val="200000"/>
              </a:lnSpc>
              <a:spcBef>
                <a:spcPts val="1200"/>
              </a:spcBef>
              <a:spcAft>
                <a:spcPts val="0"/>
              </a:spcAft>
              <a:buSzPct val="76470"/>
              <a:buNone/>
            </a:pPr>
            <a:r>
              <a:rPr lang="es-419" sz="6800"/>
              <a:t>Se lleva a memoria principal el proceso 2.</a:t>
            </a:r>
            <a:endParaRPr sz="6800"/>
          </a:p>
          <a:p>
            <a:pPr indent="0" lvl="0" marL="0" rtl="0" algn="l">
              <a:lnSpc>
                <a:spcPct val="200000"/>
              </a:lnSpc>
              <a:spcBef>
                <a:spcPts val="1200"/>
              </a:spcBef>
              <a:spcAft>
                <a:spcPts val="0"/>
              </a:spcAft>
              <a:buSzPct val="76470"/>
              <a:buNone/>
            </a:pPr>
            <a:r>
              <a:rPr lang="es-419" sz="6800"/>
              <a:t>Como podemos ver, el método comienza correctamente, pero finalmente lleva a una situación en la cual existen </a:t>
            </a:r>
            <a:r>
              <a:rPr b="1" lang="es-419" sz="6800">
                <a:solidFill>
                  <a:srgbClr val="E06666"/>
                </a:solidFill>
              </a:rPr>
              <a:t>muchos huecos pequeños</a:t>
            </a:r>
            <a:r>
              <a:rPr lang="es-419" sz="6800"/>
              <a:t> en la memoria.</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pic>
        <p:nvPicPr>
          <p:cNvPr id="280" name="Google Shape;280;p24"/>
          <p:cNvPicPr preferRelativeResize="0"/>
          <p:nvPr/>
        </p:nvPicPr>
        <p:blipFill rotWithShape="1">
          <a:blip r:embed="rId3">
            <a:alphaModFix/>
          </a:blip>
          <a:srcRect b="0" l="0" r="0" t="0"/>
          <a:stretch/>
        </p:blipFill>
        <p:spPr>
          <a:xfrm>
            <a:off x="5585700" y="1081975"/>
            <a:ext cx="3497950" cy="33417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idx="4294967295" type="title"/>
          </p:nvPr>
        </p:nvSpPr>
        <p:spPr>
          <a:xfrm>
            <a:off x="120325" y="116050"/>
            <a:ext cx="4673100" cy="54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440"/>
              <a:t>Particionamiento Dinámico</a:t>
            </a:r>
            <a:endParaRPr sz="2440"/>
          </a:p>
        </p:txBody>
      </p:sp>
      <p:sp>
        <p:nvSpPr>
          <p:cNvPr id="286" name="Google Shape;286;p25"/>
          <p:cNvSpPr txBox="1"/>
          <p:nvPr>
            <p:ph idx="4294967295" type="body"/>
          </p:nvPr>
        </p:nvSpPr>
        <p:spPr>
          <a:xfrm>
            <a:off x="120325" y="731200"/>
            <a:ext cx="7244700" cy="4279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A medida que pasa el tiempo, </a:t>
            </a:r>
            <a:r>
              <a:rPr b="1" lang="es-419" sz="6800">
                <a:solidFill>
                  <a:srgbClr val="E06666"/>
                </a:solidFill>
              </a:rPr>
              <a:t>la memoria se fragmenta cada vez más y la utilización de la memoria decrementa</a:t>
            </a:r>
            <a:r>
              <a:rPr lang="es-419" sz="6800"/>
              <a:t>.</a:t>
            </a:r>
            <a:endParaRPr sz="6800"/>
          </a:p>
          <a:p>
            <a:pPr indent="0" lvl="0" marL="0" rtl="0" algn="l">
              <a:lnSpc>
                <a:spcPct val="200000"/>
              </a:lnSpc>
              <a:spcBef>
                <a:spcPts val="1200"/>
              </a:spcBef>
              <a:spcAft>
                <a:spcPts val="0"/>
              </a:spcAft>
              <a:buSzPct val="76470"/>
              <a:buNone/>
            </a:pPr>
            <a:r>
              <a:rPr lang="es-419" sz="6800"/>
              <a:t>Este fenómeno se lo conoce como </a:t>
            </a:r>
            <a:r>
              <a:rPr b="1" lang="es-419" sz="6800">
                <a:solidFill>
                  <a:srgbClr val="E06666"/>
                </a:solidFill>
              </a:rPr>
              <a:t>fragmentación externa</a:t>
            </a:r>
            <a:r>
              <a:rPr lang="es-419" sz="6800"/>
              <a:t>, indicando que la memoria que es externa a todas las particiones se fragmenta de forma incremental.</a:t>
            </a:r>
            <a:endParaRPr sz="6800"/>
          </a:p>
          <a:p>
            <a:pPr indent="0" lvl="0" marL="0" rtl="0" algn="l">
              <a:lnSpc>
                <a:spcPct val="200000"/>
              </a:lnSpc>
              <a:spcBef>
                <a:spcPts val="1200"/>
              </a:spcBef>
              <a:spcAft>
                <a:spcPts val="0"/>
              </a:spcAft>
              <a:buSzPct val="76470"/>
              <a:buNone/>
            </a:pPr>
            <a:r>
              <a:rPr lang="es-419" sz="6800"/>
              <a:t>Una técnica para eliminar la fragmentación externa es la </a:t>
            </a:r>
            <a:r>
              <a:rPr b="1" lang="es-419" sz="6800">
                <a:solidFill>
                  <a:srgbClr val="6FA8DC"/>
                </a:solidFill>
              </a:rPr>
              <a:t>compactación</a:t>
            </a:r>
            <a:r>
              <a:rPr lang="es-419" sz="6800"/>
              <a:t>: de vez en cuando, el S.O. </a:t>
            </a:r>
            <a:r>
              <a:rPr b="1" lang="es-419" sz="6800">
                <a:solidFill>
                  <a:srgbClr val="FFD966"/>
                </a:solidFill>
              </a:rPr>
              <a:t>desplaza los procesos en memoria</a:t>
            </a:r>
            <a:r>
              <a:rPr lang="es-419" sz="6800"/>
              <a:t>, de forma que se encuentren contiguos y de este modo, toda la memoria libre se encontrará unida en un bloque.</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pic>
        <p:nvPicPr>
          <p:cNvPr id="287" name="Google Shape;287;p25"/>
          <p:cNvPicPr preferRelativeResize="0"/>
          <p:nvPr/>
        </p:nvPicPr>
        <p:blipFill rotWithShape="1">
          <a:blip r:embed="rId3">
            <a:alphaModFix/>
          </a:blip>
          <a:srcRect b="0" l="0" r="0" t="0"/>
          <a:stretch/>
        </p:blipFill>
        <p:spPr>
          <a:xfrm>
            <a:off x="7365025" y="1067525"/>
            <a:ext cx="1726700" cy="360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116425" y="3696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140"/>
              <a:t>Particionamiento Dinámico - Algoritmos de ubicación</a:t>
            </a:r>
            <a:endParaRPr sz="2140"/>
          </a:p>
        </p:txBody>
      </p:sp>
      <p:sp>
        <p:nvSpPr>
          <p:cNvPr id="293" name="Google Shape;293;p26"/>
          <p:cNvSpPr txBox="1"/>
          <p:nvPr>
            <p:ph idx="1" type="body"/>
          </p:nvPr>
        </p:nvSpPr>
        <p:spPr>
          <a:xfrm>
            <a:off x="1116425" y="1217400"/>
            <a:ext cx="7685400" cy="3636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Debido a que </a:t>
            </a:r>
            <a:r>
              <a:rPr b="1" lang="es-419" sz="6800">
                <a:solidFill>
                  <a:srgbClr val="E06666"/>
                </a:solidFill>
              </a:rPr>
              <a:t>la compactación de memoria consume una gran cantidad de tiempo</a:t>
            </a:r>
            <a:r>
              <a:rPr lang="es-419" sz="6800"/>
              <a:t>, el diseñador del S.O. debe ser inteligente a la hora de decidir cómo asignar la memoria a los procesos.</a:t>
            </a:r>
            <a:endParaRPr sz="6800"/>
          </a:p>
          <a:p>
            <a:pPr indent="0" lvl="0" marL="0" rtl="0" algn="l">
              <a:lnSpc>
                <a:spcPct val="150000"/>
              </a:lnSpc>
              <a:spcBef>
                <a:spcPts val="1200"/>
              </a:spcBef>
              <a:spcAft>
                <a:spcPts val="0"/>
              </a:spcAft>
              <a:buSzPct val="76470"/>
              <a:buNone/>
            </a:pPr>
            <a:r>
              <a:rPr lang="es-419" sz="6800"/>
              <a:t>Existen cuatro algoritmos de colocación que puede considerarse:</a:t>
            </a:r>
            <a:endParaRPr sz="6800"/>
          </a:p>
          <a:p>
            <a:pPr indent="-336550" lvl="0" marL="457200" rtl="0" algn="l">
              <a:lnSpc>
                <a:spcPct val="200000"/>
              </a:lnSpc>
              <a:spcBef>
                <a:spcPts val="1200"/>
              </a:spcBef>
              <a:spcAft>
                <a:spcPts val="0"/>
              </a:spcAft>
              <a:buSzPct val="100000"/>
              <a:buChar char="●"/>
            </a:pPr>
            <a:r>
              <a:rPr lang="es-419" sz="6800"/>
              <a:t>Mejor-ajuste (best-fit)</a:t>
            </a:r>
            <a:endParaRPr sz="6800"/>
          </a:p>
          <a:p>
            <a:pPr indent="-336550" lvl="0" marL="457200" rtl="0" algn="l">
              <a:lnSpc>
                <a:spcPct val="200000"/>
              </a:lnSpc>
              <a:spcBef>
                <a:spcPts val="0"/>
              </a:spcBef>
              <a:spcAft>
                <a:spcPts val="0"/>
              </a:spcAft>
              <a:buSzPct val="100000"/>
              <a:buChar char="●"/>
            </a:pPr>
            <a:r>
              <a:rPr lang="es-419" sz="6800"/>
              <a:t>Primer-ajuste (first-fit)</a:t>
            </a:r>
            <a:endParaRPr sz="6800"/>
          </a:p>
          <a:p>
            <a:pPr indent="-336550" lvl="0" marL="457200" rtl="0" algn="l">
              <a:lnSpc>
                <a:spcPct val="200000"/>
              </a:lnSpc>
              <a:spcBef>
                <a:spcPts val="0"/>
              </a:spcBef>
              <a:spcAft>
                <a:spcPts val="0"/>
              </a:spcAft>
              <a:buSzPct val="100000"/>
              <a:buChar char="●"/>
            </a:pPr>
            <a:r>
              <a:rPr lang="es-419" sz="6800"/>
              <a:t>Siguiente-ajuste (next-fit)</a:t>
            </a:r>
            <a:endParaRPr sz="6800"/>
          </a:p>
          <a:p>
            <a:pPr indent="-336550" lvl="0" marL="457200" rtl="0" algn="l">
              <a:lnSpc>
                <a:spcPct val="200000"/>
              </a:lnSpc>
              <a:spcBef>
                <a:spcPts val="0"/>
              </a:spcBef>
              <a:spcAft>
                <a:spcPts val="0"/>
              </a:spcAft>
              <a:buSzPct val="100000"/>
              <a:buChar char="●"/>
            </a:pPr>
            <a:r>
              <a:rPr lang="es-419" sz="6800"/>
              <a:t>Peor-ajuste (worst-fit)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1116425" y="3696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140"/>
              <a:t>Particionamiento Dinámico - Algoritmos de ubicación</a:t>
            </a:r>
            <a:endParaRPr sz="2140"/>
          </a:p>
        </p:txBody>
      </p:sp>
      <p:sp>
        <p:nvSpPr>
          <p:cNvPr id="299" name="Google Shape;299;p27"/>
          <p:cNvSpPr txBox="1"/>
          <p:nvPr>
            <p:ph idx="1" type="body"/>
          </p:nvPr>
        </p:nvSpPr>
        <p:spPr>
          <a:xfrm>
            <a:off x="1116425" y="1217400"/>
            <a:ext cx="7685400" cy="3636300"/>
          </a:xfrm>
          <a:prstGeom prst="rect">
            <a:avLst/>
          </a:prstGeom>
          <a:noFill/>
          <a:ln>
            <a:noFill/>
          </a:ln>
        </p:spPr>
        <p:txBody>
          <a:bodyPr anchorCtr="0" anchor="t" bIns="91425" lIns="91425" spcFirstLastPara="1" rIns="91425" wrap="square" tIns="91425">
            <a:normAutofit fontScale="25000" lnSpcReduction="20000"/>
          </a:bodyPr>
          <a:lstStyle/>
          <a:p>
            <a:pPr indent="-336550" lvl="0" marL="457200" rtl="0" algn="l">
              <a:lnSpc>
                <a:spcPct val="200000"/>
              </a:lnSpc>
              <a:spcBef>
                <a:spcPts val="0"/>
              </a:spcBef>
              <a:spcAft>
                <a:spcPts val="0"/>
              </a:spcAft>
              <a:buSzPct val="100000"/>
              <a:buChar char="●"/>
            </a:pPr>
            <a:r>
              <a:rPr b="1" lang="es-419" sz="6800">
                <a:solidFill>
                  <a:srgbClr val="6FA8DC"/>
                </a:solidFill>
              </a:rPr>
              <a:t>Mejor-ajuste</a:t>
            </a:r>
            <a:r>
              <a:rPr lang="es-419" sz="6800"/>
              <a:t> escoge el bloque </a:t>
            </a:r>
            <a:r>
              <a:rPr b="1" lang="es-419" sz="6800">
                <a:solidFill>
                  <a:srgbClr val="FFD966"/>
                </a:solidFill>
              </a:rPr>
              <a:t>más cercano en tamaño</a:t>
            </a:r>
            <a:r>
              <a:rPr lang="es-419" sz="6800"/>
              <a:t> a la petición.</a:t>
            </a:r>
            <a:endParaRPr sz="6800"/>
          </a:p>
          <a:p>
            <a:pPr indent="-336550" lvl="0" marL="457200" rtl="0" algn="l">
              <a:lnSpc>
                <a:spcPct val="200000"/>
              </a:lnSpc>
              <a:spcBef>
                <a:spcPts val="0"/>
              </a:spcBef>
              <a:spcAft>
                <a:spcPts val="0"/>
              </a:spcAft>
              <a:buSzPct val="100000"/>
              <a:buChar char="●"/>
            </a:pPr>
            <a:r>
              <a:rPr b="1" lang="es-419" sz="6800">
                <a:solidFill>
                  <a:srgbClr val="6FA8DC"/>
                </a:solidFill>
              </a:rPr>
              <a:t>Primer-ajuste</a:t>
            </a:r>
            <a:r>
              <a:rPr lang="es-419" sz="6800"/>
              <a:t> comienza a analizar la memoria desde el principio y escoge el </a:t>
            </a:r>
            <a:r>
              <a:rPr b="1" lang="es-419" sz="6800">
                <a:solidFill>
                  <a:srgbClr val="FFD966"/>
                </a:solidFill>
              </a:rPr>
              <a:t>primer bloque disponible que sea suficientemente grande</a:t>
            </a:r>
            <a:r>
              <a:rPr lang="es-419" sz="6800"/>
              <a:t>.</a:t>
            </a:r>
            <a:endParaRPr sz="6800"/>
          </a:p>
          <a:p>
            <a:pPr indent="-336550" lvl="0" marL="457200" rtl="0" algn="l">
              <a:lnSpc>
                <a:spcPct val="200000"/>
              </a:lnSpc>
              <a:spcBef>
                <a:spcPts val="0"/>
              </a:spcBef>
              <a:spcAft>
                <a:spcPts val="0"/>
              </a:spcAft>
              <a:buSzPct val="100000"/>
              <a:buChar char="●"/>
            </a:pPr>
            <a:r>
              <a:rPr b="1" lang="es-419" sz="6800">
                <a:solidFill>
                  <a:srgbClr val="6FA8DC"/>
                </a:solidFill>
              </a:rPr>
              <a:t>Siguiente-ajuste</a:t>
            </a:r>
            <a:r>
              <a:rPr lang="es-419" sz="6800"/>
              <a:t> comienza a analizar la memoria </a:t>
            </a:r>
            <a:r>
              <a:rPr b="1" lang="es-419" sz="6800">
                <a:solidFill>
                  <a:srgbClr val="FFD966"/>
                </a:solidFill>
              </a:rPr>
              <a:t>desde la última colocación</a:t>
            </a:r>
            <a:r>
              <a:rPr lang="es-419" sz="6800"/>
              <a:t> y elige el siguiente bloque disponible que sea suficientemente grande.</a:t>
            </a:r>
            <a:endParaRPr sz="6800"/>
          </a:p>
          <a:p>
            <a:pPr indent="-336550" lvl="0" marL="457200" rtl="0" algn="l">
              <a:lnSpc>
                <a:spcPct val="200000"/>
              </a:lnSpc>
              <a:spcBef>
                <a:spcPts val="0"/>
              </a:spcBef>
              <a:spcAft>
                <a:spcPts val="0"/>
              </a:spcAft>
              <a:buSzPct val="100000"/>
              <a:buChar char="●"/>
            </a:pPr>
            <a:r>
              <a:rPr b="1" lang="es-419" sz="6800">
                <a:solidFill>
                  <a:srgbClr val="6FA8DC"/>
                </a:solidFill>
              </a:rPr>
              <a:t>Peor-ajuste</a:t>
            </a:r>
            <a:r>
              <a:rPr lang="es-419" sz="6800"/>
              <a:t> escoge </a:t>
            </a:r>
            <a:r>
              <a:rPr b="1" lang="es-419" sz="6800">
                <a:solidFill>
                  <a:srgbClr val="FFD966"/>
                </a:solidFill>
              </a:rPr>
              <a:t>el mayor bloque de memoria libre</a:t>
            </a:r>
            <a:r>
              <a:rPr lang="es-419" sz="6800"/>
              <a:t> para un proceso.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rPr lang="es-419" sz="6800"/>
              <a:t>Existen dos dificultades con el uso de las particiones fijas del mismo tamaño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idx="4294967295" type="title"/>
          </p:nvPr>
        </p:nvSpPr>
        <p:spPr>
          <a:xfrm>
            <a:off x="2591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140"/>
              <a:t>Particionamiento Dinámico - Algoritmos de ubicación</a:t>
            </a:r>
            <a:endParaRPr sz="2140"/>
          </a:p>
        </p:txBody>
      </p:sp>
      <p:sp>
        <p:nvSpPr>
          <p:cNvPr id="305" name="Google Shape;305;p28"/>
          <p:cNvSpPr txBox="1"/>
          <p:nvPr>
            <p:ph idx="4294967295" type="body"/>
          </p:nvPr>
        </p:nvSpPr>
        <p:spPr>
          <a:xfrm>
            <a:off x="259175" y="963825"/>
            <a:ext cx="5089500" cy="3636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Un ejemplo de configuración de memoria después de un número de colocaciones e intercambios en disco.</a:t>
            </a:r>
            <a:endParaRPr sz="6800"/>
          </a:p>
          <a:p>
            <a:pPr indent="0" lvl="0" marL="0" rtl="0" algn="l">
              <a:lnSpc>
                <a:spcPct val="200000"/>
              </a:lnSpc>
              <a:spcBef>
                <a:spcPts val="1200"/>
              </a:spcBef>
              <a:spcAft>
                <a:spcPts val="0"/>
              </a:spcAft>
              <a:buSzPct val="76470"/>
              <a:buNone/>
            </a:pPr>
            <a:r>
              <a:rPr lang="es-419" sz="6800"/>
              <a:t>El último bloque que se utilizó fue un bloque de 22 Mb del cual se crea una partición de 14 Mb. </a:t>
            </a:r>
            <a:endParaRPr sz="6800"/>
          </a:p>
          <a:p>
            <a:pPr indent="0" lvl="0" marL="0" rtl="0" algn="l">
              <a:lnSpc>
                <a:spcPct val="200000"/>
              </a:lnSpc>
              <a:spcBef>
                <a:spcPts val="1200"/>
              </a:spcBef>
              <a:spcAft>
                <a:spcPts val="0"/>
              </a:spcAft>
              <a:buSzPct val="76470"/>
              <a:buNone/>
            </a:pPr>
            <a:r>
              <a:rPr lang="es-419" sz="6800"/>
              <a:t>En este ejemplo muestra la diferencia entre los algoritmos, a la hora de satisfacer una petición de asignación de 16 Mb.</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306" name="Google Shape;306;p28"/>
          <p:cNvPicPr preferRelativeResize="0"/>
          <p:nvPr/>
        </p:nvPicPr>
        <p:blipFill rotWithShape="1">
          <a:blip r:embed="rId3">
            <a:alphaModFix/>
          </a:blip>
          <a:srcRect b="0" l="0" r="0" t="0"/>
          <a:stretch/>
        </p:blipFill>
        <p:spPr>
          <a:xfrm>
            <a:off x="5348675" y="1188551"/>
            <a:ext cx="3727450" cy="35657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1116425"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12" name="Google Shape;312;p29"/>
          <p:cNvSpPr txBox="1"/>
          <p:nvPr>
            <p:ph idx="1" type="body"/>
          </p:nvPr>
        </p:nvSpPr>
        <p:spPr>
          <a:xfrm>
            <a:off x="1116425" y="1002150"/>
            <a:ext cx="80277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Tanto las particiones de tamaño fijo como variable son </a:t>
            </a:r>
            <a:r>
              <a:rPr b="1" lang="es-419" sz="6800">
                <a:solidFill>
                  <a:srgbClr val="E06666"/>
                </a:solidFill>
              </a:rPr>
              <a:t>ineficientes </a:t>
            </a:r>
            <a:r>
              <a:rPr lang="es-419" sz="6800"/>
              <a:t>en el uso de la memoria. Los primeros provocan </a:t>
            </a:r>
            <a:r>
              <a:rPr b="1" lang="es-419" sz="6800">
                <a:solidFill>
                  <a:srgbClr val="E06666"/>
                </a:solidFill>
              </a:rPr>
              <a:t>fragmentación interna</a:t>
            </a:r>
            <a:r>
              <a:rPr lang="es-419" sz="6800"/>
              <a:t> y los últimos </a:t>
            </a:r>
            <a:r>
              <a:rPr b="1" lang="es-419" sz="6800">
                <a:solidFill>
                  <a:srgbClr val="E06666"/>
                </a:solidFill>
              </a:rPr>
              <a:t>fragmentación externa</a:t>
            </a:r>
            <a:r>
              <a:rPr lang="es-419" sz="6800"/>
              <a:t>.</a:t>
            </a:r>
            <a:endParaRPr sz="6800"/>
          </a:p>
          <a:p>
            <a:pPr indent="0" lvl="0" marL="0" rtl="0" algn="l">
              <a:lnSpc>
                <a:spcPct val="200000"/>
              </a:lnSpc>
              <a:spcBef>
                <a:spcPts val="1200"/>
              </a:spcBef>
              <a:spcAft>
                <a:spcPts val="0"/>
              </a:spcAft>
              <a:buSzPct val="76470"/>
              <a:buNone/>
            </a:pPr>
            <a:r>
              <a:rPr lang="es-419" sz="6800"/>
              <a:t>Supongamos, que la memoria principal se divide en porciones de tamaño fijo relativamente pequeños, y que cada proceso también se divide en porciones pequeñas del mismo tamaño fijo.</a:t>
            </a:r>
            <a:endParaRPr sz="6800"/>
          </a:p>
          <a:p>
            <a:pPr indent="0" lvl="0" marL="0" rtl="0" algn="l">
              <a:lnSpc>
                <a:spcPct val="200000"/>
              </a:lnSpc>
              <a:spcBef>
                <a:spcPts val="1200"/>
              </a:spcBef>
              <a:spcAft>
                <a:spcPts val="0"/>
              </a:spcAft>
              <a:buSzPct val="76470"/>
              <a:buNone/>
            </a:pPr>
            <a:r>
              <a:rPr lang="es-419" sz="6800"/>
              <a:t>Dichas porciones del procesos, conocidas como </a:t>
            </a:r>
            <a:r>
              <a:rPr b="1" lang="es-419" sz="6800">
                <a:solidFill>
                  <a:srgbClr val="6FA8DC"/>
                </a:solidFill>
              </a:rPr>
              <a:t>páginas</a:t>
            </a:r>
            <a:r>
              <a:rPr lang="es-419" sz="6800"/>
              <a:t>, se les asigna porciones disponibles de memoria, conocidas como </a:t>
            </a:r>
            <a:r>
              <a:rPr b="1" lang="es-419" sz="6800">
                <a:solidFill>
                  <a:srgbClr val="6FA8DC"/>
                </a:solidFill>
              </a:rPr>
              <a:t>marcos </a:t>
            </a:r>
            <a:r>
              <a:rPr lang="es-419" sz="6800"/>
              <a:t>o marcos de página.</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Reubicación</a:t>
            </a:r>
            <a:endParaRPr sz="2600"/>
          </a:p>
        </p:txBody>
      </p:sp>
      <p:sp>
        <p:nvSpPr>
          <p:cNvPr id="147" name="Google Shape;147;p3"/>
          <p:cNvSpPr txBox="1"/>
          <p:nvPr>
            <p:ph idx="1" type="body"/>
          </p:nvPr>
        </p:nvSpPr>
        <p:spPr>
          <a:xfrm>
            <a:off x="1297500" y="1169125"/>
            <a:ext cx="7746000" cy="36606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50000"/>
              </a:lnSpc>
              <a:spcBef>
                <a:spcPts val="0"/>
              </a:spcBef>
              <a:spcAft>
                <a:spcPts val="0"/>
              </a:spcAft>
              <a:buSzPct val="74927"/>
              <a:buNone/>
            </a:pPr>
            <a:r>
              <a:rPr lang="es-419" sz="2776"/>
              <a:t>La memoria principal disponible se comparte generalmente entre varios procesos, por lo que es bueno poder </a:t>
            </a:r>
            <a:r>
              <a:rPr b="1" lang="es-419" sz="2776">
                <a:solidFill>
                  <a:srgbClr val="6FA8DC"/>
                </a:solidFill>
              </a:rPr>
              <a:t>intercambiar </a:t>
            </a:r>
            <a:r>
              <a:rPr lang="es-419" sz="2776"/>
              <a:t>los procesos en la memoria principal para maximizar la utilización del procesador proporcionando un gran número de procesos para la ejecución. </a:t>
            </a:r>
            <a:endParaRPr sz="2776"/>
          </a:p>
          <a:p>
            <a:pPr indent="0" lvl="0" marL="0" rtl="0" algn="l">
              <a:lnSpc>
                <a:spcPct val="150000"/>
              </a:lnSpc>
              <a:spcBef>
                <a:spcPts val="1200"/>
              </a:spcBef>
              <a:spcAft>
                <a:spcPts val="0"/>
              </a:spcAft>
              <a:buSzPct val="74927"/>
              <a:buNone/>
            </a:pPr>
            <a:r>
              <a:rPr lang="es-419" sz="2776"/>
              <a:t>Una vez que un programa se lleva a la memoria secundaria (disco), sería bastante limitante colocarlo en la misma región de memoria principal donde se hallaba anteriormente, cuando éste se trae de nuevo a memoria. Podría ser necesario </a:t>
            </a:r>
            <a:r>
              <a:rPr b="1" lang="es-419" sz="2776">
                <a:solidFill>
                  <a:srgbClr val="6FA8DC"/>
                </a:solidFill>
              </a:rPr>
              <a:t>reubicar</a:t>
            </a:r>
            <a:r>
              <a:rPr lang="es-419" sz="2776"/>
              <a:t> el proceso es un área de memoria diferente.</a:t>
            </a:r>
            <a:endParaRPr sz="2776"/>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18" name="Google Shape;318;p30"/>
          <p:cNvSpPr txBox="1"/>
          <p:nvPr>
            <p:ph idx="4294967295" type="body"/>
          </p:nvPr>
        </p:nvSpPr>
        <p:spPr>
          <a:xfrm>
            <a:off x="150500" y="905575"/>
            <a:ext cx="61764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Supongamos en un sistema con 15 marcos del mismo tamaño. El S.O. mantiene una lista de marcos libres.</a:t>
            </a:r>
            <a:endParaRPr sz="6800"/>
          </a:p>
          <a:p>
            <a:pPr indent="0" lvl="0" marL="0" rtl="0" algn="l">
              <a:lnSpc>
                <a:spcPct val="200000"/>
              </a:lnSpc>
              <a:spcBef>
                <a:spcPts val="1200"/>
              </a:spcBef>
              <a:spcAft>
                <a:spcPts val="0"/>
              </a:spcAft>
              <a:buSzPct val="76470"/>
              <a:buNone/>
            </a:pPr>
            <a:r>
              <a:rPr lang="es-419" sz="6800"/>
              <a:t>El proceso A, almacenado en disco está formado por cuatro páginas. En el momento de cargar este proceso, el S.O. encuentra cuatro marcos libres y carga las cuatro páginas del proceso A.</a:t>
            </a:r>
            <a:endParaRPr sz="6800"/>
          </a:p>
          <a:p>
            <a:pPr indent="0" lvl="0" marL="0" rtl="0" algn="l">
              <a:lnSpc>
                <a:spcPct val="200000"/>
              </a:lnSpc>
              <a:spcBef>
                <a:spcPts val="1200"/>
              </a:spcBef>
              <a:spcAft>
                <a:spcPts val="0"/>
              </a:spcAft>
              <a:buSzPct val="76470"/>
              <a:buNone/>
            </a:pPr>
            <a:r>
              <a:rPr lang="es-419" sz="6800"/>
              <a:t>El proceso B formado por tres páginas y el proceso C formado por cuatro, se cargan a continuación.</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
        <p:nvSpPr>
          <p:cNvPr id="319" name="Google Shape;319;p30"/>
          <p:cNvSpPr/>
          <p:nvPr/>
        </p:nvSpPr>
        <p:spPr>
          <a:xfrm>
            <a:off x="6625463" y="511375"/>
            <a:ext cx="2342400" cy="45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20" name="Google Shape;320;p30"/>
          <p:cNvPicPr preferRelativeResize="0"/>
          <p:nvPr/>
        </p:nvPicPr>
        <p:blipFill rotWithShape="1">
          <a:blip r:embed="rId3">
            <a:alphaModFix/>
          </a:blip>
          <a:srcRect b="0" l="0" r="0" t="0"/>
          <a:stretch/>
        </p:blipFill>
        <p:spPr>
          <a:xfrm>
            <a:off x="6779372" y="708059"/>
            <a:ext cx="2034575" cy="4355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26" name="Google Shape;326;p31"/>
          <p:cNvSpPr txBox="1"/>
          <p:nvPr>
            <p:ph idx="4294967295" type="body"/>
          </p:nvPr>
        </p:nvSpPr>
        <p:spPr>
          <a:xfrm>
            <a:off x="186725" y="1228575"/>
            <a:ext cx="6115800" cy="3207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En un instante el proceso B se suspende y deja la memoria principal.</a:t>
            </a:r>
            <a:endParaRPr sz="6800"/>
          </a:p>
          <a:p>
            <a:pPr indent="0" lvl="0" marL="0" rtl="0" algn="l">
              <a:lnSpc>
                <a:spcPct val="150000"/>
              </a:lnSpc>
              <a:spcBef>
                <a:spcPts val="1200"/>
              </a:spcBef>
              <a:spcAft>
                <a:spcPts val="0"/>
              </a:spcAft>
              <a:buSzPct val="76470"/>
              <a:buNone/>
            </a:pPr>
            <a:r>
              <a:rPr lang="es-419" sz="6800"/>
              <a:t>El sistema necesita traer a un nuevo proceso, el proceso D que está formado por 5 páginas.</a:t>
            </a:r>
            <a:endParaRPr sz="6800"/>
          </a:p>
          <a:p>
            <a:pPr indent="0" lvl="0" marL="0" rtl="0" algn="l">
              <a:lnSpc>
                <a:spcPct val="150000"/>
              </a:lnSpc>
              <a:spcBef>
                <a:spcPts val="1200"/>
              </a:spcBef>
              <a:spcAft>
                <a:spcPts val="0"/>
              </a:spcAft>
              <a:buSzPct val="76470"/>
              <a:buNone/>
            </a:pPr>
            <a:r>
              <a:rPr lang="es-419" sz="6800"/>
              <a:t>Si vemos este ejemplo no hay 5 marcos contiguos disponibles. </a:t>
            </a:r>
            <a:r>
              <a:rPr b="1" lang="es-419" sz="6800">
                <a:solidFill>
                  <a:srgbClr val="FFD966"/>
                </a:solidFill>
              </a:rPr>
              <a:t>¿Significa que el S.O. no pueda cargar el proceso D?</a:t>
            </a:r>
            <a:endParaRPr b="1" sz="6800">
              <a:solidFill>
                <a:srgbClr val="FFD966"/>
              </a:solidFill>
            </a:endParaRPr>
          </a:p>
          <a:p>
            <a:pPr indent="0" lvl="0" marL="0" rtl="0" algn="l">
              <a:lnSpc>
                <a:spcPct val="150000"/>
              </a:lnSpc>
              <a:spcBef>
                <a:spcPts val="1200"/>
              </a:spcBef>
              <a:spcAft>
                <a:spcPts val="0"/>
              </a:spcAft>
              <a:buSzPct val="76470"/>
              <a:buNone/>
            </a:pPr>
            <a:r>
              <a:rPr lang="es-419" sz="6800"/>
              <a:t>No, porque se puede utilizar el concepto de </a:t>
            </a:r>
            <a:r>
              <a:rPr b="1" lang="es-419" sz="6800">
                <a:solidFill>
                  <a:srgbClr val="6FA8DC"/>
                </a:solidFill>
              </a:rPr>
              <a:t>dirección lógica</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
        <p:nvSpPr>
          <p:cNvPr id="327" name="Google Shape;327;p31"/>
          <p:cNvSpPr/>
          <p:nvPr/>
        </p:nvSpPr>
        <p:spPr>
          <a:xfrm>
            <a:off x="6625463" y="475150"/>
            <a:ext cx="2342400" cy="45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28" name="Google Shape;328;p31"/>
          <p:cNvPicPr preferRelativeResize="0"/>
          <p:nvPr/>
        </p:nvPicPr>
        <p:blipFill rotWithShape="1">
          <a:blip r:embed="rId3">
            <a:alphaModFix/>
          </a:blip>
          <a:srcRect b="0" l="0" r="0" t="0"/>
          <a:stretch/>
        </p:blipFill>
        <p:spPr>
          <a:xfrm>
            <a:off x="6719000" y="736525"/>
            <a:ext cx="2155350" cy="4191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34" name="Google Shape;334;p32"/>
          <p:cNvSpPr txBox="1"/>
          <p:nvPr>
            <p:ph idx="4294967295" type="body"/>
          </p:nvPr>
        </p:nvSpPr>
        <p:spPr>
          <a:xfrm>
            <a:off x="162575" y="815925"/>
            <a:ext cx="60675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El S.O. mantiene una </a:t>
            </a:r>
            <a:r>
              <a:rPr b="1" lang="es-419" sz="6800">
                <a:solidFill>
                  <a:srgbClr val="6FA8DC"/>
                </a:solidFill>
              </a:rPr>
              <a:t>tabla de páginas</a:t>
            </a:r>
            <a:r>
              <a:rPr lang="es-419" sz="6800"/>
              <a:t> por cada proceso..</a:t>
            </a:r>
            <a:endParaRPr sz="6800"/>
          </a:p>
          <a:p>
            <a:pPr indent="0" lvl="0" marL="0" rtl="0" algn="l">
              <a:lnSpc>
                <a:spcPct val="150000"/>
              </a:lnSpc>
              <a:spcBef>
                <a:spcPts val="1200"/>
              </a:spcBef>
              <a:spcAft>
                <a:spcPts val="0"/>
              </a:spcAft>
              <a:buSzPct val="76470"/>
              <a:buNone/>
            </a:pPr>
            <a:r>
              <a:rPr lang="es-419" sz="6800"/>
              <a:t>La tabla de páginas muestra la </a:t>
            </a:r>
            <a:r>
              <a:rPr b="1" lang="es-419" sz="6800">
                <a:solidFill>
                  <a:srgbClr val="6FA8DC"/>
                </a:solidFill>
              </a:rPr>
              <a:t>ubicación del marco por cada página</a:t>
            </a:r>
            <a:r>
              <a:rPr lang="es-419" sz="6800"/>
              <a:t> del proceso.</a:t>
            </a:r>
            <a:endParaRPr sz="6800"/>
          </a:p>
          <a:p>
            <a:pPr indent="0" lvl="0" marL="0" rtl="0" algn="l">
              <a:lnSpc>
                <a:spcPct val="150000"/>
              </a:lnSpc>
              <a:spcBef>
                <a:spcPts val="1200"/>
              </a:spcBef>
              <a:spcAft>
                <a:spcPts val="0"/>
              </a:spcAft>
              <a:buSzPct val="76470"/>
              <a:buNone/>
            </a:pPr>
            <a:r>
              <a:rPr lang="es-419" sz="6800"/>
              <a:t>Dentro del proceso, cada dirección lógica está formada por un </a:t>
            </a:r>
            <a:r>
              <a:rPr b="1" lang="es-419" sz="6800">
                <a:solidFill>
                  <a:srgbClr val="6FA8DC"/>
                </a:solidFill>
              </a:rPr>
              <a:t>número de página</a:t>
            </a:r>
            <a:r>
              <a:rPr lang="es-419" sz="6800"/>
              <a:t> y un </a:t>
            </a:r>
            <a:r>
              <a:rPr b="1" lang="es-419" sz="6800">
                <a:solidFill>
                  <a:srgbClr val="6FA8DC"/>
                </a:solidFill>
              </a:rPr>
              <a:t>desplazamiento </a:t>
            </a:r>
            <a:r>
              <a:rPr lang="es-419" sz="6800"/>
              <a:t>dentro de la página.</a:t>
            </a:r>
            <a:endParaRPr sz="6800"/>
          </a:p>
          <a:p>
            <a:pPr indent="0" lvl="0" marL="0" rtl="0" algn="l">
              <a:lnSpc>
                <a:spcPct val="150000"/>
              </a:lnSpc>
              <a:spcBef>
                <a:spcPts val="1200"/>
              </a:spcBef>
              <a:spcAft>
                <a:spcPts val="0"/>
              </a:spcAft>
              <a:buSzPct val="76470"/>
              <a:buNone/>
            </a:pPr>
            <a:r>
              <a:rPr lang="es-419" sz="6800"/>
              <a:t>Con paginación, la traducción de direcciones lógicas a físicas las realiza el hardware del procesador.</a:t>
            </a:r>
            <a:endParaRPr sz="6800"/>
          </a:p>
          <a:p>
            <a:pPr indent="0" lvl="0" marL="0" rtl="0" algn="l">
              <a:lnSpc>
                <a:spcPct val="150000"/>
              </a:lnSpc>
              <a:spcBef>
                <a:spcPts val="1200"/>
              </a:spcBef>
              <a:spcAft>
                <a:spcPts val="0"/>
              </a:spcAft>
              <a:buSzPct val="76470"/>
              <a:buNone/>
            </a:pPr>
            <a:r>
              <a:rPr lang="es-419" sz="6800"/>
              <a:t>Por lo tanto, presentando una dirección lógica (nro de página, desplazamiento), el procesador utiliza la tabla de páginas para producir una </a:t>
            </a:r>
            <a:r>
              <a:rPr b="1" lang="es-419" sz="6800">
                <a:solidFill>
                  <a:srgbClr val="6FA8DC"/>
                </a:solidFill>
              </a:rPr>
              <a:t>dirección física</a:t>
            </a:r>
            <a:r>
              <a:rPr lang="es-419" sz="6800"/>
              <a:t> (nro de marco, desplazamiento).</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
        <p:nvSpPr>
          <p:cNvPr id="335" name="Google Shape;335;p32"/>
          <p:cNvSpPr/>
          <p:nvPr/>
        </p:nvSpPr>
        <p:spPr>
          <a:xfrm>
            <a:off x="6435401" y="410525"/>
            <a:ext cx="2544600" cy="4697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36" name="Google Shape;336;p32"/>
          <p:cNvPicPr preferRelativeResize="0"/>
          <p:nvPr/>
        </p:nvPicPr>
        <p:blipFill rotWithShape="1">
          <a:blip r:embed="rId3">
            <a:alphaModFix/>
          </a:blip>
          <a:srcRect b="0" l="0" r="0" t="0"/>
          <a:stretch/>
        </p:blipFill>
        <p:spPr>
          <a:xfrm>
            <a:off x="6537011" y="680269"/>
            <a:ext cx="2341358" cy="432560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42" name="Google Shape;342;p33"/>
          <p:cNvSpPr txBox="1"/>
          <p:nvPr>
            <p:ph idx="4294967295" type="body"/>
          </p:nvPr>
        </p:nvSpPr>
        <p:spPr>
          <a:xfrm>
            <a:off x="174650" y="743075"/>
            <a:ext cx="6067500" cy="4336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Entonces las cinco páginas del proceso D se cargan en los marcos 4, 5, 6, 11 y 12.</a:t>
            </a:r>
            <a:endParaRPr sz="6800"/>
          </a:p>
          <a:p>
            <a:pPr indent="0" lvl="0" marL="0" rtl="0" algn="l">
              <a:lnSpc>
                <a:spcPct val="150000"/>
              </a:lnSpc>
              <a:spcBef>
                <a:spcPts val="1200"/>
              </a:spcBef>
              <a:spcAft>
                <a:spcPts val="0"/>
              </a:spcAft>
              <a:buSzPct val="76470"/>
              <a:buNone/>
            </a:pPr>
            <a:r>
              <a:rPr lang="es-419" sz="6800"/>
              <a:t>Veremos como quedan las diferentes tablas de páginas en este momento dado:</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br>
              <a:rPr lang="es-419" sz="6800"/>
            </a:br>
            <a:endParaRPr sz="6800"/>
          </a:p>
          <a:p>
            <a:pPr indent="0" lvl="0" marL="0" rtl="0" algn="l">
              <a:lnSpc>
                <a:spcPct val="150000"/>
              </a:lnSpc>
              <a:spcBef>
                <a:spcPts val="1200"/>
              </a:spcBef>
              <a:spcAft>
                <a:spcPts val="0"/>
              </a:spcAft>
              <a:buSzPct val="76470"/>
              <a:buNone/>
            </a:pPr>
            <a:r>
              <a:rPr lang="es-419" sz="6800"/>
              <a:t>Vemos que la paginación simple, es similar al particionamiento fijo. Las diferencias son que, con la paginación. Las particiones son bastante pequeñas y un programa podría ocupar más de una partición y no necesariamente contiguas.</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
        <p:nvSpPr>
          <p:cNvPr id="343" name="Google Shape;343;p33"/>
          <p:cNvSpPr/>
          <p:nvPr/>
        </p:nvSpPr>
        <p:spPr>
          <a:xfrm>
            <a:off x="6435401" y="410525"/>
            <a:ext cx="2544600" cy="4697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44" name="Google Shape;344;p33"/>
          <p:cNvSpPr/>
          <p:nvPr/>
        </p:nvSpPr>
        <p:spPr>
          <a:xfrm>
            <a:off x="978000" y="2318200"/>
            <a:ext cx="4539900" cy="141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45" name="Google Shape;345;p33"/>
          <p:cNvPicPr preferRelativeResize="0"/>
          <p:nvPr/>
        </p:nvPicPr>
        <p:blipFill rotWithShape="1">
          <a:blip r:embed="rId3">
            <a:alphaModFix/>
          </a:blip>
          <a:srcRect b="0" l="0" r="0" t="0"/>
          <a:stretch/>
        </p:blipFill>
        <p:spPr>
          <a:xfrm>
            <a:off x="945438" y="2387588"/>
            <a:ext cx="4605025" cy="1273925"/>
          </a:xfrm>
          <a:prstGeom prst="rect">
            <a:avLst/>
          </a:prstGeom>
          <a:noFill/>
          <a:ln>
            <a:noFill/>
          </a:ln>
        </p:spPr>
      </p:pic>
      <p:pic>
        <p:nvPicPr>
          <p:cNvPr id="346" name="Google Shape;346;p33"/>
          <p:cNvPicPr preferRelativeResize="0"/>
          <p:nvPr/>
        </p:nvPicPr>
        <p:blipFill rotWithShape="1">
          <a:blip r:embed="rId4">
            <a:alphaModFix/>
          </a:blip>
          <a:srcRect b="0" l="0" r="0" t="0"/>
          <a:stretch/>
        </p:blipFill>
        <p:spPr>
          <a:xfrm>
            <a:off x="6669863" y="591075"/>
            <a:ext cx="2075679" cy="4336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52" name="Google Shape;352;p34"/>
          <p:cNvSpPr txBox="1"/>
          <p:nvPr>
            <p:ph idx="4294967295" type="body"/>
          </p:nvPr>
        </p:nvSpPr>
        <p:spPr>
          <a:xfrm>
            <a:off x="330750" y="863850"/>
            <a:ext cx="8482500" cy="411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En resumen, con paginación simple:</a:t>
            </a:r>
            <a:endParaRPr sz="6800"/>
          </a:p>
          <a:p>
            <a:pPr indent="-336550" lvl="0" marL="457200" rtl="0" algn="l">
              <a:lnSpc>
                <a:spcPct val="200000"/>
              </a:lnSpc>
              <a:spcBef>
                <a:spcPts val="1200"/>
              </a:spcBef>
              <a:spcAft>
                <a:spcPts val="0"/>
              </a:spcAft>
              <a:buSzPct val="100000"/>
              <a:buChar char="●"/>
            </a:pPr>
            <a:r>
              <a:rPr lang="es-419" sz="6800"/>
              <a:t>La memoria principal se divide en muchos marcos pequeños de igual tamaño.</a:t>
            </a:r>
            <a:endParaRPr sz="6800"/>
          </a:p>
          <a:p>
            <a:pPr indent="-336550" lvl="0" marL="457200" rtl="0" algn="l">
              <a:lnSpc>
                <a:spcPct val="200000"/>
              </a:lnSpc>
              <a:spcBef>
                <a:spcPts val="0"/>
              </a:spcBef>
              <a:spcAft>
                <a:spcPts val="0"/>
              </a:spcAft>
              <a:buSzPct val="100000"/>
              <a:buChar char="●"/>
            </a:pPr>
            <a:r>
              <a:rPr lang="es-419" sz="6800"/>
              <a:t>Cada proceso se divide en páginas de igual tamaño.</a:t>
            </a:r>
            <a:endParaRPr sz="6800"/>
          </a:p>
          <a:p>
            <a:pPr indent="-336550" lvl="0" marL="457200" rtl="0" algn="l">
              <a:lnSpc>
                <a:spcPct val="200000"/>
              </a:lnSpc>
              <a:spcBef>
                <a:spcPts val="0"/>
              </a:spcBef>
              <a:spcAft>
                <a:spcPts val="0"/>
              </a:spcAft>
              <a:buSzPct val="100000"/>
              <a:buChar char="●"/>
            </a:pPr>
            <a:r>
              <a:rPr lang="es-419" sz="6800"/>
              <a:t>Procesos pequeños requieren menos páginas</a:t>
            </a:r>
            <a:endParaRPr sz="6800"/>
          </a:p>
          <a:p>
            <a:pPr indent="-336550" lvl="0" marL="457200" rtl="0" algn="l">
              <a:lnSpc>
                <a:spcPct val="200000"/>
              </a:lnSpc>
              <a:spcBef>
                <a:spcPts val="0"/>
              </a:spcBef>
              <a:spcAft>
                <a:spcPts val="0"/>
              </a:spcAft>
              <a:buSzPct val="100000"/>
              <a:buChar char="●"/>
            </a:pPr>
            <a:r>
              <a:rPr lang="es-419" sz="6800"/>
              <a:t>Procesos mayores requieren más páginas</a:t>
            </a:r>
            <a:endParaRPr sz="6800"/>
          </a:p>
          <a:p>
            <a:pPr indent="-336550" lvl="0" marL="457200" rtl="0" algn="l">
              <a:lnSpc>
                <a:spcPct val="200000"/>
              </a:lnSpc>
              <a:spcBef>
                <a:spcPts val="0"/>
              </a:spcBef>
              <a:spcAft>
                <a:spcPts val="0"/>
              </a:spcAft>
              <a:buSzPct val="100000"/>
              <a:buChar char="●"/>
            </a:pPr>
            <a:r>
              <a:rPr lang="es-419" sz="6800"/>
              <a:t>Cuando un proceso se trae a la memoria, todas sus páginas se cargan en los marcos disponibles, y se establece una tabla de páginas.</a:t>
            </a:r>
            <a:endParaRPr sz="6800"/>
          </a:p>
          <a:p>
            <a:pPr indent="0" lvl="0" marL="0" rtl="0" algn="l">
              <a:lnSpc>
                <a:spcPct val="150000"/>
              </a:lnSpc>
              <a:spcBef>
                <a:spcPts val="1200"/>
              </a:spcBef>
              <a:spcAft>
                <a:spcPts val="0"/>
              </a:spcAft>
              <a:buSzPct val="76470"/>
              <a:buNone/>
            </a:pPr>
            <a:r>
              <a:rPr lang="es-419" sz="6800"/>
              <a:t>Esta técnica resuelve muchos de los problemas inherentes en el particionamiento.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idx="4294967295" type="title"/>
          </p:nvPr>
        </p:nvSpPr>
        <p:spPr>
          <a:xfrm>
            <a:off x="295375" y="176425"/>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Paginación simple</a:t>
            </a:r>
            <a:endParaRPr sz="2640"/>
          </a:p>
        </p:txBody>
      </p:sp>
      <p:sp>
        <p:nvSpPr>
          <p:cNvPr id="358" name="Google Shape;358;p35"/>
          <p:cNvSpPr txBox="1"/>
          <p:nvPr>
            <p:ph idx="4294967295" type="body"/>
          </p:nvPr>
        </p:nvSpPr>
        <p:spPr>
          <a:xfrm>
            <a:off x="295375" y="863850"/>
            <a:ext cx="5742300" cy="411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Veamos un ejemplo de cálculo de direcciones:</a:t>
            </a:r>
            <a:endParaRPr sz="6800"/>
          </a:p>
          <a:p>
            <a:pPr indent="0" lvl="0" marL="0" rtl="0" algn="l">
              <a:lnSpc>
                <a:spcPct val="150000"/>
              </a:lnSpc>
              <a:spcBef>
                <a:spcPts val="1200"/>
              </a:spcBef>
              <a:spcAft>
                <a:spcPts val="0"/>
              </a:spcAft>
              <a:buSzPct val="76470"/>
              <a:buNone/>
            </a:pPr>
            <a:r>
              <a:rPr lang="es-419" sz="6800"/>
              <a:t>Sea un sistema de 12 bits con Paginación Simple. Donde 4 bits están destinados para cantidad de páginas y 8 bits para desplazamiento.</a:t>
            </a:r>
            <a:endParaRPr sz="6800"/>
          </a:p>
          <a:p>
            <a:pPr indent="0" lvl="0" marL="0" rtl="0" algn="l">
              <a:lnSpc>
                <a:spcPct val="150000"/>
              </a:lnSpc>
              <a:spcBef>
                <a:spcPts val="1200"/>
              </a:spcBef>
              <a:spcAft>
                <a:spcPts val="0"/>
              </a:spcAft>
              <a:buSzPct val="76470"/>
              <a:buNone/>
            </a:pPr>
            <a:r>
              <a:rPr lang="es-419" sz="6800"/>
              <a:t>Teniendo un proceso con 7 páginas y la siguiente tabla de páginas:</a:t>
            </a:r>
            <a:endParaRPr sz="6800"/>
          </a:p>
          <a:p>
            <a:pPr indent="0" lvl="0" marL="0" rtl="0" algn="l">
              <a:lnSpc>
                <a:spcPct val="150000"/>
              </a:lnSpc>
              <a:spcBef>
                <a:spcPts val="1200"/>
              </a:spcBef>
              <a:spcAft>
                <a:spcPts val="0"/>
              </a:spcAft>
              <a:buSzPct val="76470"/>
              <a:buNone/>
            </a:pPr>
            <a:r>
              <a:rPr lang="es-419" sz="6800"/>
              <a:t>Calcular las direcciones físicas a partir de las relativas:</a:t>
            </a:r>
            <a:endParaRPr sz="6800"/>
          </a:p>
          <a:p>
            <a:pPr indent="0" lvl="0" marL="0" rtl="0" algn="l">
              <a:lnSpc>
                <a:spcPct val="150000"/>
              </a:lnSpc>
              <a:spcBef>
                <a:spcPts val="1200"/>
              </a:spcBef>
              <a:spcAft>
                <a:spcPts val="0"/>
              </a:spcAft>
              <a:buSzPct val="76470"/>
              <a:buNone/>
            </a:pPr>
            <a:r>
              <a:rPr lang="es-419" sz="6800"/>
              <a:t>DL=321</a:t>
            </a:r>
            <a:endParaRPr sz="6800"/>
          </a:p>
          <a:p>
            <a:pPr indent="0" lvl="0" marL="0" rtl="0" algn="l">
              <a:lnSpc>
                <a:spcPct val="150000"/>
              </a:lnSpc>
              <a:spcBef>
                <a:spcPts val="1200"/>
              </a:spcBef>
              <a:spcAft>
                <a:spcPts val="0"/>
              </a:spcAft>
              <a:buSzPct val="76470"/>
              <a:buNone/>
            </a:pPr>
            <a:r>
              <a:rPr lang="es-419" sz="6800"/>
              <a:t>DL= 573</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pic>
        <p:nvPicPr>
          <p:cNvPr id="359" name="Google Shape;359;p35"/>
          <p:cNvPicPr preferRelativeResize="0"/>
          <p:nvPr/>
        </p:nvPicPr>
        <p:blipFill rotWithShape="1">
          <a:blip r:embed="rId3">
            <a:alphaModFix/>
          </a:blip>
          <a:srcRect b="0" l="0" r="0" t="0"/>
          <a:stretch/>
        </p:blipFill>
        <p:spPr>
          <a:xfrm>
            <a:off x="6350900" y="927844"/>
            <a:ext cx="2720075" cy="3738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idx="4294967295" type="body"/>
          </p:nvPr>
        </p:nvSpPr>
        <p:spPr>
          <a:xfrm>
            <a:off x="108675" y="228000"/>
            <a:ext cx="8958600" cy="4687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Solución:</a:t>
            </a:r>
            <a:endParaRPr sz="6800"/>
          </a:p>
          <a:p>
            <a:pPr indent="0" lvl="0" marL="0" rtl="0" algn="l">
              <a:lnSpc>
                <a:spcPct val="150000"/>
              </a:lnSpc>
              <a:spcBef>
                <a:spcPts val="1200"/>
              </a:spcBef>
              <a:spcAft>
                <a:spcPts val="0"/>
              </a:spcAft>
              <a:buSzPct val="76470"/>
              <a:buNone/>
            </a:pPr>
            <a:r>
              <a:rPr lang="es-419" sz="6800"/>
              <a:t>Esquema paginación simple de 12 bits, de los cuales 4 indican la </a:t>
            </a:r>
            <a:r>
              <a:rPr b="1" lang="es-419" sz="6800">
                <a:solidFill>
                  <a:srgbClr val="6FA8DC"/>
                </a:solidFill>
              </a:rPr>
              <a:t>cantidad máxima de páginas</a:t>
            </a:r>
            <a:r>
              <a:rPr lang="es-419" sz="6800"/>
              <a:t> por proceso -&gt; </a:t>
            </a:r>
            <a:r>
              <a:rPr b="1" lang="es-419" sz="6800">
                <a:solidFill>
                  <a:srgbClr val="FFD966"/>
                </a:solidFill>
              </a:rPr>
              <a:t>2⁴ = 16</a:t>
            </a:r>
            <a:r>
              <a:rPr lang="es-419" sz="6800"/>
              <a:t>.</a:t>
            </a:r>
            <a:endParaRPr sz="6800"/>
          </a:p>
          <a:p>
            <a:pPr indent="0" lvl="0" marL="0" rtl="0" algn="l">
              <a:lnSpc>
                <a:spcPct val="150000"/>
              </a:lnSpc>
              <a:spcBef>
                <a:spcPts val="1200"/>
              </a:spcBef>
              <a:spcAft>
                <a:spcPts val="0"/>
              </a:spcAft>
              <a:buSzPct val="76470"/>
              <a:buNone/>
            </a:pPr>
            <a:r>
              <a:rPr lang="es-419" sz="6800"/>
              <a:t>Quedan 8 bits para </a:t>
            </a:r>
            <a:r>
              <a:rPr b="1" lang="es-419" sz="6800">
                <a:solidFill>
                  <a:srgbClr val="6FA8DC"/>
                </a:solidFill>
              </a:rPr>
              <a:t>desplazamiento máximo</a:t>
            </a:r>
            <a:r>
              <a:rPr lang="es-419" sz="6800"/>
              <a:t> dentro de la página o marco -&gt; </a:t>
            </a:r>
            <a:r>
              <a:rPr b="1" lang="es-419" sz="6800">
                <a:solidFill>
                  <a:srgbClr val="FFD966"/>
                </a:solidFill>
              </a:rPr>
              <a:t>2⁸=256</a:t>
            </a:r>
            <a:r>
              <a:rPr lang="es-419" sz="6800"/>
              <a:t>, que corresponde al tamaño.</a:t>
            </a:r>
            <a:endParaRPr sz="6800"/>
          </a:p>
          <a:p>
            <a:pPr indent="0" lvl="0" marL="0" rtl="0" algn="l">
              <a:lnSpc>
                <a:spcPct val="150000"/>
              </a:lnSpc>
              <a:spcBef>
                <a:spcPts val="1200"/>
              </a:spcBef>
              <a:spcAft>
                <a:spcPts val="0"/>
              </a:spcAft>
              <a:buSzPct val="76470"/>
              <a:buNone/>
            </a:pPr>
            <a:r>
              <a:rPr lang="es-419" sz="6800"/>
              <a:t>Realizamos una división entera para obtener el nro de página y desplazamiento:</a:t>
            </a:r>
            <a:endParaRPr sz="6800"/>
          </a:p>
          <a:p>
            <a:pPr indent="0" lvl="0" marL="0" rtl="0" algn="l">
              <a:lnSpc>
                <a:spcPct val="150000"/>
              </a:lnSpc>
              <a:spcBef>
                <a:spcPts val="1200"/>
              </a:spcBef>
              <a:spcAft>
                <a:spcPts val="0"/>
              </a:spcAft>
              <a:buSzPct val="76470"/>
              <a:buNone/>
            </a:pPr>
            <a:r>
              <a:rPr b="1" lang="es-419" sz="6800">
                <a:solidFill>
                  <a:srgbClr val="FFD966"/>
                </a:solidFill>
              </a:rPr>
              <a:t>321/256</a:t>
            </a:r>
            <a:r>
              <a:rPr lang="es-419" sz="6800"/>
              <a:t> donde </a:t>
            </a:r>
            <a:r>
              <a:rPr lang="es-419" sz="6800" u="sng"/>
              <a:t>el cociente indica el nro de página</a:t>
            </a:r>
            <a:r>
              <a:rPr lang="es-419" sz="6800"/>
              <a:t> y </a:t>
            </a:r>
            <a:r>
              <a:rPr lang="es-419" sz="6800" u="sng"/>
              <a:t>el resto el desplazamiento</a:t>
            </a:r>
            <a:r>
              <a:rPr lang="es-419" sz="6800"/>
              <a:t>.</a:t>
            </a:r>
            <a:endParaRPr sz="6800"/>
          </a:p>
          <a:p>
            <a:pPr indent="0" lvl="0" marL="0" rtl="0" algn="l">
              <a:lnSpc>
                <a:spcPct val="150000"/>
              </a:lnSpc>
              <a:spcBef>
                <a:spcPts val="1200"/>
              </a:spcBef>
              <a:spcAft>
                <a:spcPts val="0"/>
              </a:spcAft>
              <a:buSzPct val="76470"/>
              <a:buNone/>
            </a:pPr>
            <a:r>
              <a:rPr lang="es-419" sz="6800"/>
              <a:t>En este caso nro de página es </a:t>
            </a:r>
            <a:r>
              <a:rPr b="1" lang="es-419" sz="6800">
                <a:solidFill>
                  <a:srgbClr val="FFD966"/>
                </a:solidFill>
              </a:rPr>
              <a:t>1</a:t>
            </a:r>
            <a:r>
              <a:rPr lang="es-419" sz="6800"/>
              <a:t> y el desplazamiento </a:t>
            </a:r>
            <a:r>
              <a:rPr b="1" lang="es-419" sz="6800">
                <a:solidFill>
                  <a:srgbClr val="FFD966"/>
                </a:solidFill>
              </a:rPr>
              <a:t>65</a:t>
            </a:r>
            <a:r>
              <a:rPr lang="es-419" sz="6800"/>
              <a:t>.</a:t>
            </a:r>
            <a:endParaRPr sz="6800"/>
          </a:p>
          <a:p>
            <a:pPr indent="0" lvl="0" marL="0" rtl="0" algn="l">
              <a:lnSpc>
                <a:spcPct val="150000"/>
              </a:lnSpc>
              <a:spcBef>
                <a:spcPts val="1200"/>
              </a:spcBef>
              <a:spcAft>
                <a:spcPts val="0"/>
              </a:spcAft>
              <a:buSzPct val="76470"/>
              <a:buNone/>
            </a:pPr>
            <a:r>
              <a:rPr lang="es-419" sz="6800"/>
              <a:t>Con la tabla de página se obtiene el marco y luego se realiza la siguiente operación: </a:t>
            </a:r>
            <a:r>
              <a:rPr b="1" lang="es-419" sz="6800">
                <a:solidFill>
                  <a:srgbClr val="6FA8DC"/>
                </a:solidFill>
              </a:rPr>
              <a:t>nroMarco *  tamañoMarco + desplazamiento</a:t>
            </a:r>
            <a:r>
              <a:rPr lang="es-419" sz="6800"/>
              <a:t> -&gt; </a:t>
            </a:r>
            <a:r>
              <a:rPr b="1" lang="es-419" sz="6800">
                <a:solidFill>
                  <a:srgbClr val="FFD966"/>
                </a:solidFill>
              </a:rPr>
              <a:t>7 * 256 + 65 = 1857</a:t>
            </a:r>
            <a:r>
              <a:rPr lang="es-419" sz="6800"/>
              <a:t> (</a:t>
            </a:r>
            <a:r>
              <a:rPr b="1" lang="es-419" sz="6800">
                <a:solidFill>
                  <a:srgbClr val="6FA8DC"/>
                </a:solidFill>
              </a:rPr>
              <a:t>dirección física relativa</a:t>
            </a:r>
            <a:r>
              <a:rPr lang="es-419" sz="6800"/>
              <a:t>).</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1116425"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Segmentación simple</a:t>
            </a:r>
            <a:endParaRPr sz="2640"/>
          </a:p>
        </p:txBody>
      </p:sp>
      <p:sp>
        <p:nvSpPr>
          <p:cNvPr id="370" name="Google Shape;370;p37"/>
          <p:cNvSpPr txBox="1"/>
          <p:nvPr>
            <p:ph idx="1" type="body"/>
          </p:nvPr>
        </p:nvSpPr>
        <p:spPr>
          <a:xfrm>
            <a:off x="1116425" y="1002150"/>
            <a:ext cx="8027700" cy="40326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200000"/>
              </a:lnSpc>
              <a:spcBef>
                <a:spcPts val="0"/>
              </a:spcBef>
              <a:spcAft>
                <a:spcPts val="0"/>
              </a:spcAft>
              <a:buSzPct val="76470"/>
              <a:buNone/>
            </a:pPr>
            <a:r>
              <a:rPr lang="es-419" sz="6800"/>
              <a:t>Un programa de usuario se puede subdividir utilizando segmentación, en la cual el programa y sus datos asociados se dividen en un </a:t>
            </a:r>
            <a:r>
              <a:rPr b="1" lang="es-419" sz="6800">
                <a:solidFill>
                  <a:srgbClr val="6FA8DC"/>
                </a:solidFill>
              </a:rPr>
              <a:t>número de segmentos</a:t>
            </a:r>
            <a:r>
              <a:rPr lang="es-419" sz="6800"/>
              <a:t>. No se requiere que todos los programas sean de la misma longitud, aunque hay una </a:t>
            </a:r>
            <a:r>
              <a:rPr b="1" lang="es-419" sz="6800">
                <a:solidFill>
                  <a:srgbClr val="6FA8DC"/>
                </a:solidFill>
              </a:rPr>
              <a:t>longitud máxima de segmento</a:t>
            </a:r>
            <a:r>
              <a:rPr lang="es-419" sz="6800"/>
              <a:t>.</a:t>
            </a:r>
            <a:endParaRPr sz="6800"/>
          </a:p>
          <a:p>
            <a:pPr indent="0" lvl="0" marL="0" rtl="0" algn="l">
              <a:lnSpc>
                <a:spcPct val="200000"/>
              </a:lnSpc>
              <a:spcBef>
                <a:spcPts val="1200"/>
              </a:spcBef>
              <a:spcAft>
                <a:spcPts val="0"/>
              </a:spcAft>
              <a:buSzPct val="76470"/>
              <a:buNone/>
            </a:pPr>
            <a:r>
              <a:rPr lang="es-419" sz="6800"/>
              <a:t>Al igual que la paginación, una dirección lógica está compuesta por dos partes, en este caso, un </a:t>
            </a:r>
            <a:r>
              <a:rPr b="1" lang="es-419" sz="6800">
                <a:solidFill>
                  <a:srgbClr val="6FA8DC"/>
                </a:solidFill>
              </a:rPr>
              <a:t>nro de segmento</a:t>
            </a:r>
            <a:r>
              <a:rPr lang="es-419" sz="6800"/>
              <a:t> y un </a:t>
            </a:r>
            <a:r>
              <a:rPr b="1" lang="es-419" sz="6800">
                <a:solidFill>
                  <a:srgbClr val="6FA8DC"/>
                </a:solidFill>
              </a:rPr>
              <a:t>desplazamiento</a:t>
            </a:r>
            <a:r>
              <a:rPr lang="es-419" sz="6800"/>
              <a:t>.</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1116425"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Segmentación simple</a:t>
            </a:r>
            <a:endParaRPr sz="2640"/>
          </a:p>
        </p:txBody>
      </p:sp>
      <p:sp>
        <p:nvSpPr>
          <p:cNvPr id="376" name="Google Shape;376;p38"/>
          <p:cNvSpPr txBox="1"/>
          <p:nvPr>
            <p:ph idx="1" type="body"/>
          </p:nvPr>
        </p:nvSpPr>
        <p:spPr>
          <a:xfrm>
            <a:off x="1116425" y="1002150"/>
            <a:ext cx="80277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Debido al uso de segmentos de distintos tamaño, </a:t>
            </a:r>
            <a:r>
              <a:rPr b="1" lang="es-419" sz="6800">
                <a:solidFill>
                  <a:srgbClr val="FFD966"/>
                </a:solidFill>
              </a:rPr>
              <a:t>la segmentación es similar al particionamiento dinámico</a:t>
            </a:r>
            <a:r>
              <a:rPr lang="es-419" sz="6800"/>
              <a:t>. Aunque la diferencia comparada con éste último, es que con la segmentación podría ocupar más de una partición, y éstas </a:t>
            </a:r>
            <a:r>
              <a:rPr b="1" lang="es-419" sz="6800">
                <a:solidFill>
                  <a:srgbClr val="6FA8DC"/>
                </a:solidFill>
              </a:rPr>
              <a:t>no necesitan ser contiguas</a:t>
            </a:r>
            <a:r>
              <a:rPr lang="es-419" sz="6800"/>
              <a:t>.</a:t>
            </a:r>
            <a:endParaRPr sz="6800"/>
          </a:p>
          <a:p>
            <a:pPr indent="0" lvl="0" marL="0" rtl="0" algn="l">
              <a:lnSpc>
                <a:spcPct val="200000"/>
              </a:lnSpc>
              <a:spcBef>
                <a:spcPts val="1200"/>
              </a:spcBef>
              <a:spcAft>
                <a:spcPts val="0"/>
              </a:spcAft>
              <a:buSzPct val="76470"/>
              <a:buNone/>
            </a:pPr>
            <a:r>
              <a:rPr b="1" lang="es-419" sz="6800">
                <a:solidFill>
                  <a:srgbClr val="FFD966"/>
                </a:solidFill>
              </a:rPr>
              <a:t>Elimina la fragmentación interna</a:t>
            </a:r>
            <a:r>
              <a:rPr lang="es-419" sz="6800"/>
              <a:t>, aunque </a:t>
            </a:r>
            <a:r>
              <a:rPr b="1" lang="es-419" sz="6800">
                <a:solidFill>
                  <a:srgbClr val="E06666"/>
                </a:solidFill>
              </a:rPr>
              <a:t>sufre de externa</a:t>
            </a:r>
            <a:r>
              <a:rPr lang="es-419" sz="6800"/>
              <a:t>, pero debido a que el proceso se divide en varias piezas más pequeñas, </a:t>
            </a:r>
            <a:r>
              <a:rPr b="1" lang="es-419" sz="6800">
                <a:solidFill>
                  <a:srgbClr val="FFD966"/>
                </a:solidFill>
              </a:rPr>
              <a:t>la fragmentación externa es mucho menor</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1116425"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Segmentación simple</a:t>
            </a:r>
            <a:endParaRPr sz="2640"/>
          </a:p>
        </p:txBody>
      </p:sp>
      <p:sp>
        <p:nvSpPr>
          <p:cNvPr id="382" name="Google Shape;382;p39"/>
          <p:cNvSpPr txBox="1"/>
          <p:nvPr>
            <p:ph idx="1" type="body"/>
          </p:nvPr>
        </p:nvSpPr>
        <p:spPr>
          <a:xfrm>
            <a:off x="1116425" y="1002150"/>
            <a:ext cx="80277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También tenemos una </a:t>
            </a:r>
            <a:r>
              <a:rPr b="1" lang="es-419" sz="6800">
                <a:solidFill>
                  <a:srgbClr val="6FA8DC"/>
                </a:solidFill>
              </a:rPr>
              <a:t>tabla de segmentos</a:t>
            </a:r>
            <a:r>
              <a:rPr lang="es-419" sz="6800"/>
              <a:t>, pero a diferencia que en paginación, la tabla contiene una entrada más que corresponde a la </a:t>
            </a:r>
            <a:r>
              <a:rPr b="1" lang="es-419" sz="6800">
                <a:solidFill>
                  <a:srgbClr val="6FA8DC"/>
                </a:solidFill>
              </a:rPr>
              <a:t>longitud o tamaño del segmento</a:t>
            </a:r>
            <a:r>
              <a:rPr lang="es-419" sz="6800"/>
              <a:t>.</a:t>
            </a:r>
            <a:endParaRPr sz="6800"/>
          </a:p>
          <a:p>
            <a:pPr indent="0" lvl="0" marL="0" rtl="0" algn="l">
              <a:lnSpc>
                <a:spcPct val="200000"/>
              </a:lnSpc>
              <a:spcBef>
                <a:spcPts val="1200"/>
              </a:spcBef>
              <a:spcAft>
                <a:spcPts val="0"/>
              </a:spcAft>
              <a:buSzPct val="76470"/>
              <a:buNone/>
            </a:pPr>
            <a:r>
              <a:rPr b="1" lang="es-419" sz="6800">
                <a:solidFill>
                  <a:srgbClr val="FFD966"/>
                </a:solidFill>
              </a:rPr>
              <a:t>Al realizar las traducciones de memoria lógica a física, hay que tener en cuenta que el desplazamiento no supere la longitud máxima del segmento, ya que en ese caso no sería una dirección válida.</a:t>
            </a:r>
            <a:endParaRPr b="1" sz="6800">
              <a:solidFill>
                <a:srgbClr val="FFD966"/>
              </a:solidFill>
            </a:endParaRPr>
          </a:p>
          <a:p>
            <a:pPr indent="0" lvl="0" marL="0" rtl="0" algn="l">
              <a:lnSpc>
                <a:spcPct val="200000"/>
              </a:lnSpc>
              <a:spcBef>
                <a:spcPts val="1200"/>
              </a:spcBef>
              <a:spcAft>
                <a:spcPts val="0"/>
              </a:spcAft>
              <a:buSzPct val="76470"/>
              <a:buNone/>
            </a:pPr>
            <a:r>
              <a:rPr lang="es-419" sz="6800"/>
              <a:t>A continuación, veremos un ejemplo.</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Protección</a:t>
            </a:r>
            <a:endParaRPr sz="2600"/>
          </a:p>
        </p:txBody>
      </p:sp>
      <p:sp>
        <p:nvSpPr>
          <p:cNvPr id="153" name="Google Shape;153;p4"/>
          <p:cNvSpPr txBox="1"/>
          <p:nvPr>
            <p:ph idx="1" type="body"/>
          </p:nvPr>
        </p:nvSpPr>
        <p:spPr>
          <a:xfrm>
            <a:off x="1297500" y="1169125"/>
            <a:ext cx="77460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Cada proceso debe protegerse contra interferencias no deseadas por parte de otros procesos, sean accidentales o intencionadas.</a:t>
            </a:r>
            <a:br>
              <a:rPr lang="es-419" sz="6800"/>
            </a:br>
            <a:r>
              <a:rPr lang="es-419" sz="6800"/>
              <a:t>Por tanto, los programas de otros procesos no deben ser capaces de </a:t>
            </a:r>
            <a:r>
              <a:rPr b="1" lang="es-419" sz="6800">
                <a:solidFill>
                  <a:srgbClr val="6FA8DC"/>
                </a:solidFill>
              </a:rPr>
              <a:t>referenciar sin permiso</a:t>
            </a:r>
            <a:r>
              <a:rPr lang="es-419" sz="6800"/>
              <a:t> posiciones de memoria de un proceso, tanto en modo lectura como escritura.</a:t>
            </a:r>
            <a:endParaRPr sz="6800"/>
          </a:p>
          <a:p>
            <a:pPr indent="0" lvl="0" marL="0" rtl="0" algn="l">
              <a:lnSpc>
                <a:spcPct val="150000"/>
              </a:lnSpc>
              <a:spcBef>
                <a:spcPts val="1200"/>
              </a:spcBef>
              <a:spcAft>
                <a:spcPts val="0"/>
              </a:spcAft>
              <a:buSzPct val="76470"/>
              <a:buNone/>
            </a:pPr>
            <a:r>
              <a:rPr lang="es-419" sz="6800"/>
              <a:t>Normalmente, un proceso de usuario no puede acceder a cualquier porción del sistema operativo, ni al código ni a los datos, es decir, </a:t>
            </a:r>
            <a:r>
              <a:rPr b="1" lang="es-419" sz="6800">
                <a:solidFill>
                  <a:srgbClr val="FFD966"/>
                </a:solidFill>
              </a:rPr>
              <a:t>un programa de un proceso no puede saltar a una instrucción de otro proceso</a:t>
            </a:r>
            <a:r>
              <a:rPr lang="es-419" sz="6800"/>
              <a:t>. El procesador debe ser capaz de abortar tales instrucciones en el punto de ejecución.</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1116425" y="236800"/>
            <a:ext cx="7685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Segmentación simple</a:t>
            </a:r>
            <a:endParaRPr sz="2640"/>
          </a:p>
        </p:txBody>
      </p:sp>
      <p:sp>
        <p:nvSpPr>
          <p:cNvPr id="388" name="Google Shape;388;p40"/>
          <p:cNvSpPr txBox="1"/>
          <p:nvPr>
            <p:ph idx="1" type="body"/>
          </p:nvPr>
        </p:nvSpPr>
        <p:spPr>
          <a:xfrm>
            <a:off x="1116425" y="1002150"/>
            <a:ext cx="8027700" cy="40326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50000"/>
              </a:lnSpc>
              <a:spcBef>
                <a:spcPts val="0"/>
              </a:spcBef>
              <a:spcAft>
                <a:spcPts val="0"/>
              </a:spcAft>
              <a:buSzPct val="76470"/>
              <a:buNone/>
            </a:pPr>
            <a:r>
              <a:rPr lang="es-419" sz="6800"/>
              <a:t>Sea un sistema de </a:t>
            </a:r>
            <a:r>
              <a:rPr b="1" lang="es-419" sz="6800">
                <a:solidFill>
                  <a:srgbClr val="FFD966"/>
                </a:solidFill>
              </a:rPr>
              <a:t>14 bits</a:t>
            </a:r>
            <a:r>
              <a:rPr lang="es-419" sz="6800"/>
              <a:t> con Segmentación. Donde </a:t>
            </a:r>
            <a:r>
              <a:rPr b="1" lang="es-419" sz="6800">
                <a:solidFill>
                  <a:srgbClr val="6FA8DC"/>
                </a:solidFill>
              </a:rPr>
              <a:t>4 bits son para el número de segmento</a:t>
            </a:r>
            <a:r>
              <a:rPr lang="es-419" sz="6800"/>
              <a:t> y </a:t>
            </a:r>
            <a:r>
              <a:rPr b="1" lang="es-419" sz="6800">
                <a:solidFill>
                  <a:srgbClr val="6FA8DC"/>
                </a:solidFill>
              </a:rPr>
              <a:t>10 bits para el tamaño del segmento y desplazamiento</a:t>
            </a:r>
            <a:r>
              <a:rPr lang="es-419" sz="6800"/>
              <a:t> dentro de él.</a:t>
            </a:r>
            <a:endParaRPr sz="6800"/>
          </a:p>
          <a:p>
            <a:pPr indent="0" lvl="0" marL="0" rtl="0" algn="l">
              <a:lnSpc>
                <a:spcPct val="150000"/>
              </a:lnSpc>
              <a:spcBef>
                <a:spcPts val="1200"/>
              </a:spcBef>
              <a:spcAft>
                <a:spcPts val="0"/>
              </a:spcAft>
              <a:buSzPct val="76470"/>
              <a:buNone/>
            </a:pPr>
            <a:r>
              <a:rPr lang="es-419" sz="6800"/>
              <a:t>Y la siguiente tabla de segmentos:</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graphicFrame>
        <p:nvGraphicFramePr>
          <p:cNvPr id="389" name="Google Shape;389;p40"/>
          <p:cNvGraphicFramePr/>
          <p:nvPr/>
        </p:nvGraphicFramePr>
        <p:xfrm>
          <a:off x="1116425" y="2350300"/>
          <a:ext cx="3000000" cy="3000000"/>
        </p:xfrm>
        <a:graphic>
          <a:graphicData uri="http://schemas.openxmlformats.org/drawingml/2006/table">
            <a:tbl>
              <a:tblPr>
                <a:noFill/>
                <a:tableStyleId>{09535DA8-78C6-44F6-81B9-0E326D90E789}</a:tableStyleId>
              </a:tblPr>
              <a:tblGrid>
                <a:gridCol w="1336425"/>
                <a:gridCol w="1336425"/>
                <a:gridCol w="1336425"/>
              </a:tblGrid>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Número de segmento</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Longitud</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Memoria base</a:t>
                      </a:r>
                      <a:endParaRPr sz="1400" u="none" cap="none" strike="noStrike">
                        <a:solidFill>
                          <a:schemeClr val="lt1"/>
                        </a:solidFill>
                      </a:endParaRPr>
                    </a:p>
                  </a:txBody>
                  <a:tcPr marT="91425" marB="91425" marR="91425" marL="91425"/>
                </a:tc>
              </a:tr>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0</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589</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1324</a:t>
                      </a:r>
                      <a:endParaRPr sz="1400" u="none" cap="none" strike="noStrike">
                        <a:solidFill>
                          <a:schemeClr val="lt1"/>
                        </a:solidFill>
                      </a:endParaRPr>
                    </a:p>
                  </a:txBody>
                  <a:tcPr marT="91425" marB="91425" marR="91425" marL="91425"/>
                </a:tc>
              </a:tr>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126</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1913</a:t>
                      </a:r>
                      <a:endParaRPr sz="1400" u="none" cap="none" strike="noStrike">
                        <a:solidFill>
                          <a:schemeClr val="lt1"/>
                        </a:solidFill>
                      </a:endParaRPr>
                    </a:p>
                  </a:txBody>
                  <a:tcPr marT="91425" marB="91425" marR="91425" marL="91425"/>
                </a:tc>
              </a:tr>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899</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2039</a:t>
                      </a:r>
                      <a:endParaRPr sz="1400" u="none" cap="none" strike="noStrike">
                        <a:solidFill>
                          <a:schemeClr val="lt1"/>
                        </a:solidFill>
                      </a:endParaRPr>
                    </a:p>
                  </a:txBody>
                  <a:tcPr marT="91425" marB="91425" marR="91425" marL="91425"/>
                </a:tc>
              </a:tr>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1000</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2938</a:t>
                      </a:r>
                      <a:endParaRPr sz="1400" u="none" cap="none" strike="noStrike">
                        <a:solidFill>
                          <a:schemeClr val="lt1"/>
                        </a:solidFill>
                      </a:endParaRPr>
                    </a:p>
                  </a:txBody>
                  <a:tcPr marT="91425" marB="91425" marR="91425" marL="91425"/>
                </a:tc>
              </a:tr>
              <a:tr h="31672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4</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314</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3938</a:t>
                      </a:r>
                      <a:endParaRPr sz="1400" u="none" cap="none" strike="noStrike">
                        <a:solidFill>
                          <a:schemeClr val="lt1"/>
                        </a:solidFill>
                      </a:endParaRPr>
                    </a:p>
                  </a:txBody>
                  <a:tcPr marT="91425" marB="91425" marR="91425" marL="91425"/>
                </a:tc>
              </a:tr>
            </a:tbl>
          </a:graphicData>
        </a:graphic>
      </p:graphicFrame>
      <p:sp>
        <p:nvSpPr>
          <p:cNvPr id="390" name="Google Shape;390;p40"/>
          <p:cNvSpPr txBox="1"/>
          <p:nvPr/>
        </p:nvSpPr>
        <p:spPr>
          <a:xfrm>
            <a:off x="5457425" y="2571750"/>
            <a:ext cx="3501600" cy="234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b="0" i="0" lang="es-419" sz="1700" u="none" cap="none" strike="noStrike">
                <a:solidFill>
                  <a:schemeClr val="lt1"/>
                </a:solidFill>
                <a:latin typeface="Lato"/>
                <a:ea typeface="Lato"/>
                <a:cs typeface="Lato"/>
                <a:sym typeface="Lato"/>
              </a:rPr>
              <a:t>Calcular las direcciones físicas a partir de las siguientes lógicas:</a:t>
            </a:r>
            <a:endParaRPr b="0" i="0" sz="1700" u="none" cap="none" strike="noStrike">
              <a:solidFill>
                <a:schemeClr val="lt1"/>
              </a:solidFill>
              <a:latin typeface="Lato"/>
              <a:ea typeface="Lato"/>
              <a:cs typeface="Lato"/>
              <a:sym typeface="Lato"/>
            </a:endParaRPr>
          </a:p>
          <a:p>
            <a:pPr indent="-336550" lvl="0" marL="457200" marR="0" rtl="0" algn="l">
              <a:lnSpc>
                <a:spcPct val="150000"/>
              </a:lnSpc>
              <a:spcBef>
                <a:spcPts val="0"/>
              </a:spcBef>
              <a:spcAft>
                <a:spcPts val="0"/>
              </a:spcAft>
              <a:buClr>
                <a:schemeClr val="lt1"/>
              </a:buClr>
              <a:buSzPts val="1700"/>
              <a:buFont typeface="Lato"/>
              <a:buAutoNum type="alphaUcPeriod"/>
            </a:pPr>
            <a:r>
              <a:rPr b="0" i="0" lang="es-419" sz="1700" u="none" cap="none" strike="noStrike">
                <a:solidFill>
                  <a:schemeClr val="lt1"/>
                </a:solidFill>
                <a:latin typeface="Lato"/>
                <a:ea typeface="Lato"/>
                <a:cs typeface="Lato"/>
                <a:sym typeface="Lato"/>
              </a:rPr>
              <a:t>(3, 875)</a:t>
            </a:r>
            <a:endParaRPr b="0" i="0" sz="1700" u="none" cap="none" strike="noStrike">
              <a:solidFill>
                <a:schemeClr val="lt1"/>
              </a:solidFill>
              <a:latin typeface="Lato"/>
              <a:ea typeface="Lato"/>
              <a:cs typeface="Lato"/>
              <a:sym typeface="Lato"/>
            </a:endParaRPr>
          </a:p>
          <a:p>
            <a:pPr indent="-336550" lvl="0" marL="457200" marR="0" rtl="0" algn="l">
              <a:lnSpc>
                <a:spcPct val="150000"/>
              </a:lnSpc>
              <a:spcBef>
                <a:spcPts val="0"/>
              </a:spcBef>
              <a:spcAft>
                <a:spcPts val="0"/>
              </a:spcAft>
              <a:buClr>
                <a:schemeClr val="lt1"/>
              </a:buClr>
              <a:buSzPts val="1700"/>
              <a:buFont typeface="Lato"/>
              <a:buAutoNum type="alphaUcPeriod"/>
            </a:pPr>
            <a:r>
              <a:rPr b="0" i="0" lang="es-419" sz="1700" u="none" cap="none" strike="noStrike">
                <a:solidFill>
                  <a:schemeClr val="lt1"/>
                </a:solidFill>
                <a:latin typeface="Lato"/>
                <a:ea typeface="Lato"/>
                <a:cs typeface="Lato"/>
                <a:sym typeface="Lato"/>
              </a:rPr>
              <a:t>(4, 200)</a:t>
            </a:r>
            <a:endParaRPr b="0" i="0" sz="1700" u="none" cap="none" strike="noStrike">
              <a:solidFill>
                <a:schemeClr val="lt1"/>
              </a:solidFill>
              <a:latin typeface="Lato"/>
              <a:ea typeface="Lato"/>
              <a:cs typeface="Lato"/>
              <a:sym typeface="Lato"/>
            </a:endParaRPr>
          </a:p>
          <a:p>
            <a:pPr indent="-336550" lvl="0" marL="457200" marR="0" rtl="0" algn="l">
              <a:lnSpc>
                <a:spcPct val="150000"/>
              </a:lnSpc>
              <a:spcBef>
                <a:spcPts val="0"/>
              </a:spcBef>
              <a:spcAft>
                <a:spcPts val="0"/>
              </a:spcAft>
              <a:buClr>
                <a:schemeClr val="lt1"/>
              </a:buClr>
              <a:buSzPts val="1700"/>
              <a:buFont typeface="Lato"/>
              <a:buAutoNum type="alphaUcPeriod"/>
            </a:pPr>
            <a:r>
              <a:rPr b="0" i="0" lang="es-419" sz="1700" u="none" cap="none" strike="noStrike">
                <a:solidFill>
                  <a:schemeClr val="lt1"/>
                </a:solidFill>
                <a:latin typeface="Lato"/>
                <a:ea typeface="Lato"/>
                <a:cs typeface="Lato"/>
                <a:sym typeface="Lato"/>
              </a:rPr>
              <a:t>(1, 348)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idx="4294967295" type="title"/>
          </p:nvPr>
        </p:nvSpPr>
        <p:spPr>
          <a:xfrm>
            <a:off x="333775" y="140200"/>
            <a:ext cx="4121400" cy="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419" sz="2640"/>
              <a:t>Segmentación simple</a:t>
            </a:r>
            <a:endParaRPr sz="2640"/>
          </a:p>
        </p:txBody>
      </p:sp>
      <p:sp>
        <p:nvSpPr>
          <p:cNvPr id="396" name="Google Shape;396;p41"/>
          <p:cNvSpPr txBox="1"/>
          <p:nvPr>
            <p:ph idx="4294967295" type="body"/>
          </p:nvPr>
        </p:nvSpPr>
        <p:spPr>
          <a:xfrm>
            <a:off x="150500" y="965925"/>
            <a:ext cx="5632800" cy="4032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Dirección lógica </a:t>
            </a:r>
            <a:r>
              <a:rPr b="1" lang="es-419" sz="6800">
                <a:solidFill>
                  <a:srgbClr val="FFD966"/>
                </a:solidFill>
              </a:rPr>
              <a:t>(3, 875)</a:t>
            </a:r>
            <a:r>
              <a:rPr lang="es-419" sz="6800"/>
              <a:t> dónde </a:t>
            </a:r>
            <a:r>
              <a:rPr b="1" lang="es-419" sz="6800">
                <a:solidFill>
                  <a:srgbClr val="FFD966"/>
                </a:solidFill>
              </a:rPr>
              <a:t>3</a:t>
            </a:r>
            <a:r>
              <a:rPr b="1" lang="es-419" sz="6800">
                <a:solidFill>
                  <a:srgbClr val="6FA8DC"/>
                </a:solidFill>
              </a:rPr>
              <a:t> corresponde al nro de segmento</a:t>
            </a:r>
            <a:r>
              <a:rPr lang="es-419" sz="6800"/>
              <a:t>, revisamos la tabla dada anteriormente y obtenemos la </a:t>
            </a:r>
            <a:r>
              <a:rPr b="1" lang="es-419" sz="6800">
                <a:solidFill>
                  <a:srgbClr val="6FA8DC"/>
                </a:solidFill>
              </a:rPr>
              <a:t>longitud: </a:t>
            </a:r>
            <a:r>
              <a:rPr b="1" lang="es-419" sz="6800">
                <a:solidFill>
                  <a:srgbClr val="FFD966"/>
                </a:solidFill>
              </a:rPr>
              <a:t>1000 </a:t>
            </a:r>
            <a:r>
              <a:rPr lang="es-419" sz="6800"/>
              <a:t>y la </a:t>
            </a:r>
            <a:r>
              <a:rPr b="1" lang="es-419" sz="6800">
                <a:solidFill>
                  <a:srgbClr val="6FA8DC"/>
                </a:solidFill>
              </a:rPr>
              <a:t>memoria base: </a:t>
            </a:r>
            <a:r>
              <a:rPr b="1" lang="es-419" sz="6800">
                <a:solidFill>
                  <a:srgbClr val="FFD966"/>
                </a:solidFill>
              </a:rPr>
              <a:t>2938</a:t>
            </a:r>
            <a:r>
              <a:rPr lang="es-419" sz="6800"/>
              <a:t>.</a:t>
            </a:r>
            <a:endParaRPr sz="6800"/>
          </a:p>
          <a:p>
            <a:pPr indent="0" lvl="0" marL="0" rtl="0" algn="l">
              <a:lnSpc>
                <a:spcPct val="150000"/>
              </a:lnSpc>
              <a:spcBef>
                <a:spcPts val="1200"/>
              </a:spcBef>
              <a:spcAft>
                <a:spcPts val="0"/>
              </a:spcAft>
              <a:buSzPct val="76470"/>
              <a:buNone/>
            </a:pPr>
            <a:r>
              <a:rPr lang="es-419" sz="6800"/>
              <a:t>Como para obtener la dirección física es necesario </a:t>
            </a:r>
            <a:r>
              <a:rPr b="1" lang="es-419" sz="6800">
                <a:solidFill>
                  <a:srgbClr val="FFD966"/>
                </a:solidFill>
              </a:rPr>
              <a:t>sumar el desplazamiento con la memoria base</a:t>
            </a:r>
            <a:r>
              <a:rPr lang="es-419" sz="6800"/>
              <a:t>, entonces realizamos la suma:</a:t>
            </a:r>
            <a:endParaRPr sz="6800"/>
          </a:p>
          <a:p>
            <a:pPr indent="0" lvl="0" marL="0" rtl="0" algn="l">
              <a:lnSpc>
                <a:spcPct val="150000"/>
              </a:lnSpc>
              <a:spcBef>
                <a:spcPts val="1200"/>
              </a:spcBef>
              <a:spcAft>
                <a:spcPts val="0"/>
              </a:spcAft>
              <a:buSzPct val="76470"/>
              <a:buNone/>
            </a:pPr>
            <a:r>
              <a:rPr b="1" lang="es-419" sz="6800">
                <a:solidFill>
                  <a:srgbClr val="FFD966"/>
                </a:solidFill>
              </a:rPr>
              <a:t>2938 + 875 = 3813</a:t>
            </a:r>
            <a:endParaRPr b="1" sz="6800">
              <a:solidFill>
                <a:srgbClr val="FFD966"/>
              </a:solidFill>
            </a:endParaRPr>
          </a:p>
          <a:p>
            <a:pPr indent="0" lvl="0" marL="0" rtl="0" algn="l">
              <a:lnSpc>
                <a:spcPct val="150000"/>
              </a:lnSpc>
              <a:spcBef>
                <a:spcPts val="1200"/>
              </a:spcBef>
              <a:spcAft>
                <a:spcPts val="0"/>
              </a:spcAft>
              <a:buSzPct val="76470"/>
              <a:buNone/>
            </a:pPr>
            <a:r>
              <a:rPr lang="es-419" sz="6800"/>
              <a:t>Dirección física = 3813</a:t>
            </a:r>
            <a:endParaRPr sz="6800"/>
          </a:p>
          <a:p>
            <a:pPr indent="0" lvl="0" marL="0" rtl="0" algn="l">
              <a:lnSpc>
                <a:spcPct val="15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15000"/>
              </a:lnSpc>
              <a:spcBef>
                <a:spcPts val="1200"/>
              </a:spcBef>
              <a:spcAft>
                <a:spcPts val="1200"/>
              </a:spcAft>
              <a:buSzPts val="1300"/>
              <a:buNone/>
            </a:pPr>
            <a:r>
              <a:t/>
            </a:r>
            <a:endParaRPr/>
          </a:p>
        </p:txBody>
      </p:sp>
      <p:graphicFrame>
        <p:nvGraphicFramePr>
          <p:cNvPr id="397" name="Google Shape;397;p41"/>
          <p:cNvGraphicFramePr/>
          <p:nvPr/>
        </p:nvGraphicFramePr>
        <p:xfrm>
          <a:off x="5783300" y="1514588"/>
          <a:ext cx="3000000" cy="3000000"/>
        </p:xfrm>
        <a:graphic>
          <a:graphicData uri="http://schemas.openxmlformats.org/drawingml/2006/table">
            <a:tbl>
              <a:tblPr>
                <a:noFill/>
                <a:tableStyleId>{09535DA8-78C6-44F6-81B9-0E326D90E789}</a:tableStyleId>
              </a:tblPr>
              <a:tblGrid>
                <a:gridCol w="1057850"/>
                <a:gridCol w="1057850"/>
                <a:gridCol w="1057850"/>
              </a:tblGrid>
              <a:tr h="954275">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Número de segmento</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Longitud</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Memoria base</a:t>
                      </a:r>
                      <a:endParaRPr sz="1400" u="none" cap="none" strike="noStrike">
                        <a:solidFill>
                          <a:schemeClr val="lt1"/>
                        </a:solidFill>
                      </a:endParaRPr>
                    </a:p>
                  </a:txBody>
                  <a:tcPr marT="91425" marB="91425" marR="91425" marL="91425"/>
                </a:tc>
              </a:tr>
              <a:tr h="374600">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0</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589</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1324</a:t>
                      </a:r>
                      <a:endParaRPr sz="1400" u="none" cap="none" strike="noStrike">
                        <a:solidFill>
                          <a:schemeClr val="lt1"/>
                        </a:solidFill>
                      </a:endParaRPr>
                    </a:p>
                  </a:txBody>
                  <a:tcPr marT="91425" marB="91425" marR="91425" marL="91425"/>
                </a:tc>
              </a:tr>
              <a:tr h="374600">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126</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1913</a:t>
                      </a:r>
                      <a:endParaRPr sz="1400" u="none" cap="none" strike="noStrike">
                        <a:solidFill>
                          <a:schemeClr val="lt1"/>
                        </a:solidFill>
                      </a:endParaRPr>
                    </a:p>
                  </a:txBody>
                  <a:tcPr marT="91425" marB="91425" marR="91425" marL="91425"/>
                </a:tc>
              </a:tr>
              <a:tr h="374600">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899</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2039</a:t>
                      </a:r>
                      <a:endParaRPr sz="1400" u="none" cap="none" strike="noStrike">
                        <a:solidFill>
                          <a:schemeClr val="lt1"/>
                        </a:solidFill>
                      </a:endParaRPr>
                    </a:p>
                  </a:txBody>
                  <a:tcPr marT="91425" marB="91425" marR="91425" marL="91425"/>
                </a:tc>
              </a:tr>
              <a:tr h="374600">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1000</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2938</a:t>
                      </a:r>
                      <a:endParaRPr sz="1400" u="none" cap="none" strike="noStrike">
                        <a:solidFill>
                          <a:schemeClr val="lt1"/>
                        </a:solidFill>
                      </a:endParaRPr>
                    </a:p>
                  </a:txBody>
                  <a:tcPr marT="91425" marB="91425" marR="91425" marL="91425"/>
                </a:tc>
              </a:tr>
              <a:tr h="374600">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4</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314</a:t>
                      </a:r>
                      <a:endParaRPr sz="1400" u="none" cap="none" strike="noStrike">
                        <a:solidFill>
                          <a:schemeClr val="lt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419" sz="1400" u="none" cap="none" strike="noStrike">
                          <a:solidFill>
                            <a:schemeClr val="lt1"/>
                          </a:solidFill>
                        </a:rPr>
                        <a:t>3938</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Compartición</a:t>
            </a:r>
            <a:endParaRPr sz="2600"/>
          </a:p>
        </p:txBody>
      </p:sp>
      <p:sp>
        <p:nvSpPr>
          <p:cNvPr id="159" name="Google Shape;159;p5"/>
          <p:cNvSpPr txBox="1"/>
          <p:nvPr>
            <p:ph idx="1" type="body"/>
          </p:nvPr>
        </p:nvSpPr>
        <p:spPr>
          <a:xfrm>
            <a:off x="1297500" y="1169125"/>
            <a:ext cx="77460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Cualquier mecanismo de protección debe tener la flexibilidad de permitir a varios procesos acceder a la misma porción de memoria principal. </a:t>
            </a:r>
            <a:br>
              <a:rPr lang="es-419" sz="6800"/>
            </a:br>
            <a:r>
              <a:rPr lang="es-419" sz="6800"/>
              <a:t>Procesos que estén </a:t>
            </a:r>
            <a:r>
              <a:rPr b="1" lang="es-419" sz="6800">
                <a:solidFill>
                  <a:srgbClr val="6FA8DC"/>
                </a:solidFill>
              </a:rPr>
              <a:t>cooperando </a:t>
            </a:r>
            <a:r>
              <a:rPr lang="es-419" sz="6800"/>
              <a:t>en la misma tarea podrían necesitar compartir el acceso a la misma estructura de datos.</a:t>
            </a:r>
            <a:endParaRPr sz="6800"/>
          </a:p>
          <a:p>
            <a:pPr indent="0" lvl="0" marL="0" rtl="0" algn="l">
              <a:lnSpc>
                <a:spcPct val="200000"/>
              </a:lnSpc>
              <a:spcBef>
                <a:spcPts val="1200"/>
              </a:spcBef>
              <a:spcAft>
                <a:spcPts val="0"/>
              </a:spcAft>
              <a:buSzPct val="76470"/>
              <a:buNone/>
            </a:pPr>
            <a:r>
              <a:rPr lang="es-419" sz="6800"/>
              <a:t>Por tanto, </a:t>
            </a:r>
            <a:r>
              <a:rPr b="1" lang="es-419" sz="6800">
                <a:solidFill>
                  <a:srgbClr val="FFD966"/>
                </a:solidFill>
              </a:rPr>
              <a:t>el sistema de gestión de la memoria debe permitir el acceso controlado a áreas de memoria compartidas sin comprometer la protección esencial</a:t>
            </a:r>
            <a:r>
              <a:rPr lang="es-419" sz="6800"/>
              <a:t>.</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Organización lógica</a:t>
            </a:r>
            <a:endParaRPr sz="2600"/>
          </a:p>
        </p:txBody>
      </p:sp>
      <p:sp>
        <p:nvSpPr>
          <p:cNvPr id="165" name="Google Shape;165;p6"/>
          <p:cNvSpPr txBox="1"/>
          <p:nvPr>
            <p:ph idx="1" type="body"/>
          </p:nvPr>
        </p:nvSpPr>
        <p:spPr>
          <a:xfrm>
            <a:off x="1297500" y="1169125"/>
            <a:ext cx="77460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La memoria del computador se organiza como un espacio de almacenamiento </a:t>
            </a:r>
            <a:r>
              <a:rPr b="1" lang="es-419" sz="6800">
                <a:solidFill>
                  <a:srgbClr val="6FA8DC"/>
                </a:solidFill>
              </a:rPr>
              <a:t>lineal o unidimensional</a:t>
            </a:r>
            <a:r>
              <a:rPr lang="es-419" sz="6800"/>
              <a:t>, compuesto por una </a:t>
            </a:r>
            <a:r>
              <a:rPr b="1" lang="es-419" sz="6800">
                <a:solidFill>
                  <a:srgbClr val="6FA8DC"/>
                </a:solidFill>
              </a:rPr>
              <a:t>secuencia de bytes</a:t>
            </a:r>
            <a:r>
              <a:rPr lang="es-419" sz="6800"/>
              <a:t> o palabras. A nivel físico la memoria secundaria está organizada de manera similar.</a:t>
            </a:r>
            <a:endParaRPr sz="6800"/>
          </a:p>
          <a:p>
            <a:pPr indent="0" lvl="0" marL="0" rtl="0" algn="l">
              <a:lnSpc>
                <a:spcPct val="200000"/>
              </a:lnSpc>
              <a:spcBef>
                <a:spcPts val="1200"/>
              </a:spcBef>
              <a:spcAft>
                <a:spcPts val="0"/>
              </a:spcAft>
              <a:buSzPct val="76470"/>
              <a:buNone/>
            </a:pPr>
            <a:r>
              <a:rPr lang="es-419" sz="6800"/>
              <a:t>Esta organización no se corresponde a la forma en la cual los programas se construyen normalmente.</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4294967295" type="title"/>
          </p:nvPr>
        </p:nvSpPr>
        <p:spPr>
          <a:xfrm>
            <a:off x="705900" y="1825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sz="2600"/>
              <a:t>Organización lógica</a:t>
            </a:r>
            <a:endParaRPr sz="2600"/>
          </a:p>
        </p:txBody>
      </p:sp>
      <p:sp>
        <p:nvSpPr>
          <p:cNvPr id="171" name="Google Shape;171;p7"/>
          <p:cNvSpPr txBox="1"/>
          <p:nvPr>
            <p:ph idx="4294967295" type="body"/>
          </p:nvPr>
        </p:nvSpPr>
        <p:spPr>
          <a:xfrm>
            <a:off x="406500" y="1096675"/>
            <a:ext cx="8331000" cy="3853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La mayoría de los programas se construyen en </a:t>
            </a:r>
            <a:r>
              <a:rPr b="1" lang="es-419" sz="6800">
                <a:solidFill>
                  <a:srgbClr val="6FA8DC"/>
                </a:solidFill>
              </a:rPr>
              <a:t>módulos</a:t>
            </a:r>
            <a:r>
              <a:rPr lang="es-419" sz="6800"/>
              <a:t>. Si el S.O. y el hardware del computador pueden tratar de forma efectiva los programas y los datos en la forma de módulo, entonces se logran varias ventajas: </a:t>
            </a:r>
            <a:endParaRPr sz="6800"/>
          </a:p>
          <a:p>
            <a:pPr indent="-336550" lvl="0" marL="457200" rtl="0" algn="l">
              <a:lnSpc>
                <a:spcPct val="150000"/>
              </a:lnSpc>
              <a:spcBef>
                <a:spcPts val="1200"/>
              </a:spcBef>
              <a:spcAft>
                <a:spcPts val="0"/>
              </a:spcAft>
              <a:buSzPct val="100000"/>
              <a:buChar char="●"/>
            </a:pPr>
            <a:r>
              <a:rPr lang="es-419" sz="6800"/>
              <a:t>Los módulos se pueden escribir y compilar </a:t>
            </a:r>
            <a:r>
              <a:rPr b="1" lang="es-419" sz="6800">
                <a:solidFill>
                  <a:srgbClr val="6FA8DC"/>
                </a:solidFill>
              </a:rPr>
              <a:t>independientemente</a:t>
            </a:r>
            <a:r>
              <a:rPr lang="es-419" sz="6800"/>
              <a:t>.</a:t>
            </a:r>
            <a:endParaRPr sz="6800"/>
          </a:p>
          <a:p>
            <a:pPr indent="-336550" lvl="0" marL="457200" rtl="0" algn="l">
              <a:lnSpc>
                <a:spcPct val="150000"/>
              </a:lnSpc>
              <a:spcBef>
                <a:spcPts val="0"/>
              </a:spcBef>
              <a:spcAft>
                <a:spcPts val="0"/>
              </a:spcAft>
              <a:buSzPct val="100000"/>
              <a:buChar char="●"/>
            </a:pPr>
            <a:r>
              <a:rPr lang="es-419" sz="6800"/>
              <a:t>Con una sobrecarga adicional modesta, se puede proporcionar diferentes </a:t>
            </a:r>
            <a:r>
              <a:rPr b="1" lang="es-419" sz="6800">
                <a:solidFill>
                  <a:srgbClr val="6FA8DC"/>
                </a:solidFill>
              </a:rPr>
              <a:t>grados de protección</a:t>
            </a:r>
            <a:r>
              <a:rPr lang="es-419" sz="6800"/>
              <a:t> a los módulos (sólo lectura, sólo ejecución).</a:t>
            </a:r>
            <a:endParaRPr sz="6800"/>
          </a:p>
          <a:p>
            <a:pPr indent="-336550" lvl="0" marL="457200" rtl="0" algn="l">
              <a:lnSpc>
                <a:spcPct val="150000"/>
              </a:lnSpc>
              <a:spcBef>
                <a:spcPts val="0"/>
              </a:spcBef>
              <a:spcAft>
                <a:spcPts val="0"/>
              </a:spcAft>
              <a:buSzPct val="100000"/>
              <a:buChar char="●"/>
            </a:pPr>
            <a:r>
              <a:rPr lang="es-419" sz="6800"/>
              <a:t>Es posible introducir mecanismos por los cuales los módulos se pueden </a:t>
            </a:r>
            <a:r>
              <a:rPr b="1" lang="es-419" sz="6800">
                <a:solidFill>
                  <a:srgbClr val="6FA8DC"/>
                </a:solidFill>
              </a:rPr>
              <a:t>compartir </a:t>
            </a:r>
            <a:r>
              <a:rPr lang="es-419" sz="6800"/>
              <a:t>entre los procesos. La ventaja de proporcionar compartición a nivel de módulo es que se corresponde con la forma en la que el usuario ve el problema.</a:t>
            </a:r>
            <a:endParaRPr sz="6800"/>
          </a:p>
          <a:p>
            <a:pPr indent="0" lvl="0" marL="0" rtl="0" algn="l">
              <a:lnSpc>
                <a:spcPct val="150000"/>
              </a:lnSpc>
              <a:spcBef>
                <a:spcPts val="1200"/>
              </a:spcBef>
              <a:spcAft>
                <a:spcPts val="0"/>
              </a:spcAft>
              <a:buSzPct val="76470"/>
              <a:buNone/>
            </a:pPr>
            <a:r>
              <a:rPr lang="es-419" sz="6800"/>
              <a:t>La herramienta que más adecuadamente satisface estos requisitos es la </a:t>
            </a:r>
            <a:r>
              <a:rPr b="1" lang="es-419" sz="6800">
                <a:solidFill>
                  <a:srgbClr val="6FA8DC"/>
                </a:solidFill>
              </a:rPr>
              <a:t>segmentación</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Organización física</a:t>
            </a:r>
            <a:endParaRPr sz="2600"/>
          </a:p>
        </p:txBody>
      </p:sp>
      <p:sp>
        <p:nvSpPr>
          <p:cNvPr id="177" name="Google Shape;177;p8"/>
          <p:cNvSpPr txBox="1"/>
          <p:nvPr>
            <p:ph idx="1" type="body"/>
          </p:nvPr>
        </p:nvSpPr>
        <p:spPr>
          <a:xfrm>
            <a:off x="1110800" y="1060450"/>
            <a:ext cx="79569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SzPct val="76470"/>
              <a:buNone/>
            </a:pPr>
            <a:r>
              <a:rPr lang="es-419" sz="6800"/>
              <a:t>La memoria del computador se divide en al menos dos niveles:</a:t>
            </a:r>
            <a:endParaRPr sz="6800"/>
          </a:p>
          <a:p>
            <a:pPr indent="-336550" lvl="0" marL="457200" rtl="0" algn="l">
              <a:lnSpc>
                <a:spcPct val="150000"/>
              </a:lnSpc>
              <a:spcBef>
                <a:spcPts val="1200"/>
              </a:spcBef>
              <a:spcAft>
                <a:spcPts val="0"/>
              </a:spcAft>
              <a:buSzPct val="100000"/>
              <a:buChar char="●"/>
            </a:pPr>
            <a:r>
              <a:rPr lang="es-419" sz="6800"/>
              <a:t>Memoria principal.</a:t>
            </a:r>
            <a:endParaRPr sz="6800"/>
          </a:p>
          <a:p>
            <a:pPr indent="-336550" lvl="0" marL="457200" rtl="0" algn="l">
              <a:lnSpc>
                <a:spcPct val="150000"/>
              </a:lnSpc>
              <a:spcBef>
                <a:spcPts val="0"/>
              </a:spcBef>
              <a:spcAft>
                <a:spcPts val="0"/>
              </a:spcAft>
              <a:buSzPct val="100000"/>
              <a:buChar char="●"/>
            </a:pPr>
            <a:r>
              <a:rPr lang="es-419" sz="6800"/>
              <a:t>Memoria secundaria.</a:t>
            </a:r>
            <a:endParaRPr sz="6800"/>
          </a:p>
          <a:p>
            <a:pPr indent="0" lvl="0" marL="0" rtl="0" algn="l">
              <a:lnSpc>
                <a:spcPct val="150000"/>
              </a:lnSpc>
              <a:spcBef>
                <a:spcPts val="1200"/>
              </a:spcBef>
              <a:spcAft>
                <a:spcPts val="0"/>
              </a:spcAft>
              <a:buSzPct val="76470"/>
              <a:buNone/>
            </a:pPr>
            <a:r>
              <a:rPr lang="es-419" sz="6800"/>
              <a:t>La memoria principal proporciona un </a:t>
            </a:r>
            <a:r>
              <a:rPr b="1" lang="es-419" sz="6800">
                <a:solidFill>
                  <a:srgbClr val="6FA8DC"/>
                </a:solidFill>
              </a:rPr>
              <a:t>acceso rápido a un coste relativamente alto</a:t>
            </a:r>
            <a:r>
              <a:rPr lang="es-419" sz="6800"/>
              <a:t>. Además la memoria principal es </a:t>
            </a:r>
            <a:r>
              <a:rPr b="1" lang="es-419" sz="6800">
                <a:solidFill>
                  <a:srgbClr val="6FA8DC"/>
                </a:solidFill>
              </a:rPr>
              <a:t>volátil</a:t>
            </a:r>
            <a:r>
              <a:rPr lang="es-419" sz="6800"/>
              <a:t>, es decir, </a:t>
            </a:r>
            <a:r>
              <a:rPr b="1" lang="es-419" sz="6800">
                <a:solidFill>
                  <a:srgbClr val="FFD966"/>
                </a:solidFill>
              </a:rPr>
              <a:t>no proporciona almacenamiento permanente</a:t>
            </a:r>
            <a:r>
              <a:rPr lang="es-419" sz="6800"/>
              <a:t>. La memoria secundaria es </a:t>
            </a:r>
            <a:r>
              <a:rPr b="1" lang="es-419" sz="6800">
                <a:solidFill>
                  <a:srgbClr val="6FA8DC"/>
                </a:solidFill>
              </a:rPr>
              <a:t>más lenta y más barata</a:t>
            </a:r>
            <a:r>
              <a:rPr lang="es-419" sz="6800"/>
              <a:t> que la memoria principal y generalmente </a:t>
            </a:r>
            <a:r>
              <a:rPr b="1" lang="es-419" sz="6800">
                <a:solidFill>
                  <a:srgbClr val="6FA8DC"/>
                </a:solidFill>
              </a:rPr>
              <a:t>no es volátil</a:t>
            </a:r>
            <a:r>
              <a:rPr lang="es-419" sz="6800"/>
              <a:t>.</a:t>
            </a:r>
            <a:endParaRPr sz="6800"/>
          </a:p>
          <a:p>
            <a:pPr indent="0" lvl="0" marL="0" rtl="0" algn="l">
              <a:lnSpc>
                <a:spcPct val="150000"/>
              </a:lnSpc>
              <a:spcBef>
                <a:spcPts val="1200"/>
              </a:spcBef>
              <a:spcAft>
                <a:spcPts val="0"/>
              </a:spcAft>
              <a:buSzPct val="76470"/>
              <a:buNone/>
            </a:pPr>
            <a:r>
              <a:rPr lang="es-419" sz="6800"/>
              <a:t>La memoria secundaria de larga capacidad puede proporcionar almacenamiento para </a:t>
            </a:r>
            <a:r>
              <a:rPr b="1" lang="es-419" sz="6800">
                <a:solidFill>
                  <a:srgbClr val="FFD966"/>
                </a:solidFill>
                <a:highlight>
                  <a:schemeClr val="dk1"/>
                </a:highlight>
              </a:rPr>
              <a:t>programas y datos a largo plazo</a:t>
            </a:r>
            <a:r>
              <a:rPr lang="es-419" sz="6800"/>
              <a:t>, mientras que una memoria principal más pequeñas contiene </a:t>
            </a:r>
            <a:r>
              <a:rPr b="1" lang="es-419" sz="6800">
                <a:solidFill>
                  <a:srgbClr val="FFD966"/>
                </a:solidFill>
              </a:rPr>
              <a:t>programación y datos actualmente en uso</a:t>
            </a:r>
            <a:r>
              <a:rPr lang="es-419" sz="6800"/>
              <a:t>.</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419" sz="2600"/>
              <a:t>Organización física</a:t>
            </a:r>
            <a:endParaRPr sz="2600"/>
          </a:p>
        </p:txBody>
      </p:sp>
      <p:sp>
        <p:nvSpPr>
          <p:cNvPr id="183" name="Google Shape;183;p9"/>
          <p:cNvSpPr txBox="1"/>
          <p:nvPr>
            <p:ph idx="1" type="body"/>
          </p:nvPr>
        </p:nvSpPr>
        <p:spPr>
          <a:xfrm>
            <a:off x="1088450" y="1387350"/>
            <a:ext cx="7956900" cy="366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SzPct val="76470"/>
              <a:buNone/>
            </a:pPr>
            <a:r>
              <a:rPr lang="es-419" sz="6800"/>
              <a:t>La organización del flujo de información entre la memoria principal y secundaria supone una de las preocupaciones principales del sistema. La responsabilidad para este flujo podría asignarse a cada programador en particular, pero no es practicable o deseable por dos motivos:</a:t>
            </a:r>
            <a:endParaRPr sz="6800"/>
          </a:p>
          <a:p>
            <a:pPr indent="0" lvl="0" marL="0" rtl="0" algn="l">
              <a:lnSpc>
                <a:spcPct val="200000"/>
              </a:lnSpc>
              <a:spcBef>
                <a:spcPts val="1200"/>
              </a:spcBef>
              <a:spcAft>
                <a:spcPts val="0"/>
              </a:spcAft>
              <a:buSzPct val="76470"/>
              <a:buNone/>
            </a:pPr>
            <a:r>
              <a:t/>
            </a:r>
            <a:endParaRPr sz="6800"/>
          </a:p>
          <a:p>
            <a:pPr indent="0" lvl="0" marL="0" rtl="0" algn="l">
              <a:lnSpc>
                <a:spcPct val="200000"/>
              </a:lnSpc>
              <a:spcBef>
                <a:spcPts val="1200"/>
              </a:spcBef>
              <a:spcAft>
                <a:spcPts val="0"/>
              </a:spcAft>
              <a:buSzPct val="76470"/>
              <a:buNone/>
            </a:pPr>
            <a:r>
              <a:t/>
            </a:r>
            <a:endParaRPr sz="6800"/>
          </a:p>
          <a:p>
            <a:pPr indent="0" lvl="0" marL="0" rtl="0" algn="l">
              <a:lnSpc>
                <a:spcPct val="150000"/>
              </a:lnSpc>
              <a:spcBef>
                <a:spcPts val="1200"/>
              </a:spcBef>
              <a:spcAft>
                <a:spcPts val="0"/>
              </a:spcAft>
              <a:buSzPct val="76470"/>
              <a:buNone/>
            </a:pPr>
            <a:r>
              <a:t/>
            </a:r>
            <a:endParaRPr sz="6800"/>
          </a:p>
          <a:p>
            <a:pPr indent="0" lvl="0" marL="0" rtl="0" algn="l">
              <a:lnSpc>
                <a:spcPct val="150000"/>
              </a:lnSpc>
              <a:spcBef>
                <a:spcPts val="1200"/>
              </a:spcBef>
              <a:spcAft>
                <a:spcPts val="0"/>
              </a:spcAft>
              <a:buSzPct val="187319"/>
              <a:buNone/>
            </a:pPr>
            <a:r>
              <a:t/>
            </a:r>
            <a:endParaRPr sz="2776"/>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