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097" y="5944781"/>
            <a:ext cx="4898390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5774" y="5939091"/>
            <a:ext cx="3650615" cy="919480"/>
          </a:xfrm>
          <a:custGeom>
            <a:avLst/>
            <a:gdLst/>
            <a:ahLst/>
            <a:cxnLst/>
            <a:rect l="l" t="t" r="r" b="b"/>
            <a:pathLst>
              <a:path w="3650615" h="919479">
                <a:moveTo>
                  <a:pt x="0" y="0"/>
                </a:moveTo>
                <a:lnTo>
                  <a:pt x="7912" y="6350"/>
                </a:lnTo>
                <a:lnTo>
                  <a:pt x="2867803" y="918906"/>
                </a:lnTo>
                <a:lnTo>
                  <a:pt x="365049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8"/>
            <a:ext cx="3396234" cy="106603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27"/>
            <a:ext cx="3370536" cy="1073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3095"/>
            <a:chOff x="0" y="4953000"/>
            <a:chExt cx="9144000" cy="1903095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471" y="5236463"/>
              <a:ext cx="9031605" cy="789940"/>
            </a:xfrm>
            <a:custGeom>
              <a:avLst/>
              <a:gdLst/>
              <a:ahLst/>
              <a:cxnLst/>
              <a:rect l="l" t="t" r="r" b="b"/>
              <a:pathLst>
                <a:path w="9031605" h="789939">
                  <a:moveTo>
                    <a:pt x="9031528" y="0"/>
                  </a:moveTo>
                  <a:lnTo>
                    <a:pt x="0" y="0"/>
                  </a:lnTo>
                  <a:lnTo>
                    <a:pt x="9031528" y="789432"/>
                  </a:lnTo>
                  <a:lnTo>
                    <a:pt x="903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20"/>
              <a:ext cx="9141714" cy="18569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445"/>
              <a:ext cx="9144000" cy="8017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9206" y="2148821"/>
            <a:ext cx="6960892" cy="13251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65216" y="3596767"/>
            <a:ext cx="32613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UTN</a:t>
            </a:r>
            <a:r>
              <a:rPr sz="27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–</a:t>
            </a:r>
            <a:r>
              <a:rPr sz="2700" spc="-2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Mar</a:t>
            </a:r>
            <a:r>
              <a:rPr sz="2700" spc="-4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464646"/>
                </a:solidFill>
                <a:latin typeface="Lucida Sans Unicode"/>
                <a:cs typeface="Lucida Sans Unicode"/>
              </a:rPr>
              <a:t>del</a:t>
            </a:r>
            <a:r>
              <a:rPr sz="2700" spc="-3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Plata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203198"/>
            <a:ext cx="7966709" cy="48056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5"/>
              </a:spcBef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SJF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–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Short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Job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First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(Primero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trabajo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corto).</a:t>
            </a:r>
            <a:endParaRPr sz="2700">
              <a:latin typeface="Lucida Sans Unicode"/>
              <a:cs typeface="Lucida Sans Unicode"/>
            </a:endParaRPr>
          </a:p>
          <a:p>
            <a:pPr marL="268605" marR="10795" indent="-256540" algn="just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60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asocia</a:t>
            </a:r>
            <a:r>
              <a:rPr sz="2700" spc="5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cada</a:t>
            </a:r>
            <a:r>
              <a:rPr sz="2700" spc="6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proceso</a:t>
            </a:r>
            <a:r>
              <a:rPr sz="2700" spc="6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la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longitud</a:t>
            </a:r>
            <a:r>
              <a:rPr sz="2700" spc="6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595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su </a:t>
            </a:r>
            <a:r>
              <a:rPr sz="2700" dirty="0">
                <a:latin typeface="Lucida Sans Unicode"/>
                <a:cs typeface="Lucida Sans Unicode"/>
              </a:rPr>
              <a:t>siguiente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ráfaga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20" dirty="0">
                <a:latin typeface="Lucida Sans Unicode"/>
                <a:cs typeface="Lucida Sans Unicode"/>
              </a:rPr>
              <a:t> CPU.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Si</a:t>
            </a:r>
            <a:r>
              <a:rPr sz="2700" spc="3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CPU</a:t>
            </a:r>
            <a:r>
              <a:rPr sz="2700" spc="3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disponible</a:t>
            </a:r>
            <a:r>
              <a:rPr sz="2700" spc="3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3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le</a:t>
            </a:r>
            <a:r>
              <a:rPr sz="2700" spc="3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asigna</a:t>
            </a:r>
            <a:r>
              <a:rPr sz="2700" spc="3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al</a:t>
            </a:r>
            <a:r>
              <a:rPr sz="2700" spc="3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proceso</a:t>
            </a:r>
            <a:r>
              <a:rPr sz="2700" spc="36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de </a:t>
            </a:r>
            <a:r>
              <a:rPr sz="2700" dirty="0">
                <a:latin typeface="Lucida Sans Unicode"/>
                <a:cs typeface="Lucida Sans Unicode"/>
              </a:rPr>
              <a:t>menor</a:t>
            </a:r>
            <a:r>
              <a:rPr sz="2700" spc="2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longitud</a:t>
            </a:r>
            <a:r>
              <a:rPr sz="2700" spc="2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2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ráfaga,</a:t>
            </a:r>
            <a:r>
              <a:rPr sz="2700" spc="2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</a:t>
            </a:r>
            <a:r>
              <a:rPr sz="2700" spc="2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hay</a:t>
            </a:r>
            <a:r>
              <a:rPr sz="2700" spc="2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2</a:t>
            </a:r>
            <a:r>
              <a:rPr sz="2700" spc="25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con</a:t>
            </a:r>
            <a:r>
              <a:rPr sz="2700" spc="27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igual </a:t>
            </a:r>
            <a:r>
              <a:rPr sz="2700" dirty="0">
                <a:latin typeface="Lucida Sans Unicode"/>
                <a:cs typeface="Lucida Sans Unicode"/>
              </a:rPr>
              <a:t>longitud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ráfaga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usa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FCFS.</a:t>
            </a:r>
            <a:endParaRPr sz="2700">
              <a:latin typeface="Lucida Sans Unicode"/>
              <a:cs typeface="Lucida Sans Unicode"/>
            </a:endParaRPr>
          </a:p>
          <a:p>
            <a:pPr marL="268605" marR="6350" indent="-256540" algn="just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Solamente</a:t>
            </a:r>
            <a:r>
              <a:rPr sz="2700" spc="4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5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puede</a:t>
            </a:r>
            <a:r>
              <a:rPr sz="2700" spc="5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aplicar</a:t>
            </a:r>
            <a:r>
              <a:rPr sz="2700" spc="4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</a:t>
            </a:r>
            <a:r>
              <a:rPr sz="2700" spc="4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4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conoce</a:t>
            </a:r>
            <a:r>
              <a:rPr sz="2700" spc="495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de </a:t>
            </a:r>
            <a:r>
              <a:rPr sz="2700" dirty="0">
                <a:latin typeface="Lucida Sans Unicode"/>
                <a:cs typeface="Lucida Sans Unicode"/>
              </a:rPr>
              <a:t>antemano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la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duración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cada</a:t>
            </a:r>
            <a:r>
              <a:rPr sz="2700" spc="-10" dirty="0">
                <a:latin typeface="Lucida Sans Unicode"/>
                <a:cs typeface="Lucida Sans Unicode"/>
              </a:rPr>
              <a:t> trabajo.</a:t>
            </a:r>
            <a:endParaRPr sz="2700">
              <a:latin typeface="Lucida Sans Unicode"/>
              <a:cs typeface="Lucida Sans Unicode"/>
            </a:endParaRPr>
          </a:p>
          <a:p>
            <a:pPr marL="268605" marR="1016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Posibilidad</a:t>
            </a:r>
            <a:r>
              <a:rPr sz="2700" spc="2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2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inanición</a:t>
            </a:r>
            <a:r>
              <a:rPr sz="2700" spc="285" dirty="0">
                <a:latin typeface="Lucida Sans Unicode"/>
                <a:cs typeface="Lucida Sans Unicode"/>
              </a:rPr>
              <a:t> </a:t>
            </a:r>
            <a:r>
              <a:rPr sz="2700" spc="-40" dirty="0">
                <a:latin typeface="Lucida Sans Unicode"/>
                <a:cs typeface="Lucida Sans Unicode"/>
              </a:rPr>
              <a:t>-</a:t>
            </a:r>
            <a:r>
              <a:rPr sz="2700" dirty="0">
                <a:latin typeface="Lucida Sans Unicode"/>
                <a:cs typeface="Lucida Sans Unicode"/>
              </a:rPr>
              <a:t>&gt;</a:t>
            </a:r>
            <a:r>
              <a:rPr sz="2700" spc="2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</a:t>
            </a:r>
            <a:r>
              <a:rPr sz="2700" spc="26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continuamente </a:t>
            </a:r>
            <a:r>
              <a:rPr sz="2700" dirty="0">
                <a:latin typeface="Lucida Sans Unicode"/>
                <a:cs typeface="Lucida Sans Unicode"/>
              </a:rPr>
              <a:t>llegan</a:t>
            </a:r>
            <a:r>
              <a:rPr sz="2700" spc="15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trabajos</a:t>
            </a:r>
            <a:r>
              <a:rPr sz="2700" spc="160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cortos,</a:t>
            </a:r>
            <a:r>
              <a:rPr sz="2700" spc="15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los</a:t>
            </a:r>
            <a:r>
              <a:rPr sz="2700" spc="16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trabajos</a:t>
            </a:r>
            <a:r>
              <a:rPr sz="2700" spc="160" dirty="0">
                <a:latin typeface="Lucida Sans Unicode"/>
                <a:cs typeface="Lucida Sans Unicode"/>
              </a:rPr>
              <a:t>  </a:t>
            </a:r>
            <a:r>
              <a:rPr sz="2700" spc="-10" dirty="0">
                <a:latin typeface="Lucida Sans Unicode"/>
                <a:cs typeface="Lucida Sans Unicode"/>
              </a:rPr>
              <a:t>largos </a:t>
            </a:r>
            <a:r>
              <a:rPr sz="2700" dirty="0">
                <a:latin typeface="Lucida Sans Unicode"/>
                <a:cs typeface="Lucida Sans Unicode"/>
              </a:rPr>
              <a:t>nunca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llegan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ejecutarse.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59" y="572967"/>
            <a:ext cx="3883924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2" y="572967"/>
            <a:ext cx="6023615" cy="5388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626864-01C3-6173-AA1A-90E3D88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3" y="1137918"/>
            <a:ext cx="9021434" cy="45821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70405"/>
            <a:ext cx="771461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7846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600" spc="33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6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400" dirty="0">
                <a:latin typeface="Lucida Sans Unicode"/>
                <a:cs typeface="Lucida Sans Unicode"/>
              </a:rPr>
              <a:t>SRTF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(Shortest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Remaining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Time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First)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Primero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el </a:t>
            </a:r>
            <a:r>
              <a:rPr sz="2400" dirty="0">
                <a:latin typeface="Lucida Sans Unicode"/>
                <a:cs typeface="Lucida Sans Unicode"/>
              </a:rPr>
              <a:t>menor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tiempo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restante.</a:t>
            </a:r>
            <a:endParaRPr sz="2400">
              <a:latin typeface="Lucida Sans Unicode"/>
              <a:cs typeface="Lucida Sans Unicode"/>
            </a:endParaRPr>
          </a:p>
          <a:p>
            <a:pPr marL="268605" marR="639445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</a:tabLst>
            </a:pPr>
            <a:r>
              <a:rPr sz="1600" spc="33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6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400" dirty="0">
                <a:latin typeface="Lucida Sans Unicode"/>
                <a:cs typeface="Lucida Sans Unicode"/>
              </a:rPr>
              <a:t>El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planificador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siempre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escoge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el</a:t>
            </a:r>
            <a:r>
              <a:rPr sz="2400" spc="-5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proceso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que </a:t>
            </a:r>
            <a:r>
              <a:rPr sz="2400" dirty="0">
                <a:latin typeface="Lucida Sans Unicode"/>
                <a:cs typeface="Lucida Sans Unicode"/>
              </a:rPr>
              <a:t>tiene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el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menor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tiempo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ejecución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restante esperado.</a:t>
            </a:r>
            <a:endParaRPr sz="24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600" spc="33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6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400" dirty="0">
                <a:latin typeface="Lucida Sans Unicode"/>
                <a:cs typeface="Lucida Sans Unicode"/>
              </a:rPr>
              <a:t>El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planificador</a:t>
            </a:r>
            <a:r>
              <a:rPr sz="2400" spc="-3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podría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expulsar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al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proceso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actual </a:t>
            </a:r>
            <a:r>
              <a:rPr sz="2400" dirty="0">
                <a:latin typeface="Lucida Sans Unicode"/>
                <a:cs typeface="Lucida Sans Unicode"/>
              </a:rPr>
              <a:t>cuando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llega</a:t>
            </a:r>
            <a:r>
              <a:rPr sz="2400" spc="-1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un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nuevo</a:t>
            </a:r>
            <a:r>
              <a:rPr sz="2400" spc="-2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proceso</a:t>
            </a:r>
            <a:r>
              <a:rPr sz="2400" spc="-1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con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menor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ráfaga.</a:t>
            </a:r>
            <a:endParaRPr sz="2400">
              <a:latin typeface="Lucida Sans Unicode"/>
              <a:cs typeface="Lucida Sans Unicode"/>
            </a:endParaRPr>
          </a:p>
          <a:p>
            <a:pPr marL="268605" marR="10795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600" spc="33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6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400" dirty="0">
                <a:latin typeface="Lucida Sans Unicode"/>
                <a:cs typeface="Lucida Sans Unicode"/>
              </a:rPr>
              <a:t>El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planificador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debe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tener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una</a:t>
            </a:r>
            <a:r>
              <a:rPr sz="2400" spc="-6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estimación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del </a:t>
            </a:r>
            <a:r>
              <a:rPr sz="2400" dirty="0">
                <a:latin typeface="Lucida Sans Unicode"/>
                <a:cs typeface="Lucida Sans Unicode"/>
              </a:rPr>
              <a:t>tiempo</a:t>
            </a:r>
            <a:r>
              <a:rPr sz="2400" spc="-4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proceso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para</a:t>
            </a:r>
            <a:r>
              <a:rPr sz="2400" spc="-3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realizar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la</a:t>
            </a:r>
            <a:r>
              <a:rPr sz="2400" spc="-4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función </a:t>
            </a:r>
            <a:r>
              <a:rPr sz="2400" dirty="0">
                <a:latin typeface="Lucida Sans Unicode"/>
                <a:cs typeface="Lucida Sans Unicode"/>
              </a:rPr>
              <a:t>seleccionada,</a:t>
            </a:r>
            <a:r>
              <a:rPr sz="2400" spc="-5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y</a:t>
            </a:r>
            <a:r>
              <a:rPr sz="2400" spc="-9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existe</a:t>
            </a:r>
            <a:r>
              <a:rPr sz="2400" spc="-7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riesgo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de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inanición</a:t>
            </a:r>
            <a:r>
              <a:rPr sz="2400" spc="-65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para</a:t>
            </a:r>
            <a:r>
              <a:rPr sz="2400" spc="-75" dirty="0">
                <a:latin typeface="Lucida Sans Unicode"/>
                <a:cs typeface="Lucida Sans Unicode"/>
              </a:rPr>
              <a:t> </a:t>
            </a:r>
            <a:r>
              <a:rPr sz="2400" spc="-25" dirty="0">
                <a:latin typeface="Lucida Sans Unicode"/>
                <a:cs typeface="Lucida Sans Unicode"/>
              </a:rPr>
              <a:t>los </a:t>
            </a:r>
            <a:r>
              <a:rPr sz="2400" dirty="0">
                <a:latin typeface="Lucida Sans Unicode"/>
                <a:cs typeface="Lucida Sans Unicode"/>
              </a:rPr>
              <a:t>procesos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dirty="0">
                <a:latin typeface="Lucida Sans Unicode"/>
                <a:cs typeface="Lucida Sans Unicode"/>
              </a:rPr>
              <a:t>más</a:t>
            </a:r>
            <a:r>
              <a:rPr sz="2400" spc="-20" dirty="0">
                <a:latin typeface="Lucida Sans Unicode"/>
                <a:cs typeface="Lucida Sans Unicode"/>
              </a:rPr>
              <a:t> </a:t>
            </a:r>
            <a:r>
              <a:rPr sz="2400" spc="-10" dirty="0">
                <a:latin typeface="Lucida Sans Unicode"/>
                <a:cs typeface="Lucida Sans Unicode"/>
              </a:rPr>
              <a:t>largos.</a:t>
            </a:r>
            <a:endParaRPr sz="24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60" y="572967"/>
            <a:ext cx="4336553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2" y="572967"/>
            <a:ext cx="6517392" cy="5388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8F1FA57-CC0D-95BB-79E8-69A34B93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9" y="1114102"/>
            <a:ext cx="8640381" cy="46297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945" y="1707991"/>
            <a:ext cx="7962900" cy="26584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90"/>
              </a:spcBef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lang="es-MX" sz="2700" spc="-15" dirty="0">
                <a:latin typeface="Lucida Sans Unicode"/>
                <a:cs typeface="Lucida Sans Unicode"/>
              </a:rPr>
              <a:t>le </a:t>
            </a:r>
            <a:r>
              <a:rPr sz="2700" dirty="0" err="1">
                <a:latin typeface="Lucida Sans Unicode"/>
                <a:cs typeface="Lucida Sans Unicode"/>
              </a:rPr>
              <a:t>asigna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una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prioridad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cada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proceso.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49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475" dirty="0">
                <a:latin typeface="Lucida Sans Unicode"/>
                <a:cs typeface="Lucida Sans Unicode"/>
              </a:rPr>
              <a:t> </a:t>
            </a:r>
            <a:r>
              <a:rPr lang="es-MX" sz="2700" dirty="0">
                <a:latin typeface="Lucida Sans Unicode"/>
                <a:cs typeface="Lucida Sans Unicode"/>
              </a:rPr>
              <a:t>mayor</a:t>
            </a:r>
            <a:r>
              <a:rPr sz="2700" spc="48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prioridad</a:t>
            </a:r>
            <a:r>
              <a:rPr sz="2700" spc="48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4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ejecuta</a:t>
            </a:r>
            <a:r>
              <a:rPr sz="2700" spc="4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en</a:t>
            </a:r>
            <a:r>
              <a:rPr sz="2700" spc="484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CPU,</a:t>
            </a:r>
            <a:r>
              <a:rPr sz="2700" spc="480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si </a:t>
            </a:r>
            <a:r>
              <a:rPr sz="2700" dirty="0">
                <a:latin typeface="Lucida Sans Unicode"/>
                <a:cs typeface="Lucida Sans Unicode"/>
              </a:rPr>
              <a:t>hay</a:t>
            </a:r>
            <a:r>
              <a:rPr sz="2700" spc="5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2</a:t>
            </a:r>
            <a:r>
              <a:rPr sz="2700" spc="5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procesos</a:t>
            </a:r>
            <a:r>
              <a:rPr sz="2700" spc="5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5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igual</a:t>
            </a:r>
            <a:r>
              <a:rPr sz="2700" spc="5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prioridad</a:t>
            </a:r>
            <a:r>
              <a:rPr sz="2700" spc="5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5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utiliza FCFS.</a:t>
            </a:r>
            <a:endParaRPr sz="2700" dirty="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asigna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números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 err="1">
                <a:latin typeface="Lucida Sans Unicode"/>
                <a:cs typeface="Lucida Sans Unicode"/>
              </a:rPr>
              <a:t>prioridad</a:t>
            </a:r>
            <a:r>
              <a:rPr sz="2700" spc="-10" dirty="0">
                <a:latin typeface="Lucida Sans Unicode"/>
                <a:cs typeface="Lucida Sans Unicode"/>
              </a:rPr>
              <a:t>.</a:t>
            </a:r>
            <a:r>
              <a:rPr lang="es-MX" sz="2700" spc="-10" dirty="0">
                <a:latin typeface="Lucida Sans Unicode"/>
                <a:cs typeface="Lucida Sans Unicode"/>
              </a:rPr>
              <a:t> Menor número mayor prioridad.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87" y="572967"/>
            <a:ext cx="5983998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595871"/>
            <a:ext cx="7363206" cy="4991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EAE21F-AE25-06CD-9EB1-C125FB55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" y="1028365"/>
            <a:ext cx="8964276" cy="48012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6456"/>
            <a:ext cx="7964170" cy="44735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También</a:t>
            </a:r>
            <a:r>
              <a:rPr sz="2500" spc="-9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llamado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Turno</a:t>
            </a:r>
            <a:r>
              <a:rPr sz="2500" spc="-9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Rotatorio</a:t>
            </a:r>
            <a:r>
              <a:rPr sz="2500" spc="-8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–</a:t>
            </a:r>
            <a:r>
              <a:rPr sz="2500" spc="-9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Circular.</a:t>
            </a:r>
            <a:endParaRPr sz="2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Adecuado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para</a:t>
            </a:r>
            <a:r>
              <a:rPr sz="2500" spc="-1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implementar</a:t>
            </a:r>
            <a:r>
              <a:rPr sz="2500" spc="-10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-10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compartido.</a:t>
            </a:r>
            <a:endParaRPr sz="2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Corresponde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FCFS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con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expropiación.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40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700" spc="8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Cada</a:t>
            </a:r>
            <a:r>
              <a:rPr sz="2500" spc="1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1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tiene</a:t>
            </a:r>
            <a:r>
              <a:rPr sz="2500" spc="17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1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quantum</a:t>
            </a:r>
            <a:r>
              <a:rPr sz="2500" spc="17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(cuanto)</a:t>
            </a:r>
            <a:r>
              <a:rPr sz="2500" spc="165" dirty="0">
                <a:latin typeface="Lucida Sans Unicode"/>
                <a:cs typeface="Lucida Sans Unicode"/>
              </a:rPr>
              <a:t>  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10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máximo.</a:t>
            </a:r>
            <a:r>
              <a:rPr sz="2500" spc="114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Si</a:t>
            </a:r>
            <a:r>
              <a:rPr sz="2500" spc="10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cuando</a:t>
            </a:r>
            <a:r>
              <a:rPr sz="2500" spc="1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expira</a:t>
            </a:r>
            <a:r>
              <a:rPr sz="2500" spc="1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el</a:t>
            </a:r>
            <a:r>
              <a:rPr sz="2500" spc="1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quantum</a:t>
            </a:r>
            <a:r>
              <a:rPr sz="2500" spc="10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24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el</a:t>
            </a:r>
            <a:r>
              <a:rPr sz="2500" spc="245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24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continua</a:t>
            </a:r>
            <a:r>
              <a:rPr sz="2500" spc="245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en</a:t>
            </a:r>
            <a:r>
              <a:rPr sz="2500" spc="235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CPU,</a:t>
            </a:r>
            <a:r>
              <a:rPr sz="2500" spc="240" dirty="0">
                <a:latin typeface="Lucida Sans Unicode"/>
                <a:cs typeface="Lucida Sans Unicode"/>
              </a:rPr>
              <a:t>   </a:t>
            </a:r>
            <a:r>
              <a:rPr sz="2500" spc="-25" dirty="0">
                <a:latin typeface="Lucida Sans Unicode"/>
                <a:cs typeface="Lucida Sans Unicode"/>
              </a:rPr>
              <a:t>el </a:t>
            </a:r>
            <a:r>
              <a:rPr sz="2500" dirty="0">
                <a:latin typeface="Lucida Sans Unicode"/>
                <a:cs typeface="Lucida Sans Unicode"/>
              </a:rPr>
              <a:t>planificador</a:t>
            </a:r>
            <a:r>
              <a:rPr sz="2500" spc="1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lo</a:t>
            </a:r>
            <a:r>
              <a:rPr sz="2500" spc="1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desaloja</a:t>
            </a:r>
            <a:r>
              <a:rPr sz="2500" spc="1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y</a:t>
            </a:r>
            <a:r>
              <a:rPr sz="2500" spc="1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lo</a:t>
            </a:r>
            <a:r>
              <a:rPr sz="2500" spc="1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ingresa</a:t>
            </a:r>
            <a:r>
              <a:rPr sz="2500" spc="1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al</a:t>
            </a:r>
            <a:r>
              <a:rPr sz="2500" spc="1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final</a:t>
            </a:r>
            <a:r>
              <a:rPr sz="2500" spc="1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14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la </a:t>
            </a:r>
            <a:r>
              <a:rPr sz="2500" dirty="0">
                <a:latin typeface="Lucida Sans Unicode"/>
                <a:cs typeface="Lucida Sans Unicode"/>
              </a:rPr>
              <a:t>cola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listos.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415"/>
              </a:spcBef>
              <a:tabLst>
                <a:tab pos="268605" algn="l"/>
              </a:tabLst>
            </a:pPr>
            <a:r>
              <a:rPr sz="1700" spc="40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700" spc="7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2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puede</a:t>
            </a:r>
            <a:r>
              <a:rPr sz="2500" spc="2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abandonar</a:t>
            </a:r>
            <a:r>
              <a:rPr sz="2500" spc="2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CPU:</a:t>
            </a:r>
            <a:r>
              <a:rPr sz="2500" spc="21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libremente </a:t>
            </a:r>
            <a:r>
              <a:rPr sz="2500" dirty="0">
                <a:latin typeface="Lucida Sans Unicode"/>
                <a:cs typeface="Lucida Sans Unicode"/>
              </a:rPr>
              <a:t>(si</a:t>
            </a:r>
            <a:r>
              <a:rPr sz="2500" spc="4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ráfaga</a:t>
            </a:r>
            <a:r>
              <a:rPr sz="2500" spc="6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5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CPU</a:t>
            </a:r>
            <a:r>
              <a:rPr sz="2500" spc="6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&lt;</a:t>
            </a:r>
            <a:r>
              <a:rPr sz="2500" spc="5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quantum)</a:t>
            </a:r>
            <a:r>
              <a:rPr sz="2500" spc="5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o</a:t>
            </a:r>
            <a:r>
              <a:rPr sz="2500" spc="5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después</a:t>
            </a:r>
            <a:r>
              <a:rPr sz="2500" spc="60" dirty="0">
                <a:latin typeface="Lucida Sans Unicode"/>
                <a:cs typeface="Lucida Sans Unicode"/>
              </a:rPr>
              <a:t>  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interrupción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(si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ráfaga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CPU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&gt;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quantum).</a:t>
            </a:r>
            <a:endParaRPr sz="25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88" y="572967"/>
            <a:ext cx="6340617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3" y="600408"/>
            <a:ext cx="7605527" cy="4855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F221B6-2B91-CB89-F10B-AA60B8E8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8869013" cy="52490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29902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006475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5" dirty="0">
                <a:latin typeface="Lucida Sans Unicode"/>
                <a:cs typeface="Lucida Sans Unicode"/>
              </a:rPr>
              <a:t>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planificador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586" y="1465834"/>
            <a:ext cx="45472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970" algn="l"/>
                <a:tab pos="325755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(scheduler)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del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sistema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6840" y="1877314"/>
            <a:ext cx="26428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123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algoritmo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de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1877314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AR" sz="2700" spc="-10" dirty="0">
                <a:latin typeface="Lucida Sans Unicode"/>
                <a:cs typeface="Lucida Sans Unicode"/>
              </a:rPr>
              <a:t>o</a:t>
            </a:r>
            <a:r>
              <a:rPr sz="2700" spc="-10" dirty="0" err="1">
                <a:latin typeface="Lucida Sans Unicode"/>
                <a:cs typeface="Lucida Sans Unicode"/>
              </a:rPr>
              <a:t>perativo</a:t>
            </a:r>
            <a:r>
              <a:rPr sz="2700" spc="-10" dirty="0">
                <a:latin typeface="Lucida Sans Unicode"/>
                <a:cs typeface="Lucida Sans Unicode"/>
              </a:rPr>
              <a:t> planificación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842" y="1877314"/>
            <a:ext cx="55473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9260" algn="l"/>
              </a:tabLst>
            </a:pPr>
            <a:r>
              <a:rPr lang="es-AR" sz="2700" spc="-10" dirty="0">
                <a:latin typeface="Lucida Sans Unicode"/>
                <a:cs typeface="Lucida Sans Unicode"/>
              </a:rPr>
              <a:t>decide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 err="1">
                <a:latin typeface="Lucida Sans Unicode"/>
                <a:cs typeface="Lucida Sans Unicode"/>
              </a:rPr>
              <a:t>qu</a:t>
            </a:r>
            <a:r>
              <a:rPr lang="es-MX" sz="2700" spc="-25" dirty="0">
                <a:latin typeface="Lucida Sans Unicode"/>
                <a:cs typeface="Lucida Sans Unicode"/>
              </a:rPr>
              <a:t>é</a:t>
            </a:r>
            <a:endParaRPr sz="2700" dirty="0">
              <a:latin typeface="Lucida Sans Unicode"/>
              <a:cs typeface="Lucida Sans Unicode"/>
            </a:endParaRPr>
          </a:p>
          <a:p>
            <a:pPr marL="169545">
              <a:lnSpc>
                <a:spcPct val="100000"/>
              </a:lnSpc>
              <a:tabLst>
                <a:tab pos="1545590" algn="l"/>
                <a:tab pos="2767965" algn="l"/>
                <a:tab pos="3563620" algn="l"/>
              </a:tabLst>
            </a:pPr>
            <a:r>
              <a:rPr lang="es-AR" sz="2700" spc="-10" dirty="0">
                <a:latin typeface="Lucida Sans Unicode"/>
                <a:cs typeface="Lucida Sans Unicode"/>
              </a:rPr>
              <a:t>u</a:t>
            </a:r>
            <a:r>
              <a:rPr sz="2700" spc="-10" dirty="0" err="1">
                <a:latin typeface="Lucida Sans Unicode"/>
                <a:cs typeface="Lucida Sans Unicode"/>
              </a:rPr>
              <a:t>tilizar</a:t>
            </a:r>
            <a:r>
              <a:rPr lang="es-MX" sz="2700" spc="-10" dirty="0">
                <a:latin typeface="Lucida Sans Unicode"/>
                <a:cs typeface="Lucida Sans Unicode"/>
              </a:rPr>
              <a:t>.</a:t>
            </a:r>
            <a:r>
              <a:rPr sz="2700" dirty="0">
                <a:latin typeface="Lucida Sans Unicode"/>
                <a:cs typeface="Lucida Sans Unicode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68" y="2649311"/>
            <a:ext cx="7964170" cy="13106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Los</a:t>
            </a:r>
            <a:r>
              <a:rPr sz="2700" spc="8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algoritmos</a:t>
            </a:r>
            <a:r>
              <a:rPr sz="2700" spc="80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8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planificación</a:t>
            </a:r>
            <a:r>
              <a:rPr sz="2700" spc="90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se</a:t>
            </a:r>
            <a:r>
              <a:rPr sz="2700" spc="85" dirty="0">
                <a:latin typeface="Lucida Sans Unicode"/>
                <a:cs typeface="Lucida Sans Unicode"/>
              </a:rPr>
              <a:t>  </a:t>
            </a:r>
            <a:r>
              <a:rPr sz="2700" spc="-10" dirty="0">
                <a:latin typeface="Lucida Sans Unicode"/>
                <a:cs typeface="Lucida Sans Unicode"/>
              </a:rPr>
              <a:t>utilizan </a:t>
            </a:r>
            <a:r>
              <a:rPr sz="2700" dirty="0">
                <a:latin typeface="Lucida Sans Unicode"/>
                <a:cs typeface="Lucida Sans Unicode"/>
              </a:rPr>
              <a:t>cuando</a:t>
            </a:r>
            <a:r>
              <a:rPr sz="2700" spc="3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hay</a:t>
            </a:r>
            <a:r>
              <a:rPr sz="2700" spc="37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2</a:t>
            </a:r>
            <a:r>
              <a:rPr sz="2700" spc="3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</a:t>
            </a:r>
            <a:r>
              <a:rPr sz="2700" spc="36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mas</a:t>
            </a:r>
            <a:r>
              <a:rPr sz="2700" spc="365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procesos</a:t>
            </a:r>
            <a:r>
              <a:rPr lang="es-MX" sz="2700" dirty="0">
                <a:latin typeface="Lucida Sans Unicode"/>
                <a:cs typeface="Lucida Sans Unicode"/>
              </a:rPr>
              <a:t> en estado Listo.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52" y="566863"/>
            <a:ext cx="3099085" cy="4474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829"/>
            <a:ext cx="7963534" cy="278191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 algn="just">
              <a:lnSpc>
                <a:spcPts val="2920"/>
              </a:lnSpc>
              <a:spcBef>
                <a:spcPts val="459"/>
              </a:spcBef>
              <a:tabLst>
                <a:tab pos="268605" algn="l"/>
              </a:tabLst>
            </a:pP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sistema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operativo</a:t>
            </a:r>
            <a:r>
              <a:rPr sz="2700" spc="595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usa</a:t>
            </a:r>
            <a:r>
              <a:rPr sz="2700" spc="610" dirty="0">
                <a:latin typeface="Lucida Sans Unicode"/>
                <a:cs typeface="Lucida Sans Unicode"/>
              </a:rPr>
              <a:t> </a:t>
            </a:r>
            <a:r>
              <a:rPr lang="es-MX" sz="2700" dirty="0">
                <a:latin typeface="Lucida Sans Unicode"/>
                <a:cs typeface="Lucida Sans Unicode"/>
              </a:rPr>
              <a:t>distintas tipos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colas </a:t>
            </a:r>
            <a:r>
              <a:rPr sz="2700" dirty="0">
                <a:latin typeface="Lucida Sans Unicode"/>
                <a:cs typeface="Lucida Sans Unicode"/>
              </a:rPr>
              <a:t>para</a:t>
            </a:r>
            <a:r>
              <a:rPr sz="2700" spc="1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planificar</a:t>
            </a:r>
            <a:r>
              <a:rPr sz="2700" spc="165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los</a:t>
            </a:r>
            <a:r>
              <a:rPr sz="2700" spc="160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recursos</a:t>
            </a:r>
            <a:r>
              <a:rPr lang="es-MX" sz="2700" dirty="0">
                <a:latin typeface="Lucida Sans Unicode"/>
                <a:cs typeface="Lucida Sans Unicode"/>
              </a:rPr>
              <a:t>: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ct val="90000"/>
              </a:lnSpc>
              <a:spcBef>
                <a:spcPts val="359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2700" dirty="0">
                <a:latin typeface="Lucida Sans Unicode"/>
                <a:cs typeface="Lucida Sans Unicode"/>
              </a:rPr>
              <a:t>Cola</a:t>
            </a:r>
            <a:r>
              <a:rPr lang="es-MX" sz="2700" spc="39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lang="es-MX" sz="2700" spc="390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trabajos</a:t>
            </a:r>
            <a:r>
              <a:rPr sz="2700" dirty="0">
                <a:latin typeface="Lucida Sans Unicode"/>
                <a:cs typeface="Lucida Sans Unicode"/>
              </a:rPr>
              <a:t>:</a:t>
            </a:r>
            <a:r>
              <a:rPr sz="2700" spc="385" dirty="0">
                <a:latin typeface="Lucida Sans Unicode"/>
                <a:cs typeface="Lucida Sans Unicode"/>
              </a:rPr>
              <a:t>     </a:t>
            </a:r>
            <a:r>
              <a:rPr sz="2700" dirty="0">
                <a:latin typeface="Lucida Sans Unicode"/>
                <a:cs typeface="Lucida Sans Unicode"/>
              </a:rPr>
              <a:t>procesos</a:t>
            </a:r>
            <a:r>
              <a:rPr sz="2700" spc="390" dirty="0">
                <a:latin typeface="Lucida Sans Unicode"/>
                <a:cs typeface="Lucida Sans Unicode"/>
              </a:rPr>
              <a:t>     </a:t>
            </a:r>
            <a:r>
              <a:rPr sz="2700" spc="-25" dirty="0">
                <a:latin typeface="Lucida Sans Unicode"/>
                <a:cs typeface="Lucida Sans Unicode"/>
              </a:rPr>
              <a:t>de </a:t>
            </a:r>
            <a:r>
              <a:rPr sz="2700" dirty="0">
                <a:latin typeface="Lucida Sans Unicode"/>
                <a:cs typeface="Lucida Sans Unicode"/>
              </a:rPr>
              <a:t>almacenamiento</a:t>
            </a:r>
            <a:r>
              <a:rPr sz="2700" spc="490" dirty="0">
                <a:latin typeface="Lucida Sans Unicode"/>
                <a:cs typeface="Lucida Sans Unicode"/>
              </a:rPr>
              <a:t>    </a:t>
            </a:r>
            <a:r>
              <a:rPr sz="2700" dirty="0">
                <a:latin typeface="Lucida Sans Unicode"/>
                <a:cs typeface="Lucida Sans Unicode"/>
              </a:rPr>
              <a:t>secundario</a:t>
            </a:r>
            <a:r>
              <a:rPr sz="2700" spc="495" dirty="0">
                <a:latin typeface="Lucida Sans Unicode"/>
                <a:cs typeface="Lucida Sans Unicode"/>
              </a:rPr>
              <a:t>    </a:t>
            </a:r>
            <a:r>
              <a:rPr sz="2700" spc="-10" dirty="0">
                <a:latin typeface="Lucida Sans Unicode"/>
                <a:cs typeface="Lucida Sans Unicode"/>
              </a:rPr>
              <a:t>esperando </a:t>
            </a:r>
            <a:r>
              <a:rPr sz="2700" dirty="0">
                <a:latin typeface="Lucida Sans Unicode"/>
                <a:cs typeface="Lucida Sans Unicode"/>
              </a:rPr>
              <a:t>memoria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principal.</a:t>
            </a:r>
            <a:endParaRPr lang="es-MX" sz="27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ts val="292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800" spc="44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800" spc="35" dirty="0">
                <a:solidFill>
                  <a:srgbClr val="2CA1BE"/>
                </a:solidFill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Cola</a:t>
            </a:r>
            <a:r>
              <a:rPr sz="2700" spc="254" dirty="0">
                <a:latin typeface="Lucida Sans Unicode"/>
                <a:cs typeface="Lucida Sans Unicode"/>
              </a:rPr>
              <a:t>  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254" dirty="0">
                <a:latin typeface="Lucida Sans Unicode"/>
                <a:cs typeface="Lucida Sans Unicode"/>
              </a:rPr>
              <a:t>   </a:t>
            </a:r>
            <a:r>
              <a:rPr sz="2700" dirty="0">
                <a:latin typeface="Lucida Sans Unicode"/>
                <a:cs typeface="Lucida Sans Unicode"/>
              </a:rPr>
              <a:t>procesos</a:t>
            </a:r>
            <a:r>
              <a:rPr sz="2700" spc="245" dirty="0">
                <a:latin typeface="Lucida Sans Unicode"/>
                <a:cs typeface="Lucida Sans Unicode"/>
              </a:rPr>
              <a:t>   </a:t>
            </a:r>
            <a:r>
              <a:rPr sz="2700" dirty="0">
                <a:latin typeface="Lucida Sans Unicode"/>
                <a:cs typeface="Lucida Sans Unicode"/>
              </a:rPr>
              <a:t>listos:</a:t>
            </a:r>
            <a:r>
              <a:rPr sz="2700" spc="254" dirty="0">
                <a:latin typeface="Lucida Sans Unicode"/>
                <a:cs typeface="Lucida Sans Unicode"/>
              </a:rPr>
              <a:t>   </a:t>
            </a:r>
            <a:r>
              <a:rPr sz="2700" dirty="0">
                <a:latin typeface="Lucida Sans Unicode"/>
                <a:cs typeface="Lucida Sans Unicode"/>
              </a:rPr>
              <a:t>procesos</a:t>
            </a:r>
            <a:r>
              <a:rPr sz="2700" spc="260" dirty="0">
                <a:latin typeface="Lucida Sans Unicode"/>
                <a:cs typeface="Lucida Sans Unicode"/>
              </a:rPr>
              <a:t>   </a:t>
            </a:r>
            <a:r>
              <a:rPr sz="2700" spc="-25" dirty="0">
                <a:latin typeface="Lucida Sans Unicode"/>
                <a:cs typeface="Lucida Sans Unicode"/>
              </a:rPr>
              <a:t>en </a:t>
            </a:r>
            <a:r>
              <a:rPr sz="2700" dirty="0">
                <a:latin typeface="Lucida Sans Unicode"/>
                <a:cs typeface="Lucida Sans Unicode"/>
              </a:rPr>
              <a:t>memoria,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listos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esperando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su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 err="1">
                <a:latin typeface="Lucida Sans Unicode"/>
                <a:cs typeface="Lucida Sans Unicode"/>
              </a:rPr>
              <a:t>ejecución</a:t>
            </a:r>
            <a:r>
              <a:rPr sz="2700" spc="-10" dirty="0">
                <a:latin typeface="Lucida Sans Unicode"/>
                <a:cs typeface="Lucida Sans Unicode"/>
              </a:rPr>
              <a:t>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0601" y="4549520"/>
            <a:ext cx="1775968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latin typeface="Lucida Sans Unicode"/>
                <a:cs typeface="Lucida Sans Unicode"/>
              </a:rPr>
              <a:t>cada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4549520"/>
            <a:ext cx="4933950" cy="87780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68605" marR="5080" indent="-256540">
              <a:lnSpc>
                <a:spcPts val="2920"/>
              </a:lnSpc>
              <a:spcBef>
                <a:spcPts val="459"/>
              </a:spcBef>
              <a:tabLst>
                <a:tab pos="268605" algn="l"/>
                <a:tab pos="1233170" algn="l"/>
                <a:tab pos="1285240" algn="l"/>
                <a:tab pos="1867535" algn="l"/>
                <a:tab pos="2332355" algn="l"/>
                <a:tab pos="3440429" algn="l"/>
                <a:tab pos="4188460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0" dirty="0">
                <a:latin typeface="Lucida Sans Unicode"/>
                <a:cs typeface="Lucida Sans Unicode"/>
              </a:rPr>
              <a:t>Cola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35" dirty="0">
                <a:latin typeface="Lucida Sans Unicode"/>
                <a:cs typeface="Lucida Sans Unicode"/>
              </a:rPr>
              <a:t>de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dispositivos: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endParaRPr lang="es-MX" sz="27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920"/>
              </a:lnSpc>
              <a:spcBef>
                <a:spcPts val="459"/>
              </a:spcBef>
              <a:tabLst>
                <a:tab pos="268605" algn="l"/>
                <a:tab pos="1233170" algn="l"/>
                <a:tab pos="1285240" algn="l"/>
                <a:tab pos="1867535" algn="l"/>
                <a:tab pos="2332355" algn="l"/>
                <a:tab pos="3440429" algn="l"/>
                <a:tab pos="4188460" algn="l"/>
              </a:tabLst>
            </a:pPr>
            <a:r>
              <a:rPr lang="es-AR" sz="2700" spc="-20" dirty="0">
                <a:latin typeface="Lucida Sans Unicode"/>
                <a:cs typeface="Lucida Sans Unicode"/>
              </a:rPr>
              <a:t> </a:t>
            </a:r>
            <a:r>
              <a:rPr lang="es-MX" sz="2700" spc="-25" dirty="0">
                <a:latin typeface="Lucida Sans Unicode"/>
                <a:cs typeface="Lucida Sans Unicode"/>
              </a:rPr>
              <a:t>tiene</a:t>
            </a:r>
            <a:r>
              <a:rPr lang="es-MX" sz="2700" dirty="0">
                <a:latin typeface="Lucida Sans Unicode"/>
                <a:cs typeface="Lucida Sans Unicode"/>
              </a:rPr>
              <a:t>		</a:t>
            </a:r>
            <a:r>
              <a:rPr lang="es-MX" sz="2700" spc="-25" dirty="0">
                <a:latin typeface="Lucida Sans Unicode"/>
                <a:cs typeface="Lucida Sans Unicode"/>
              </a:rPr>
              <a:t>una</a:t>
            </a:r>
            <a:r>
              <a:rPr lang="es-MX" sz="2700" dirty="0">
                <a:latin typeface="Lucida Sans Unicode"/>
                <a:cs typeface="Lucida Sans Unicode"/>
              </a:rPr>
              <a:t>	</a:t>
            </a:r>
            <a:r>
              <a:rPr lang="es-MX" sz="2700" spc="-20" dirty="0">
                <a:latin typeface="Lucida Sans Unicode"/>
                <a:cs typeface="Lucida Sans Unicode"/>
              </a:rPr>
              <a:t>cola</a:t>
            </a:r>
            <a:r>
              <a:rPr lang="es-MX" sz="2700" dirty="0">
                <a:latin typeface="Lucida Sans Unicode"/>
                <a:cs typeface="Lucida Sans Unicode"/>
              </a:rPr>
              <a:t>	</a:t>
            </a:r>
            <a:r>
              <a:rPr lang="es-MX" sz="2700" spc="-25" dirty="0">
                <a:latin typeface="Lucida Sans Unicode"/>
                <a:cs typeface="Lucida Sans Unicode"/>
              </a:rPr>
              <a:t>de</a:t>
            </a:r>
            <a:endParaRPr lang="es-MX" sz="27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5027" y="4919853"/>
            <a:ext cx="183133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z="2700" spc="-10" dirty="0">
                <a:latin typeface="Lucida Sans Unicode"/>
                <a:cs typeface="Lucida Sans Unicode"/>
              </a:rPr>
              <a:t>p</a:t>
            </a:r>
            <a:r>
              <a:rPr sz="2700" spc="-10" dirty="0" err="1">
                <a:latin typeface="Lucida Sans Unicode"/>
                <a:cs typeface="Lucida Sans Unicode"/>
              </a:rPr>
              <a:t>rocesos</a:t>
            </a:r>
            <a:r>
              <a:rPr lang="es-MX" sz="2700" spc="-10" dirty="0">
                <a:latin typeface="Lucida Sans Unicode"/>
                <a:cs typeface="Lucida Sans Unicode"/>
              </a:rPr>
              <a:t>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381" y="4543824"/>
            <a:ext cx="1831339" cy="44178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8105" marR="5080" indent="-66040">
              <a:lnSpc>
                <a:spcPts val="2920"/>
              </a:lnSpc>
              <a:spcBef>
                <a:spcPts val="459"/>
              </a:spcBef>
            </a:pPr>
            <a:r>
              <a:rPr sz="2700" spc="-10" dirty="0" err="1">
                <a:latin typeface="Lucida Sans Unicode"/>
                <a:cs typeface="Lucida Sans Unicode"/>
              </a:rPr>
              <a:t>dispositivo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18" y="566871"/>
            <a:ext cx="5500898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415542"/>
            <a:ext cx="8763000" cy="312585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495"/>
              </a:spcBef>
            </a:pPr>
            <a:r>
              <a:rPr lang="es-AR" sz="2700" dirty="0">
                <a:latin typeface="Lucida Sans Unicode"/>
                <a:cs typeface="Lucida Sans Unicode"/>
              </a:rPr>
              <a:t>1</a:t>
            </a:r>
            <a:r>
              <a:rPr sz="2700" dirty="0">
                <a:latin typeface="Lucida Sans Unicode"/>
                <a:cs typeface="Lucida Sans Unicode"/>
              </a:rPr>
              <a:t>.</a:t>
            </a:r>
            <a:r>
              <a:rPr lang="es-MX" sz="2700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Llevar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control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del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estado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cada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proceso.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 algn="l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2700" dirty="0">
                <a:latin typeface="Lucida Sans Unicode"/>
                <a:cs typeface="Lucida Sans Unicode"/>
              </a:rPr>
              <a:t>2.</a:t>
            </a:r>
            <a:r>
              <a:rPr lang="es-AR" sz="2700" dirty="0">
                <a:latin typeface="Lucida Sans Unicode"/>
                <a:cs typeface="Lucida Sans Unicode"/>
              </a:rPr>
              <a:t>Decidir</a:t>
            </a:r>
            <a:r>
              <a:rPr lang="es-AR" sz="2700" spc="615" dirty="0">
                <a:latin typeface="Lucida Sans Unicode"/>
                <a:cs typeface="Lucida Sans Unicode"/>
              </a:rPr>
              <a:t> </a:t>
            </a:r>
            <a:r>
              <a:rPr lang="es-AR" sz="2700" dirty="0">
                <a:latin typeface="Lucida Sans Unicode"/>
                <a:cs typeface="Lucida Sans Unicode"/>
              </a:rPr>
              <a:t>q</a:t>
            </a:r>
            <a:r>
              <a:rPr sz="2700" dirty="0">
                <a:latin typeface="Lucida Sans Unicode"/>
                <a:cs typeface="Lucida Sans Unicode"/>
              </a:rPr>
              <a:t>u</a:t>
            </a:r>
            <a:r>
              <a:rPr lang="es-MX" sz="2700" dirty="0">
                <a:latin typeface="Lucida Sans Unicode"/>
                <a:cs typeface="Lucida Sans Unicode"/>
              </a:rPr>
              <a:t>é</a:t>
            </a:r>
            <a:r>
              <a:rPr sz="2700" spc="60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proceso</a:t>
            </a:r>
            <a:r>
              <a:rPr sz="2700" spc="60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usa</a:t>
            </a:r>
            <a:r>
              <a:rPr sz="2700" spc="6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6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procesador</a:t>
            </a:r>
            <a:r>
              <a:rPr sz="2700" spc="610" dirty="0">
                <a:latin typeface="Lucida Sans Unicode"/>
                <a:cs typeface="Lucida Sans Unicode"/>
              </a:rPr>
              <a:t> </a:t>
            </a:r>
            <a:r>
              <a:rPr sz="2700" spc="-50" dirty="0">
                <a:latin typeface="Lucida Sans Unicode"/>
                <a:cs typeface="Lucida Sans Unicode"/>
              </a:rPr>
              <a:t>y </a:t>
            </a:r>
            <a:r>
              <a:rPr sz="2700" dirty="0">
                <a:latin typeface="Lucida Sans Unicode"/>
                <a:cs typeface="Lucida Sans Unicode"/>
              </a:rPr>
              <a:t>durante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cuanto</a:t>
            </a:r>
            <a:r>
              <a:rPr sz="2700" spc="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tiempo,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para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ello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empleara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25" dirty="0">
                <a:latin typeface="Lucida Sans Unicode"/>
                <a:cs typeface="Lucida Sans Unicode"/>
              </a:rPr>
              <a:t>un </a:t>
            </a:r>
            <a:r>
              <a:rPr sz="2700" dirty="0">
                <a:latin typeface="Lucida Sans Unicode"/>
                <a:cs typeface="Lucida Sans Unicode"/>
              </a:rPr>
              <a:t>cierto</a:t>
            </a:r>
            <a:r>
              <a:rPr sz="2700" spc="229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criterio</a:t>
            </a:r>
            <a:r>
              <a:rPr sz="2700" spc="229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en</a:t>
            </a:r>
            <a:r>
              <a:rPr sz="2700" spc="23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base</a:t>
            </a:r>
            <a:r>
              <a:rPr sz="2700" spc="235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al</a:t>
            </a:r>
            <a:r>
              <a:rPr sz="2700" spc="229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cual</a:t>
            </a:r>
            <a:r>
              <a:rPr sz="2700" spc="229" dirty="0">
                <a:latin typeface="Lucida Sans Unicode"/>
                <a:cs typeface="Lucida Sans Unicode"/>
              </a:rPr>
              <a:t>  </a:t>
            </a:r>
            <a:r>
              <a:rPr sz="2700" dirty="0">
                <a:latin typeface="Lucida Sans Unicode"/>
                <a:cs typeface="Lucida Sans Unicode"/>
              </a:rPr>
              <a:t>tomar</a:t>
            </a:r>
            <a:r>
              <a:rPr sz="2700" spc="235" dirty="0">
                <a:latin typeface="Lucida Sans Unicode"/>
                <a:cs typeface="Lucida Sans Unicode"/>
              </a:rPr>
              <a:t>  </a:t>
            </a:r>
            <a:r>
              <a:rPr sz="2700" spc="-25" dirty="0">
                <a:latin typeface="Lucida Sans Unicode"/>
                <a:cs typeface="Lucida Sans Unicode"/>
              </a:rPr>
              <a:t>las </a:t>
            </a:r>
            <a:r>
              <a:rPr sz="2700" spc="-10" dirty="0">
                <a:latin typeface="Lucida Sans Unicode"/>
                <a:cs typeface="Lucida Sans Unicode"/>
              </a:rPr>
              <a:t>decisiones.</a:t>
            </a:r>
            <a:endParaRPr sz="2700" dirty="0">
              <a:latin typeface="Lucida Sans Unicode"/>
              <a:cs typeface="Lucida Sans Unicode"/>
            </a:endParaRPr>
          </a:p>
          <a:p>
            <a:pPr marL="12700" algn="l">
              <a:lnSpc>
                <a:spcPct val="100000"/>
              </a:lnSpc>
              <a:spcBef>
                <a:spcPts val="400"/>
              </a:spcBef>
            </a:pPr>
            <a:r>
              <a:rPr sz="2700" dirty="0">
                <a:latin typeface="Lucida Sans Unicode"/>
                <a:cs typeface="Lucida Sans Unicode"/>
              </a:rPr>
              <a:t>3</a:t>
            </a:r>
            <a:r>
              <a:rPr lang="es-AR" sz="2700" dirty="0">
                <a:latin typeface="Lucida Sans Unicode"/>
                <a:cs typeface="Lucida Sans Unicode"/>
              </a:rPr>
              <a:t>. </a:t>
            </a:r>
            <a:r>
              <a:rPr sz="2700" dirty="0" err="1">
                <a:latin typeface="Lucida Sans Unicode"/>
                <a:cs typeface="Lucida Sans Unicode"/>
              </a:rPr>
              <a:t>Asignar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procesador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al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proceso.</a:t>
            </a:r>
            <a:endParaRPr sz="2700" dirty="0">
              <a:latin typeface="Lucida Sans Unicode"/>
              <a:cs typeface="Lucida Sans Unicode"/>
            </a:endParaRPr>
          </a:p>
          <a:p>
            <a:pPr marL="12700" algn="l">
              <a:lnSpc>
                <a:spcPct val="100000"/>
              </a:lnSpc>
              <a:spcBef>
                <a:spcPts val="405"/>
              </a:spcBef>
            </a:pPr>
            <a:r>
              <a:rPr sz="2700" dirty="0">
                <a:latin typeface="Lucida Sans Unicode"/>
                <a:cs typeface="Lucida Sans Unicode"/>
              </a:rPr>
              <a:t>4.</a:t>
            </a:r>
            <a:r>
              <a:rPr lang="es-MX" sz="2700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Quitar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procesador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al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proceso.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2" y="626340"/>
            <a:ext cx="7661916" cy="4275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2493"/>
            <a:ext cx="7964170" cy="2285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5080" indent="-256540" algn="just">
              <a:lnSpc>
                <a:spcPts val="2400"/>
              </a:lnSpc>
              <a:spcBef>
                <a:spcPts val="675"/>
              </a:spcBef>
              <a:tabLst>
                <a:tab pos="268605" algn="l"/>
              </a:tabLst>
            </a:pPr>
            <a:r>
              <a:rPr sz="1700" spc="40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700" spc="7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Largo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plazo: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cuando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se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crea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se</a:t>
            </a:r>
            <a:r>
              <a:rPr sz="2500" spc="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puede </a:t>
            </a:r>
            <a:r>
              <a:rPr sz="2500" dirty="0">
                <a:latin typeface="Lucida Sans Unicode"/>
                <a:cs typeface="Lucida Sans Unicode"/>
              </a:rPr>
              <a:t>decidir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alguno</a:t>
            </a:r>
            <a:r>
              <a:rPr sz="2500" spc="26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los</a:t>
            </a:r>
            <a:r>
              <a:rPr sz="2500" spc="26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criterios</a:t>
            </a:r>
            <a:r>
              <a:rPr sz="2500" spc="254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para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spc="-25" dirty="0">
                <a:latin typeface="Lucida Sans Unicode"/>
                <a:cs typeface="Lucida Sans Unicode"/>
              </a:rPr>
              <a:t>su </a:t>
            </a:r>
            <a:r>
              <a:rPr sz="2500" dirty="0">
                <a:latin typeface="Lucida Sans Unicode"/>
                <a:cs typeface="Lucida Sans Unicode"/>
              </a:rPr>
              <a:t>planificación,</a:t>
            </a:r>
            <a:r>
              <a:rPr sz="2500" spc="-8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como</a:t>
            </a:r>
            <a:r>
              <a:rPr sz="2500" spc="-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por</a:t>
            </a:r>
            <a:r>
              <a:rPr sz="2500" spc="-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ejemplo</a:t>
            </a:r>
            <a:r>
              <a:rPr sz="2500" spc="-8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6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prioridad</a:t>
            </a:r>
            <a:r>
              <a:rPr sz="2500" spc="-70" dirty="0">
                <a:latin typeface="Lucida Sans Unicode"/>
                <a:cs typeface="Lucida Sans Unicode"/>
              </a:rPr>
              <a:t>  </a:t>
            </a:r>
            <a:r>
              <a:rPr sz="2500" spc="-50" dirty="0">
                <a:latin typeface="Lucida Sans Unicode"/>
                <a:cs typeface="Lucida Sans Unicode"/>
              </a:rPr>
              <a:t>o </a:t>
            </a:r>
            <a:r>
              <a:rPr sz="2500" dirty="0">
                <a:latin typeface="Lucida Sans Unicode"/>
                <a:cs typeface="Lucida Sans Unicode"/>
              </a:rPr>
              <a:t>quantum</a:t>
            </a:r>
            <a:r>
              <a:rPr sz="2500" spc="4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(tiempo</a:t>
            </a:r>
            <a:r>
              <a:rPr sz="2500" spc="484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máximo</a:t>
            </a:r>
            <a:r>
              <a:rPr sz="2500" spc="49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4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se</a:t>
            </a:r>
            <a:r>
              <a:rPr sz="2500" spc="4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permite</a:t>
            </a:r>
            <a:r>
              <a:rPr sz="2500" spc="4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</a:t>
            </a:r>
            <a:r>
              <a:rPr sz="2500" spc="484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un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el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uso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del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procesador).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715" indent="-256540" algn="just">
              <a:lnSpc>
                <a:spcPct val="80000"/>
              </a:lnSpc>
              <a:spcBef>
                <a:spcPts val="420"/>
              </a:spcBef>
              <a:tabLst>
                <a:tab pos="268605" algn="l"/>
              </a:tabLst>
            </a:pPr>
            <a:r>
              <a:rPr sz="1700" spc="40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700" spc="75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Corto</a:t>
            </a:r>
            <a:r>
              <a:rPr sz="2500" spc="2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plazo:</a:t>
            </a:r>
            <a:r>
              <a:rPr sz="2500" spc="2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cada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vez</a:t>
            </a:r>
            <a:r>
              <a:rPr sz="2500" spc="21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229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21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22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abandona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40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CPU,</a:t>
            </a:r>
            <a:r>
              <a:rPr sz="2500" spc="43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toma</a:t>
            </a:r>
            <a:r>
              <a:rPr sz="2500" spc="42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42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decisión</a:t>
            </a:r>
            <a:r>
              <a:rPr sz="2500" spc="415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420" dirty="0">
                <a:latin typeface="Lucida Sans Unicode"/>
                <a:cs typeface="Lucida Sans Unicode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420" dirty="0">
                <a:latin typeface="Lucida Sans Unicode"/>
                <a:cs typeface="Lucida Sans Unicode"/>
              </a:rPr>
              <a:t>  </a:t>
            </a:r>
            <a:r>
              <a:rPr sz="2500" spc="-10" dirty="0">
                <a:latin typeface="Lucida Sans Unicode"/>
                <a:cs typeface="Lucida Sans Unicode"/>
              </a:rPr>
              <a:t>proceso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3596766"/>
            <a:ext cx="54114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75155" algn="l"/>
                <a:tab pos="2677160" algn="l"/>
                <a:tab pos="4262120" algn="l"/>
                <a:tab pos="5068570" algn="l"/>
              </a:tabLst>
            </a:pP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lang="es-MX" sz="2500" dirty="0">
                <a:latin typeface="Lucida Sans Unicode"/>
                <a:cs typeface="Lucida Sans Unicode"/>
              </a:rPr>
              <a:t>    en </a:t>
            </a:r>
            <a:r>
              <a:rPr sz="2500" spc="-10" dirty="0" err="1">
                <a:latin typeface="Lucida Sans Unicode"/>
                <a:cs typeface="Lucida Sans Unicode"/>
              </a:rPr>
              <a:t>función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de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la</a:t>
            </a:r>
            <a:endParaRPr sz="25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5753" y="3596766"/>
            <a:ext cx="2204085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indent="246379">
              <a:lnSpc>
                <a:spcPts val="2400"/>
              </a:lnSpc>
              <a:spcBef>
                <a:spcPts val="675"/>
              </a:spcBef>
              <a:tabLst>
                <a:tab pos="1065530" algn="l"/>
                <a:tab pos="1741170" algn="l"/>
                <a:tab pos="1814195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política</a:t>
            </a:r>
            <a:r>
              <a:rPr sz="2500" dirty="0">
                <a:latin typeface="Lucida Sans Unicode"/>
                <a:cs typeface="Lucida Sans Unicode"/>
              </a:rPr>
              <a:t>		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spc="-10" dirty="0">
                <a:latin typeface="Lucida Sans Unicode"/>
                <a:cs typeface="Lucida Sans Unicode"/>
              </a:rPr>
              <a:t>valor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de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los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901566"/>
            <a:ext cx="5231765" cy="7112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675"/>
              </a:spcBef>
              <a:tabLst>
                <a:tab pos="2259330" algn="l"/>
                <a:tab pos="4286250" algn="l"/>
                <a:tab pos="4749800" algn="l"/>
              </a:tabLst>
            </a:pPr>
            <a:r>
              <a:rPr sz="2500" spc="-10" dirty="0">
                <a:latin typeface="Lucida Sans Unicode"/>
                <a:cs typeface="Lucida Sans Unicode"/>
              </a:rPr>
              <a:t>planificación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establecida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50" dirty="0">
                <a:latin typeface="Lucida Sans Unicode"/>
                <a:cs typeface="Lucida Sans Unicode"/>
              </a:rPr>
              <a:t>y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del </a:t>
            </a:r>
            <a:r>
              <a:rPr sz="2500" dirty="0">
                <a:latin typeface="Lucida Sans Unicode"/>
                <a:cs typeface="Lucida Sans Unicode"/>
              </a:rPr>
              <a:t>parámetros</a:t>
            </a:r>
            <a:r>
              <a:rPr sz="2500" spc="-12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planificados.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668" y="4563236"/>
            <a:ext cx="7962265" cy="1320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5080" indent="-256540" algn="just">
              <a:lnSpc>
                <a:spcPts val="2400"/>
              </a:lnSpc>
              <a:spcBef>
                <a:spcPts val="675"/>
              </a:spcBef>
              <a:tabLst>
                <a:tab pos="268605" algn="l"/>
              </a:tabLst>
            </a:pPr>
            <a:r>
              <a:rPr sz="1700" spc="40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</a:t>
            </a:r>
            <a:r>
              <a:rPr sz="1700" spc="90" dirty="0">
                <a:solidFill>
                  <a:srgbClr val="2CA1BE"/>
                </a:solidFill>
                <a:latin typeface="Microsoft Sans Serif"/>
                <a:cs typeface="Microsoft Sans Serif"/>
              </a:rPr>
              <a:t>  </a:t>
            </a:r>
            <a:r>
              <a:rPr sz="2500" dirty="0">
                <a:latin typeface="Lucida Sans Unicode"/>
                <a:cs typeface="Lucida Sans Unicode"/>
              </a:rPr>
              <a:t>Mediano</a:t>
            </a:r>
            <a:r>
              <a:rPr sz="2500" spc="254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plazo: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otras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partes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dirty="0">
                <a:latin typeface="Lucida Sans Unicode"/>
                <a:cs typeface="Lucida Sans Unicode"/>
              </a:rPr>
              <a:t>del</a:t>
            </a:r>
            <a:r>
              <a:rPr sz="2500" spc="250" dirty="0">
                <a:latin typeface="Lucida Sans Unicode"/>
                <a:cs typeface="Lucida Sans Unicode"/>
              </a:rPr>
              <a:t>   </a:t>
            </a:r>
            <a:r>
              <a:rPr sz="2500" spc="-10" dirty="0">
                <a:latin typeface="Lucida Sans Unicode"/>
                <a:cs typeface="Lucida Sans Unicode"/>
              </a:rPr>
              <a:t>sistema </a:t>
            </a:r>
            <a:r>
              <a:rPr sz="2500" dirty="0">
                <a:latin typeface="Lucida Sans Unicode"/>
                <a:cs typeface="Lucida Sans Unicode"/>
              </a:rPr>
              <a:t>operativo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pueden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intervenir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en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planificación</a:t>
            </a:r>
            <a:r>
              <a:rPr sz="2500" spc="-1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forma</a:t>
            </a:r>
            <a:r>
              <a:rPr sz="2500" spc="5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indirecta</a:t>
            </a:r>
            <a:r>
              <a:rPr sz="2500" spc="58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(swap),</a:t>
            </a:r>
            <a:r>
              <a:rPr sz="2500" spc="58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al</a:t>
            </a:r>
            <a:r>
              <a:rPr sz="2500" spc="5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sacar</a:t>
            </a:r>
            <a:r>
              <a:rPr sz="2500" spc="56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5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57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memoria,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etc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hace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este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no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sea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planificable.</a:t>
            </a:r>
            <a:endParaRPr sz="25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89" y="566871"/>
            <a:ext cx="5532891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41449"/>
            <a:ext cx="7962265" cy="408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Equidad:</a:t>
            </a:r>
            <a:r>
              <a:rPr sz="2500" spc="-8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procesan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la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CPU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forma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equitativa.</a:t>
            </a:r>
            <a:endParaRPr sz="2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Eficiencia: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utilización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del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CPU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al</a:t>
            </a:r>
            <a:r>
              <a:rPr sz="2500" spc="-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100%.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95630" indent="-256540">
              <a:lnSpc>
                <a:spcPts val="2700"/>
              </a:lnSpc>
              <a:spcBef>
                <a:spcPts val="434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10" dirty="0">
                <a:latin typeface="Lucida Sans Unicode"/>
                <a:cs typeface="Lucida Sans Unicode"/>
              </a:rPr>
              <a:t> Retorno/Finalización/Ejecución: 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-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tarda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en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ejecutarse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-6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-60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en </a:t>
            </a:r>
            <a:r>
              <a:rPr sz="2500" spc="-10" dirty="0">
                <a:latin typeface="Lucida Sans Unicode"/>
                <a:cs typeface="Lucida Sans Unicode"/>
              </a:rPr>
              <a:t>concreto.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6350" indent="-256540">
              <a:lnSpc>
                <a:spcPts val="2700"/>
              </a:lnSpc>
              <a:spcBef>
                <a:spcPts val="414"/>
              </a:spcBef>
              <a:tabLst>
                <a:tab pos="268605" algn="l"/>
                <a:tab pos="1641475" algn="l"/>
                <a:tab pos="2230120" algn="l"/>
                <a:tab pos="4043679" algn="l"/>
                <a:tab pos="5802630" algn="l"/>
                <a:tab pos="6282690" algn="l"/>
                <a:tab pos="75711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spc="-10" dirty="0">
                <a:latin typeface="Lucida Sans Unicode"/>
                <a:cs typeface="Lucida Sans Unicode"/>
              </a:rPr>
              <a:t>Tiempo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de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respuesta: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minimizar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el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10" dirty="0">
                <a:latin typeface="Lucida Sans Unicode"/>
                <a:cs typeface="Lucida Sans Unicode"/>
              </a:rPr>
              <a:t>tiempo</a:t>
            </a:r>
            <a:r>
              <a:rPr sz="2500" dirty="0">
                <a:latin typeface="Lucida Sans Unicode"/>
                <a:cs typeface="Lucida Sans Unicode"/>
              </a:rPr>
              <a:t>	</a:t>
            </a:r>
            <a:r>
              <a:rPr sz="2500" spc="-25" dirty="0">
                <a:latin typeface="Lucida Sans Unicode"/>
                <a:cs typeface="Lucida Sans Unicode"/>
              </a:rPr>
              <a:t>de </a:t>
            </a:r>
            <a:r>
              <a:rPr sz="2500" dirty="0">
                <a:latin typeface="Lucida Sans Unicode"/>
                <a:cs typeface="Lucida Sans Unicode"/>
              </a:rPr>
              <a:t>atención</a:t>
            </a:r>
            <a:r>
              <a:rPr sz="2500" spc="-10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para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usuarios</a:t>
            </a:r>
            <a:r>
              <a:rPr sz="2500" spc="-7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interactivos.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7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espera:</a:t>
            </a:r>
            <a:r>
              <a:rPr sz="2500" spc="-3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tiempo</a:t>
            </a:r>
            <a:r>
              <a:rPr sz="2500" spc="-2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que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</a:t>
            </a:r>
            <a:r>
              <a:rPr sz="2500" spc="-2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espera </a:t>
            </a:r>
            <a:r>
              <a:rPr sz="2500" dirty="0">
                <a:latin typeface="Lucida Sans Unicode"/>
                <a:cs typeface="Lucida Sans Unicode"/>
              </a:rPr>
              <a:t>en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cola</a:t>
            </a:r>
            <a:r>
              <a:rPr sz="2500" spc="-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procesos</a:t>
            </a:r>
            <a:r>
              <a:rPr sz="2500" spc="-3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listos.</a:t>
            </a:r>
            <a:endParaRPr sz="25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ts val="27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700" spc="350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7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500" dirty="0">
                <a:latin typeface="Lucida Sans Unicode"/>
                <a:cs typeface="Lucida Sans Unicode"/>
              </a:rPr>
              <a:t>Rendimiento</a:t>
            </a:r>
            <a:r>
              <a:rPr sz="2500" spc="4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(productividad):</a:t>
            </a:r>
            <a:r>
              <a:rPr sz="2500" spc="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n</a:t>
            </a:r>
            <a:r>
              <a:rPr lang="es-MX" sz="2500" dirty="0">
                <a:latin typeface="Lucida Sans Unicode"/>
                <a:cs typeface="Lucida Sans Unicode"/>
              </a:rPr>
              <a:t>ú</a:t>
            </a:r>
            <a:r>
              <a:rPr sz="2500" dirty="0" err="1">
                <a:latin typeface="Lucida Sans Unicode"/>
                <a:cs typeface="Lucida Sans Unicode"/>
              </a:rPr>
              <a:t>mero</a:t>
            </a:r>
            <a:r>
              <a:rPr sz="2500" spc="5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trabajos </a:t>
            </a:r>
            <a:r>
              <a:rPr sz="2500" dirty="0">
                <a:latin typeface="Lucida Sans Unicode"/>
                <a:cs typeface="Lucida Sans Unicode"/>
              </a:rPr>
              <a:t>procesados</a:t>
            </a:r>
            <a:r>
              <a:rPr sz="2500" spc="-8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por</a:t>
            </a:r>
            <a:r>
              <a:rPr sz="2500" spc="-70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unidad</a:t>
            </a:r>
            <a:r>
              <a:rPr sz="2500" spc="-55" dirty="0">
                <a:latin typeface="Lucida Sans Unicode"/>
                <a:cs typeface="Lucida Sans Unicode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de</a:t>
            </a:r>
            <a:r>
              <a:rPr sz="2500" spc="-80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tiempo.</a:t>
            </a:r>
            <a:endParaRPr sz="25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19" y="641503"/>
            <a:ext cx="7878326" cy="400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757553"/>
            <a:ext cx="7965440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062355" algn="l"/>
                <a:tab pos="3378200" algn="l"/>
                <a:tab pos="3996690" algn="l"/>
                <a:tab pos="5644515" algn="l"/>
                <a:tab pos="6376035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5" dirty="0">
                <a:latin typeface="Lucida Sans Unicode"/>
                <a:cs typeface="Lucida Sans Unicode"/>
              </a:rPr>
              <a:t>No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apropiativo: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proceso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en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ejecución </a:t>
            </a:r>
            <a:r>
              <a:rPr sz="2700" dirty="0">
                <a:latin typeface="Lucida Sans Unicode"/>
                <a:cs typeface="Lucida Sans Unicode"/>
              </a:rPr>
              <a:t>conserva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el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uso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CPU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mientras</a:t>
            </a:r>
            <a:r>
              <a:rPr sz="2700" spc="-4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desee.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700" dirty="0">
                <a:latin typeface="Lucida Sans Unicode"/>
                <a:cs typeface="Lucida Sans Unicode"/>
              </a:rPr>
              <a:t>Ejemplo: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FCFS,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SJF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Prioridades</a:t>
            </a:r>
            <a:endParaRPr sz="2700">
              <a:latin typeface="Lucida Sans Unicode"/>
              <a:cs typeface="Lucida Sans Unicode"/>
            </a:endParaRPr>
          </a:p>
          <a:p>
            <a:pPr marL="268605" marR="7620" indent="-256540">
              <a:lnSpc>
                <a:spcPct val="100000"/>
              </a:lnSpc>
              <a:spcBef>
                <a:spcPts val="3640"/>
              </a:spcBef>
              <a:tabLst>
                <a:tab pos="268605" algn="l"/>
                <a:tab pos="2677160" algn="l"/>
                <a:tab pos="3338195" algn="l"/>
                <a:tab pos="4987290" algn="l"/>
                <a:tab pos="6922134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10" dirty="0">
                <a:latin typeface="Lucida Sans Unicode"/>
                <a:cs typeface="Lucida Sans Unicode"/>
              </a:rPr>
              <a:t>Apropiativo: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sistema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operativo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puede </a:t>
            </a:r>
            <a:r>
              <a:rPr sz="2700" dirty="0">
                <a:latin typeface="Lucida Sans Unicode"/>
                <a:cs typeface="Lucida Sans Unicode"/>
              </a:rPr>
              <a:t>expulsar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</a:t>
            </a:r>
            <a:r>
              <a:rPr sz="2700" spc="-3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un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proceso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CPU.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2700" dirty="0">
                <a:latin typeface="Lucida Sans Unicode"/>
                <a:cs typeface="Lucida Sans Unicode"/>
              </a:rPr>
              <a:t>Ejemplo:</a:t>
            </a:r>
            <a:r>
              <a:rPr sz="2700" spc="-7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Prioridades,</a:t>
            </a:r>
            <a:r>
              <a:rPr sz="2700" spc="-8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SRTF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y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Round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Robin.</a:t>
            </a:r>
            <a:endParaRPr sz="27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04" y="641503"/>
            <a:ext cx="4011961" cy="400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834"/>
            <a:ext cx="51943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dirty="0">
                <a:latin typeface="Lucida Sans Unicode"/>
                <a:cs typeface="Lucida Sans Unicode"/>
              </a:rPr>
              <a:t>FCFS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–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First</a:t>
            </a:r>
            <a:r>
              <a:rPr sz="2700" spc="-3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come,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first</a:t>
            </a:r>
            <a:r>
              <a:rPr sz="2700" spc="-5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server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1927605"/>
            <a:ext cx="5340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765175" algn="l"/>
                <a:tab pos="2082164" algn="l"/>
                <a:tab pos="3612515" algn="l"/>
                <a:tab pos="4445000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5" dirty="0">
                <a:latin typeface="Lucida Sans Unicode"/>
                <a:cs typeface="Lucida Sans Unicode"/>
              </a:rPr>
              <a:t>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primer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proceso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que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 err="1">
                <a:latin typeface="Lucida Sans Unicode"/>
                <a:cs typeface="Lucida Sans Unicode"/>
              </a:rPr>
              <a:t>entr</a:t>
            </a:r>
            <a:r>
              <a:rPr lang="es-MX" sz="2700" spc="-10" dirty="0" err="1">
                <a:latin typeface="Lucida Sans Unicode"/>
                <a:cs typeface="Lucida Sans Unicode"/>
              </a:rPr>
              <a:t>ó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580" y="1927605"/>
            <a:ext cx="9296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</a:tabLst>
            </a:pPr>
            <a:r>
              <a:rPr sz="2700" spc="-25" dirty="0">
                <a:latin typeface="Lucida Sans Unicode"/>
                <a:cs typeface="Lucida Sans Unicode"/>
              </a:rPr>
              <a:t>en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la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339085"/>
            <a:ext cx="5768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7200" algn="l"/>
                <a:tab pos="2835275" algn="l"/>
                <a:tab pos="3422015" algn="l"/>
                <a:tab pos="3932554" algn="l"/>
                <a:tab pos="5467350" algn="l"/>
              </a:tabLst>
            </a:pPr>
            <a:r>
              <a:rPr sz="2700" spc="-10" dirty="0">
                <a:latin typeface="Lucida Sans Unicode"/>
                <a:cs typeface="Lucida Sans Unicode"/>
              </a:rPr>
              <a:t>procesos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listos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es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primero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al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6001" y="2339085"/>
            <a:ext cx="12338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4075" algn="l"/>
              </a:tabLst>
            </a:pPr>
            <a:r>
              <a:rPr sz="2700" spc="-25" dirty="0">
                <a:latin typeface="Lucida Sans Unicode"/>
                <a:cs typeface="Lucida Sans Unicode"/>
              </a:rPr>
              <a:t>que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se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88530" y="1927605"/>
            <a:ext cx="1320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sz="2700" spc="-20" dirty="0">
                <a:latin typeface="Lucida Sans Unicode"/>
                <a:cs typeface="Lucida Sans Unicode"/>
              </a:rPr>
              <a:t>cola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de</a:t>
            </a:r>
            <a:endParaRPr sz="2700">
              <a:latin typeface="Lucida Sans Unicode"/>
              <a:cs typeface="Lucida Sans Unicode"/>
            </a:endParaRPr>
          </a:p>
          <a:p>
            <a:pPr marR="5715" algn="r">
              <a:lnSpc>
                <a:spcPct val="100000"/>
              </a:lnSpc>
            </a:pPr>
            <a:r>
              <a:rPr sz="2700" spc="-25" dirty="0">
                <a:latin typeface="Lucida Sans Unicode"/>
                <a:cs typeface="Lucida Sans Unicode"/>
              </a:rPr>
              <a:t>le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668" y="2699603"/>
            <a:ext cx="7963534" cy="26987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500"/>
              </a:spcBef>
            </a:pPr>
            <a:r>
              <a:rPr sz="2700" dirty="0">
                <a:latin typeface="Lucida Sans Unicode"/>
                <a:cs typeface="Lucida Sans Unicode"/>
              </a:rPr>
              <a:t>asigna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CPU.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400"/>
              </a:spcBef>
              <a:tabLst>
                <a:tab pos="268605" algn="l"/>
                <a:tab pos="861694" algn="l"/>
                <a:tab pos="3044190" algn="l"/>
                <a:tab pos="3862704" algn="l"/>
                <a:tab pos="4693285" algn="l"/>
                <a:tab pos="5584825" algn="l"/>
                <a:tab pos="6536055" algn="l"/>
                <a:tab pos="7529830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5" dirty="0">
                <a:latin typeface="Lucida Sans Unicode"/>
                <a:cs typeface="Lucida Sans Unicode"/>
              </a:rPr>
              <a:t>Se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implementa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con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una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cola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FIFO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(first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in, </a:t>
            </a:r>
            <a:r>
              <a:rPr sz="2700" dirty="0">
                <a:latin typeface="Lucida Sans Unicode"/>
                <a:cs typeface="Lucida Sans Unicode"/>
              </a:rPr>
              <a:t>first</a:t>
            </a:r>
            <a:r>
              <a:rPr sz="2700" spc="-65" dirty="0">
                <a:latin typeface="Lucida Sans Unicode"/>
                <a:cs typeface="Lucida Sans Unicode"/>
              </a:rPr>
              <a:t> </a:t>
            </a:r>
            <a:r>
              <a:rPr sz="2700" spc="-20" dirty="0">
                <a:latin typeface="Lucida Sans Unicode"/>
                <a:cs typeface="Lucida Sans Unicode"/>
              </a:rPr>
              <a:t>out).</a:t>
            </a:r>
            <a:endParaRPr sz="2700" dirty="0">
              <a:latin typeface="Lucida Sans Unicode"/>
              <a:cs typeface="Lucida Sans Unicode"/>
            </a:endParaRPr>
          </a:p>
          <a:p>
            <a:pPr marL="268605" marR="6350" indent="-256540">
              <a:lnSpc>
                <a:spcPct val="100000"/>
              </a:lnSpc>
              <a:spcBef>
                <a:spcPts val="405"/>
              </a:spcBef>
              <a:tabLst>
                <a:tab pos="268605" algn="l"/>
                <a:tab pos="905510" algn="l"/>
                <a:tab pos="1608455" algn="l"/>
                <a:tab pos="3493770" algn="l"/>
                <a:tab pos="4275455" algn="l"/>
                <a:tab pos="5203825" algn="l"/>
                <a:tab pos="7054215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spc="-25" dirty="0">
                <a:latin typeface="Lucida Sans Unicode"/>
                <a:cs typeface="Lucida Sans Unicode"/>
              </a:rPr>
              <a:t>Es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un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algoritmo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5" dirty="0">
                <a:latin typeface="Lucida Sans Unicode"/>
                <a:cs typeface="Lucida Sans Unicode"/>
              </a:rPr>
              <a:t>del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20" dirty="0">
                <a:latin typeface="Lucida Sans Unicode"/>
                <a:cs typeface="Lucida Sans Unicode"/>
              </a:rPr>
              <a:t>tipo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ejecución</a:t>
            </a:r>
            <a:r>
              <a:rPr sz="2700" dirty="0">
                <a:latin typeface="Lucida Sans Unicode"/>
                <a:cs typeface="Lucida Sans Unicode"/>
              </a:rPr>
              <a:t>	</a:t>
            </a:r>
            <a:r>
              <a:rPr sz="2700" spc="-10" dirty="0">
                <a:latin typeface="Lucida Sans Unicode"/>
                <a:cs typeface="Lucida Sans Unicode"/>
              </a:rPr>
              <a:t>hasta terminación.</a:t>
            </a:r>
            <a:endParaRPr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395" dirty="0">
                <a:solidFill>
                  <a:srgbClr val="2CA1BE"/>
                </a:solidFill>
                <a:latin typeface="Microsoft Sans Serif"/>
                <a:cs typeface="Microsoft Sans Serif"/>
              </a:rPr>
              <a:t>🞂</a:t>
            </a:r>
            <a:r>
              <a:rPr sz="1800" dirty="0">
                <a:solidFill>
                  <a:srgbClr val="2CA1BE"/>
                </a:solidFill>
                <a:latin typeface="Microsoft Sans Serif"/>
                <a:cs typeface="Microsoft Sans Serif"/>
              </a:rPr>
              <a:t>​	</a:t>
            </a:r>
            <a:r>
              <a:rPr sz="2700" dirty="0">
                <a:latin typeface="Lucida Sans Unicode"/>
                <a:cs typeface="Lucida Sans Unicode"/>
              </a:rPr>
              <a:t>Sensible</a:t>
            </a:r>
            <a:r>
              <a:rPr sz="2700" spc="-5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al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orden</a:t>
            </a:r>
            <a:r>
              <a:rPr sz="2700" spc="-2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10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llegada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de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los</a:t>
            </a:r>
            <a:r>
              <a:rPr sz="2700" spc="-1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procesos.</a:t>
            </a:r>
            <a:endParaRPr sz="2700" dirty="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056" y="572967"/>
            <a:ext cx="4353325" cy="5388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88" y="572967"/>
            <a:ext cx="6496064" cy="5388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4C7F058-DBC2-68D0-C1B3-2BF778914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" y="1109339"/>
            <a:ext cx="9050013" cy="4639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888</Words>
  <Application>Microsoft Office PowerPoint</Application>
  <PresentationFormat>Presentación en pantalla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Calibri</vt:lpstr>
      <vt:lpstr>Lucida Sans Unicode</vt:lpstr>
      <vt:lpstr>Microsoft Sans Serif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sistemas operativos</dc:title>
  <dc:creator>Gonzalo Orellano</dc:creator>
  <cp:lastModifiedBy>Eduardo Mónaco</cp:lastModifiedBy>
  <cp:revision>1</cp:revision>
  <dcterms:created xsi:type="dcterms:W3CDTF">2024-02-25T21:17:53Z</dcterms:created>
  <dcterms:modified xsi:type="dcterms:W3CDTF">2024-02-25T23:06:37Z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2024-02-25T00:00:00Z</vt:filetime>
  </property>
  <property fmtid="{D5CDD505-2E9C-101B-9397-08002B2CF9AE}" pid="5" name="Producer">
    <vt:lpwstr>Microsoft® PowerPoint® para Microsoft 365</vt:lpwstr>
  </property>
</Properties>
</file>