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4;p13"/>
          <p:cNvGrpSpPr/>
          <p:nvPr/>
        </p:nvGrpSpPr>
        <p:grpSpPr>
          <a:xfrm>
            <a:off x="2414807" y="388247"/>
            <a:ext cx="1308001" cy="597601"/>
            <a:chOff x="0" y="97"/>
            <a:chExt cx="1308000" cy="597600"/>
          </a:xfrm>
        </p:grpSpPr>
        <p:sp>
          <p:nvSpPr>
            <p:cNvPr id="109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0" name="Build application"/>
            <p:cNvSpPr txBox="1"/>
            <p:nvPr/>
          </p:nvSpPr>
          <p:spPr>
            <a:xfrm>
              <a:off x="0" y="139699"/>
              <a:ext cx="1308001" cy="318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Build application</a:t>
              </a:r>
            </a:p>
          </p:txBody>
        </p:sp>
      </p:grpSp>
      <p:grpSp>
        <p:nvGrpSpPr>
          <p:cNvPr id="114" name="Google Shape;55;p13"/>
          <p:cNvGrpSpPr/>
          <p:nvPr/>
        </p:nvGrpSpPr>
        <p:grpSpPr>
          <a:xfrm>
            <a:off x="265286" y="1984086"/>
            <a:ext cx="1666501" cy="597797"/>
            <a:chOff x="0" y="0"/>
            <a:chExt cx="1666500" cy="597795"/>
          </a:xfrm>
        </p:grpSpPr>
        <p:sp>
          <p:nvSpPr>
            <p:cNvPr id="112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3" name="Scan Infrastructure as code for vulnerabilities.…"/>
            <p:cNvSpPr txBox="1"/>
            <p:nvPr/>
          </p:nvSpPr>
          <p:spPr>
            <a:xfrm>
              <a:off x="0" y="-1"/>
              <a:ext cx="1666501" cy="597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1000"/>
              </a:pPr>
              <a:r>
                <a:t>Scan Infrastructure as code for vulnerabilities.</a:t>
              </a:r>
            </a:p>
            <a:p>
              <a:pPr algn="ctr">
                <a:defRPr b="1" sz="1000"/>
              </a:pPr>
              <a:r>
                <a:t>Cloudsploit</a:t>
              </a:r>
            </a:p>
          </p:txBody>
        </p:sp>
      </p:grpSp>
      <p:grpSp>
        <p:nvGrpSpPr>
          <p:cNvPr id="117" name="Google Shape;57;p13"/>
          <p:cNvGrpSpPr/>
          <p:nvPr/>
        </p:nvGrpSpPr>
        <p:grpSpPr>
          <a:xfrm>
            <a:off x="298375" y="388247"/>
            <a:ext cx="1308001" cy="597601"/>
            <a:chOff x="0" y="69947"/>
            <a:chExt cx="1308000" cy="597600"/>
          </a:xfrm>
        </p:grpSpPr>
        <p:sp>
          <p:nvSpPr>
            <p:cNvPr id="115" name="Rectangle"/>
            <p:cNvSpPr/>
            <p:nvPr/>
          </p:nvSpPr>
          <p:spPr>
            <a:xfrm>
              <a:off x="0" y="6994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Application code or OS change or Infrastructure code change"/>
            <p:cNvSpPr/>
            <p:nvPr/>
          </p:nvSpPr>
          <p:spPr>
            <a:xfrm>
              <a:off x="0" y="36874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Application code or OS change or Infrastructure code change</a:t>
              </a:r>
            </a:p>
          </p:txBody>
        </p:sp>
      </p:grpSp>
      <p:sp>
        <p:nvSpPr>
          <p:cNvPr id="118" name="Line"/>
          <p:cNvSpPr/>
          <p:nvPr/>
        </p:nvSpPr>
        <p:spPr>
          <a:xfrm>
            <a:off x="1618981" y="706333"/>
            <a:ext cx="78322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grpSp>
        <p:nvGrpSpPr>
          <p:cNvPr id="121" name="Google Shape;55;p13"/>
          <p:cNvGrpSpPr/>
          <p:nvPr/>
        </p:nvGrpSpPr>
        <p:grpSpPr>
          <a:xfrm>
            <a:off x="4382228" y="363194"/>
            <a:ext cx="1666501" cy="597796"/>
            <a:chOff x="0" y="0"/>
            <a:chExt cx="1666500" cy="597795"/>
          </a:xfrm>
        </p:grpSpPr>
        <p:sp>
          <p:nvSpPr>
            <p:cNvPr id="119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0" name="Scan OS or container for vulnerabilities…"/>
            <p:cNvSpPr txBox="1"/>
            <p:nvPr/>
          </p:nvSpPr>
          <p:spPr>
            <a:xfrm>
              <a:off x="0" y="-1"/>
              <a:ext cx="1666501" cy="597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1000"/>
              </a:pPr>
              <a:r>
                <a:t>Scan OS or container for vulnerabilities</a:t>
              </a:r>
            </a:p>
            <a:p>
              <a:pPr algn="ctr">
                <a:defRPr b="1" sz="1000"/>
              </a:pPr>
              <a:r>
                <a:t>Clair</a:t>
              </a:r>
            </a:p>
          </p:txBody>
        </p:sp>
      </p:grpSp>
      <p:grpSp>
        <p:nvGrpSpPr>
          <p:cNvPr id="124" name="Google Shape;55;p13"/>
          <p:cNvGrpSpPr/>
          <p:nvPr/>
        </p:nvGrpSpPr>
        <p:grpSpPr>
          <a:xfrm>
            <a:off x="6888803" y="368357"/>
            <a:ext cx="1666501" cy="597601"/>
            <a:chOff x="0" y="97"/>
            <a:chExt cx="1666500" cy="597600"/>
          </a:xfrm>
        </p:grpSpPr>
        <p:sp>
          <p:nvSpPr>
            <p:cNvPr id="122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3" name="Test application"/>
            <p:cNvSpPr txBox="1"/>
            <p:nvPr/>
          </p:nvSpPr>
          <p:spPr>
            <a:xfrm>
              <a:off x="0" y="139699"/>
              <a:ext cx="1666501" cy="318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Test application</a:t>
              </a:r>
            </a:p>
          </p:txBody>
        </p:sp>
      </p:grpSp>
      <p:sp>
        <p:nvSpPr>
          <p:cNvPr id="125" name="Line"/>
          <p:cNvSpPr/>
          <p:nvPr/>
        </p:nvSpPr>
        <p:spPr>
          <a:xfrm>
            <a:off x="3717846" y="667157"/>
            <a:ext cx="65367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26" name="Line"/>
          <p:cNvSpPr/>
          <p:nvPr/>
        </p:nvSpPr>
        <p:spPr>
          <a:xfrm flipH="1">
            <a:off x="297822" y="1021232"/>
            <a:ext cx="7651287" cy="8734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27" name="Line"/>
          <p:cNvSpPr/>
          <p:nvPr/>
        </p:nvSpPr>
        <p:spPr>
          <a:xfrm>
            <a:off x="1980732" y="2267230"/>
            <a:ext cx="130800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grpSp>
        <p:nvGrpSpPr>
          <p:cNvPr id="130" name="Google Shape;55;p13"/>
          <p:cNvGrpSpPr/>
          <p:nvPr/>
        </p:nvGrpSpPr>
        <p:grpSpPr>
          <a:xfrm>
            <a:off x="3290935" y="1989054"/>
            <a:ext cx="1666501" cy="597601"/>
            <a:chOff x="0" y="97"/>
            <a:chExt cx="1666500" cy="597600"/>
          </a:xfrm>
        </p:grpSpPr>
        <p:sp>
          <p:nvSpPr>
            <p:cNvPr id="128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9" name="Deploy Infrastructure"/>
            <p:cNvSpPr txBox="1"/>
            <p:nvPr/>
          </p:nvSpPr>
          <p:spPr>
            <a:xfrm>
              <a:off x="0" y="139699"/>
              <a:ext cx="1666501" cy="318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Infrastructure</a:t>
              </a:r>
            </a:p>
          </p:txBody>
        </p:sp>
      </p:grpSp>
      <p:sp>
        <p:nvSpPr>
          <p:cNvPr id="131" name="Line"/>
          <p:cNvSpPr/>
          <p:nvPr/>
        </p:nvSpPr>
        <p:spPr>
          <a:xfrm>
            <a:off x="4946115" y="2277301"/>
            <a:ext cx="124256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H="1">
            <a:off x="391710" y="2551709"/>
            <a:ext cx="7463331" cy="96735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grpSp>
        <p:nvGrpSpPr>
          <p:cNvPr id="135" name="Google Shape;55;p13"/>
          <p:cNvGrpSpPr/>
          <p:nvPr/>
        </p:nvGrpSpPr>
        <p:grpSpPr>
          <a:xfrm>
            <a:off x="6187196" y="1962758"/>
            <a:ext cx="1666501" cy="597601"/>
            <a:chOff x="0" y="97"/>
            <a:chExt cx="1666500" cy="597600"/>
          </a:xfrm>
        </p:grpSpPr>
        <p:sp>
          <p:nvSpPr>
            <p:cNvPr id="133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4" name="Deploy application"/>
            <p:cNvSpPr txBox="1"/>
            <p:nvPr/>
          </p:nvSpPr>
          <p:spPr>
            <a:xfrm>
              <a:off x="0" y="139699"/>
              <a:ext cx="1666501" cy="318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application</a:t>
              </a:r>
            </a:p>
          </p:txBody>
        </p:sp>
      </p:grpSp>
      <p:grpSp>
        <p:nvGrpSpPr>
          <p:cNvPr id="138" name="Google Shape;55;p13"/>
          <p:cNvGrpSpPr/>
          <p:nvPr/>
        </p:nvGrpSpPr>
        <p:grpSpPr>
          <a:xfrm>
            <a:off x="399386" y="3555667"/>
            <a:ext cx="1666501" cy="597796"/>
            <a:chOff x="0" y="0"/>
            <a:chExt cx="1666500" cy="597795"/>
          </a:xfrm>
        </p:grpSpPr>
        <p:sp>
          <p:nvSpPr>
            <p:cNvPr id="136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7" name="Post-deployment compliance scanning…"/>
            <p:cNvSpPr txBox="1"/>
            <p:nvPr/>
          </p:nvSpPr>
          <p:spPr>
            <a:xfrm>
              <a:off x="0" y="-1"/>
              <a:ext cx="1666501" cy="597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1000"/>
              </a:pPr>
              <a:r>
                <a:t>Post-deployment compliance scanning</a:t>
              </a:r>
            </a:p>
            <a:p>
              <a:pPr algn="ctr">
                <a:defRPr b="1" sz="1000"/>
              </a:pPr>
              <a:r>
                <a:t>AWS Config</a:t>
              </a:r>
            </a:p>
          </p:txBody>
        </p:sp>
      </p:grpSp>
      <p:sp>
        <p:nvSpPr>
          <p:cNvPr id="139" name="Line"/>
          <p:cNvSpPr/>
          <p:nvPr/>
        </p:nvSpPr>
        <p:spPr>
          <a:xfrm>
            <a:off x="6030181" y="671429"/>
            <a:ext cx="87809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