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53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3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43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86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9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12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7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85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60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4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2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794A-DBC2-4C5B-AD79-10644BB45D27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C68F-881B-4174-9BF7-FFA911A7C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84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secu.com/cisco-certified-network-associate-ccna/what-is-a-root-port.php" TargetMode="External"/><Relationship Id="rId2" Type="http://schemas.openxmlformats.org/officeDocument/2006/relationships/hyperlink" Target="https://www.omnisecu.com/cisco-certified-network-associate-ccna/what-is-a-designated-por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ommunity.cisco.com/t5/wireless-mobility-documents/the-difference-between-a-root-and-non-root-bridge/ta-p/3128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solidFill>
              <a:srgbClr val="953133"/>
            </a:solidFill>
          </a:ln>
        </p:spPr>
        <p:txBody>
          <a:bodyPr>
            <a:normAutofit/>
          </a:bodyPr>
          <a:lstStyle/>
          <a:p>
            <a:r>
              <a:rPr lang="es-MX" sz="6600" b="1" dirty="0" smtClean="0">
                <a:solidFill>
                  <a:srgbClr val="953133"/>
                </a:solidFill>
              </a:rPr>
              <a:t>Funciones de los puertos</a:t>
            </a:r>
            <a:endParaRPr lang="es-MX" sz="6600" b="1" dirty="0">
              <a:solidFill>
                <a:srgbClr val="95313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endParaRPr lang="es-MX" dirty="0" smtClean="0">
              <a:solidFill>
                <a:srgbClr val="953133"/>
              </a:solidFill>
            </a:endParaRPr>
          </a:p>
          <a:p>
            <a:r>
              <a:rPr lang="es-MX" b="1" dirty="0" smtClean="0">
                <a:solidFill>
                  <a:srgbClr val="953133"/>
                </a:solidFill>
              </a:rPr>
              <a:t>Manuel Alejandro Fierro Cantú</a:t>
            </a:r>
          </a:p>
          <a:p>
            <a:r>
              <a:rPr lang="es-MX" b="1" dirty="0" smtClean="0">
                <a:solidFill>
                  <a:srgbClr val="953133"/>
                </a:solidFill>
              </a:rPr>
              <a:t>Interconectividad de redes – </a:t>
            </a:r>
            <a:r>
              <a:rPr lang="es-MX" b="1" dirty="0" err="1" smtClean="0">
                <a:solidFill>
                  <a:srgbClr val="953133"/>
                </a:solidFill>
              </a:rPr>
              <a:t>Ing</a:t>
            </a:r>
            <a:r>
              <a:rPr lang="es-MX" b="1" dirty="0" smtClean="0">
                <a:solidFill>
                  <a:srgbClr val="953133"/>
                </a:solidFill>
              </a:rPr>
              <a:t> Irma Tinoco</a:t>
            </a:r>
            <a:endParaRPr lang="es-MX" b="1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3" y="0"/>
            <a:ext cx="2646568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err="1" smtClean="0">
                <a:solidFill>
                  <a:srgbClr val="953133"/>
                </a:solidFill>
              </a:rPr>
              <a:t>Root</a:t>
            </a:r>
            <a:r>
              <a:rPr lang="es-MX" sz="5400" b="1" dirty="0" smtClean="0">
                <a:solidFill>
                  <a:srgbClr val="953133"/>
                </a:solidFill>
              </a:rPr>
              <a:t> Bridge</a:t>
            </a:r>
            <a:endParaRPr lang="es-MX" sz="5400" b="1" dirty="0">
              <a:solidFill>
                <a:srgbClr val="953133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953133"/>
                </a:solidFill>
              </a:rPr>
              <a:t>La primera decisión que toman todos los </a:t>
            </a:r>
            <a:r>
              <a:rPr lang="es-MX" dirty="0" err="1" smtClean="0">
                <a:solidFill>
                  <a:srgbClr val="953133"/>
                </a:solidFill>
              </a:rPr>
              <a:t>switches</a:t>
            </a:r>
            <a:r>
              <a:rPr lang="es-MX" dirty="0" smtClean="0">
                <a:solidFill>
                  <a:srgbClr val="953133"/>
                </a:solidFill>
              </a:rPr>
              <a:t> de la red es identificar el puente raíz ya que esto afectará al flujo de tráfico. 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Es un puente especial en el tope del </a:t>
            </a:r>
            <a:r>
              <a:rPr lang="es-MX" dirty="0" err="1" smtClean="0">
                <a:solidFill>
                  <a:srgbClr val="953133"/>
                </a:solidFill>
              </a:rPr>
              <a:t>Spanning</a:t>
            </a:r>
            <a:r>
              <a:rPr lang="es-MX" dirty="0" smtClean="0">
                <a:solidFill>
                  <a:srgbClr val="953133"/>
                </a:solidFill>
              </a:rPr>
              <a:t> </a:t>
            </a:r>
            <a:r>
              <a:rPr lang="es-MX" dirty="0" err="1" smtClean="0">
                <a:solidFill>
                  <a:srgbClr val="953133"/>
                </a:solidFill>
              </a:rPr>
              <a:t>tree</a:t>
            </a:r>
            <a:r>
              <a:rPr lang="es-MX" dirty="0" smtClean="0">
                <a:solidFill>
                  <a:srgbClr val="953133"/>
                </a:solidFill>
              </a:rPr>
              <a:t>.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Las ramas, es decir las conexiones Ethernet son entramadas fuera de la raíz del </a:t>
            </a:r>
            <a:r>
              <a:rPr lang="es-MX" dirty="0" err="1" smtClean="0">
                <a:solidFill>
                  <a:srgbClr val="953133"/>
                </a:solidFill>
              </a:rPr>
              <a:t>switch</a:t>
            </a:r>
            <a:r>
              <a:rPr lang="es-MX" dirty="0" smtClean="0">
                <a:solidFill>
                  <a:srgbClr val="953133"/>
                </a:solidFill>
              </a:rPr>
              <a:t>, conectando a otros </a:t>
            </a:r>
            <a:r>
              <a:rPr lang="es-MX" dirty="0" err="1" smtClean="0">
                <a:solidFill>
                  <a:srgbClr val="953133"/>
                </a:solidFill>
              </a:rPr>
              <a:t>switches</a:t>
            </a:r>
            <a:r>
              <a:rPr lang="es-MX" dirty="0" smtClean="0">
                <a:solidFill>
                  <a:srgbClr val="953133"/>
                </a:solidFill>
              </a:rPr>
              <a:t>.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Todos los </a:t>
            </a:r>
            <a:r>
              <a:rPr lang="es-MX" dirty="0" err="1" smtClean="0">
                <a:solidFill>
                  <a:srgbClr val="953133"/>
                </a:solidFill>
              </a:rPr>
              <a:t>Switches</a:t>
            </a:r>
            <a:r>
              <a:rPr lang="es-MX" dirty="0" smtClean="0">
                <a:solidFill>
                  <a:srgbClr val="953133"/>
                </a:solidFill>
              </a:rPr>
              <a:t> son designados con un valor numérico llamado prioridad de puente.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El valor de prioridad es usado para identificar el bridge ID.</a:t>
            </a:r>
            <a:endParaRPr lang="es-MX" dirty="0" smtClean="0">
              <a:solidFill>
                <a:srgbClr val="953133"/>
              </a:solidFill>
            </a:endParaRPr>
          </a:p>
          <a:p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>
                <a:solidFill>
                  <a:srgbClr val="953133"/>
                </a:solidFill>
              </a:rPr>
              <a:t>Non </a:t>
            </a:r>
            <a:r>
              <a:rPr lang="es-MX" sz="5400" b="1" dirty="0" err="1">
                <a:solidFill>
                  <a:srgbClr val="953133"/>
                </a:solidFill>
              </a:rPr>
              <a:t>root</a:t>
            </a:r>
            <a:r>
              <a:rPr lang="es-MX" sz="5400" b="1" dirty="0">
                <a:solidFill>
                  <a:srgbClr val="953133"/>
                </a:solidFill>
              </a:rPr>
              <a:t> Bridge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953133"/>
                </a:solidFill>
              </a:rPr>
              <a:t>Es usualmente referenciado como un bridge remoto o repetidor.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Es un puente que establece la conexión de un puente raíz a otro repetidor para formar una red LAN que esta conectada por puentes.</a:t>
            </a:r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err="1">
                <a:solidFill>
                  <a:srgbClr val="953133"/>
                </a:solidFill>
              </a:rPr>
              <a:t>Root</a:t>
            </a:r>
            <a:r>
              <a:rPr lang="es-MX" sz="5400" b="1" dirty="0">
                <a:solidFill>
                  <a:srgbClr val="953133"/>
                </a:solidFill>
              </a:rPr>
              <a:t> </a:t>
            </a:r>
            <a:r>
              <a:rPr lang="es-MX" sz="5400" b="1" dirty="0" err="1">
                <a:solidFill>
                  <a:srgbClr val="953133"/>
                </a:solidFill>
              </a:rPr>
              <a:t>port</a:t>
            </a:r>
            <a:endParaRPr lang="es-MX" sz="5400" b="1" dirty="0">
              <a:solidFill>
                <a:srgbClr val="953133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953133"/>
                </a:solidFill>
              </a:rPr>
              <a:t>Existe en los </a:t>
            </a:r>
            <a:r>
              <a:rPr lang="es-MX" dirty="0" err="1" smtClean="0">
                <a:solidFill>
                  <a:srgbClr val="953133"/>
                </a:solidFill>
              </a:rPr>
              <a:t>switchs</a:t>
            </a:r>
            <a:r>
              <a:rPr lang="es-MX" dirty="0" smtClean="0">
                <a:solidFill>
                  <a:srgbClr val="953133"/>
                </a:solidFill>
              </a:rPr>
              <a:t> que nos son puente raíz y con la mejor ruta al puerto raíz. 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Estos puertos envían tráfico a través del puente raíz. 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El puente raíz solo permite el tráfico cuya MAC provenga de puertos raíz. 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Todos los </a:t>
            </a:r>
            <a:r>
              <a:rPr lang="es-MX" dirty="0" err="1" smtClean="0">
                <a:solidFill>
                  <a:srgbClr val="953133"/>
                </a:solidFill>
              </a:rPr>
              <a:t>switches</a:t>
            </a:r>
            <a:r>
              <a:rPr lang="es-MX" dirty="0" smtClean="0">
                <a:solidFill>
                  <a:srgbClr val="953133"/>
                </a:solidFill>
              </a:rPr>
              <a:t> que utilizan </a:t>
            </a:r>
            <a:r>
              <a:rPr lang="es-MX" dirty="0" err="1" smtClean="0">
                <a:solidFill>
                  <a:srgbClr val="953133"/>
                </a:solidFill>
              </a:rPr>
              <a:t>spanning</a:t>
            </a:r>
            <a:r>
              <a:rPr lang="es-MX" dirty="0" smtClean="0">
                <a:solidFill>
                  <a:srgbClr val="953133"/>
                </a:solidFill>
              </a:rPr>
              <a:t> </a:t>
            </a:r>
            <a:r>
              <a:rPr lang="es-MX" dirty="0" err="1" smtClean="0">
                <a:solidFill>
                  <a:srgbClr val="953133"/>
                </a:solidFill>
              </a:rPr>
              <a:t>tree</a:t>
            </a:r>
            <a:r>
              <a:rPr lang="es-MX" dirty="0" smtClean="0">
                <a:solidFill>
                  <a:srgbClr val="953133"/>
                </a:solidFill>
              </a:rPr>
              <a:t>, </a:t>
            </a:r>
            <a:r>
              <a:rPr lang="es-MX" dirty="0" err="1" smtClean="0">
                <a:solidFill>
                  <a:srgbClr val="953133"/>
                </a:solidFill>
              </a:rPr>
              <a:t>escepto</a:t>
            </a:r>
            <a:r>
              <a:rPr lang="es-MX" dirty="0" smtClean="0">
                <a:solidFill>
                  <a:srgbClr val="953133"/>
                </a:solidFill>
              </a:rPr>
              <a:t> el puente raíz, poseen un único puerto raíz definido. 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Se puede configurar la prioridad del puerto mediante el comando </a:t>
            </a:r>
            <a:r>
              <a:rPr lang="es-MX" dirty="0" err="1" smtClean="0">
                <a:solidFill>
                  <a:srgbClr val="953133"/>
                </a:solidFill>
              </a:rPr>
              <a:t>spanning-tree</a:t>
            </a:r>
            <a:r>
              <a:rPr lang="es-MX" dirty="0" smtClean="0">
                <a:solidFill>
                  <a:srgbClr val="953133"/>
                </a:solidFill>
              </a:rPr>
              <a:t> </a:t>
            </a:r>
            <a:r>
              <a:rPr lang="es-MX" dirty="0" err="1" smtClean="0">
                <a:solidFill>
                  <a:srgbClr val="953133"/>
                </a:solidFill>
              </a:rPr>
              <a:t>port-priority</a:t>
            </a:r>
            <a:r>
              <a:rPr lang="es-MX" dirty="0" smtClean="0">
                <a:solidFill>
                  <a:srgbClr val="953133"/>
                </a:solidFill>
              </a:rPr>
              <a:t> NNN. </a:t>
            </a:r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>
                <a:solidFill>
                  <a:srgbClr val="953133"/>
                </a:solidFill>
              </a:rPr>
              <a:t>No </a:t>
            </a:r>
            <a:r>
              <a:rPr lang="es-MX" sz="5400" b="1" dirty="0" err="1">
                <a:solidFill>
                  <a:srgbClr val="953133"/>
                </a:solidFill>
              </a:rPr>
              <a:t>designed</a:t>
            </a:r>
            <a:r>
              <a:rPr lang="es-MX" sz="5400" b="1" dirty="0">
                <a:solidFill>
                  <a:srgbClr val="953133"/>
                </a:solidFill>
              </a:rPr>
              <a:t> </a:t>
            </a:r>
            <a:r>
              <a:rPr lang="es-MX" sz="5400" b="1" dirty="0" err="1">
                <a:solidFill>
                  <a:srgbClr val="953133"/>
                </a:solidFill>
              </a:rPr>
              <a:t>port</a:t>
            </a:r>
            <a:endParaRPr lang="es-MX" sz="5400" b="1" dirty="0">
              <a:solidFill>
                <a:srgbClr val="953133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953133"/>
                </a:solidFill>
              </a:rPr>
              <a:t>Un puerto designado es un puerto en la red LAN que cuenta con aunque sea un puente raíz.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Los puertos no designados o </a:t>
            </a:r>
            <a:r>
              <a:rPr lang="es-MX" b="1" dirty="0" smtClean="0">
                <a:solidFill>
                  <a:srgbClr val="953133"/>
                </a:solidFill>
              </a:rPr>
              <a:t>no </a:t>
            </a:r>
            <a:r>
              <a:rPr lang="es-MX" b="1" dirty="0" err="1" smtClean="0">
                <a:solidFill>
                  <a:srgbClr val="953133"/>
                </a:solidFill>
              </a:rPr>
              <a:t>designed</a:t>
            </a:r>
            <a:r>
              <a:rPr lang="es-MX" b="1" dirty="0" smtClean="0">
                <a:solidFill>
                  <a:srgbClr val="953133"/>
                </a:solidFill>
              </a:rPr>
              <a:t> </a:t>
            </a:r>
            <a:r>
              <a:rPr lang="es-MX" b="1" dirty="0" err="1" smtClean="0">
                <a:solidFill>
                  <a:srgbClr val="953133"/>
                </a:solidFill>
              </a:rPr>
              <a:t>port</a:t>
            </a:r>
            <a:r>
              <a:rPr lang="es-MX" b="1" dirty="0" smtClean="0">
                <a:solidFill>
                  <a:srgbClr val="953133"/>
                </a:solidFill>
              </a:rPr>
              <a:t> , </a:t>
            </a:r>
            <a:r>
              <a:rPr lang="es-MX" dirty="0" smtClean="0">
                <a:solidFill>
                  <a:srgbClr val="953133"/>
                </a:solidFill>
              </a:rPr>
              <a:t>son el otro lado de el puerto designado.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Marcado como un NDP.</a:t>
            </a:r>
          </a:p>
          <a:p>
            <a:r>
              <a:rPr lang="es-MX" dirty="0" smtClean="0">
                <a:solidFill>
                  <a:srgbClr val="953133"/>
                </a:solidFill>
              </a:rPr>
              <a:t>Un puerto no designado siempre estará en modo bloqueado, eso se hace para evitar los bucles en la capa 2.</a:t>
            </a:r>
          </a:p>
          <a:p>
            <a:endParaRPr lang="es-MX" b="1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smtClean="0">
                <a:solidFill>
                  <a:srgbClr val="953133"/>
                </a:solidFill>
              </a:rPr>
              <a:t>FUENTES</a:t>
            </a:r>
            <a:endParaRPr lang="es-MX" sz="5400" b="1" dirty="0">
              <a:solidFill>
                <a:srgbClr val="953133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mtClean="0">
                <a:hlinkClick r:id="rId2"/>
              </a:rPr>
              <a:t>https</a:t>
            </a:r>
            <a:r>
              <a:rPr lang="es-MX" dirty="0" smtClean="0">
                <a:hlinkClick r:id="rId2"/>
              </a:rPr>
              <a:t>://www.omnisecu.com/cisco-certified-network-associate-ccna/what-is-a-designated-port.php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https://www.omnisecu.com/cisco-certified-network-associate-ccna/what-is-a-root-port.php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https://community.cisco.com/t5/wireless-mobility-documents/the-difference-between-a-root-and-non-root-bridge/ta-p/3128001</a:t>
            </a:r>
            <a:endParaRPr lang="es-MX" dirty="0" smtClean="0"/>
          </a:p>
          <a:p>
            <a:r>
              <a:rPr lang="es-MX" dirty="0" smtClean="0">
                <a:solidFill>
                  <a:srgbClr val="953133"/>
                </a:solidFill>
              </a:rPr>
              <a:t>Material </a:t>
            </a:r>
            <a:r>
              <a:rPr lang="es-MX" dirty="0" err="1" smtClean="0">
                <a:solidFill>
                  <a:srgbClr val="953133"/>
                </a:solidFill>
              </a:rPr>
              <a:t>Tec</a:t>
            </a:r>
            <a:r>
              <a:rPr lang="es-MX" dirty="0" smtClean="0">
                <a:solidFill>
                  <a:srgbClr val="953133"/>
                </a:solidFill>
              </a:rPr>
              <a:t> lerdo Unidad 1 STP Y RSTP</a:t>
            </a:r>
            <a:endParaRPr lang="es-MX" dirty="0">
              <a:solidFill>
                <a:srgbClr val="953133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0"/>
            <a:ext cx="173018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302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Funciones de los puertos</vt:lpstr>
      <vt:lpstr>Root Bridge</vt:lpstr>
      <vt:lpstr>Non root Bridge</vt:lpstr>
      <vt:lpstr>Root port</vt:lpstr>
      <vt:lpstr>No designed port</vt:lpstr>
      <vt:lpstr>FUENTES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los puertos</dc:title>
  <dc:creator>x</dc:creator>
  <cp:lastModifiedBy>x</cp:lastModifiedBy>
  <cp:revision>6</cp:revision>
  <dcterms:created xsi:type="dcterms:W3CDTF">2020-01-31T17:32:05Z</dcterms:created>
  <dcterms:modified xsi:type="dcterms:W3CDTF">2020-01-31T17:54:36Z</dcterms:modified>
</cp:coreProperties>
</file>