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 name="Shape 18"/>
        <p:cNvGrpSpPr/>
        <p:nvPr/>
      </p:nvGrpSpPr>
      <p:grpSpPr>
        <a:xfrm>
          <a:off x="0" y="0"/>
          <a:ext cx="0" cy="0"/>
          <a:chOff x="0" y="0"/>
          <a:chExt cx="0" cy="0"/>
        </a:xfrm>
      </p:grpSpPr>
      <p:sp>
        <p:nvSpPr>
          <p:cNvPr id="19" name="Google Shape;1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s-ES"/>
              <a:t>Presentarse.</a:t>
            </a:r>
            <a:endParaRPr/>
          </a:p>
          <a:p>
            <a:pPr indent="-298450" lvl="0" marL="457200" rtl="0" algn="l">
              <a:spcBef>
                <a:spcPts val="0"/>
              </a:spcBef>
              <a:spcAft>
                <a:spcPts val="0"/>
              </a:spcAft>
              <a:buSzPts val="1100"/>
              <a:buAutoNum type="arabicPeriod"/>
            </a:pPr>
            <a:r>
              <a:rPr lang="es-ES"/>
              <a:t>Exponer el tema a presentar.</a:t>
            </a:r>
            <a:endParaRPr/>
          </a:p>
          <a:p>
            <a:pPr indent="-298450" lvl="0" marL="457200" rtl="0" algn="l">
              <a:spcBef>
                <a:spcPts val="0"/>
              </a:spcBef>
              <a:spcAft>
                <a:spcPts val="0"/>
              </a:spcAft>
              <a:buSzPts val="1100"/>
              <a:buAutoNum type="arabicPeriod"/>
            </a:pPr>
            <a:r>
              <a:rPr lang="es-ES"/>
              <a:t>Hoja de ruta de la presentación:</a:t>
            </a:r>
            <a:endParaRPr/>
          </a:p>
          <a:p>
            <a:pPr indent="-298450" lvl="1" marL="914400" rtl="0" algn="l">
              <a:spcBef>
                <a:spcPts val="0"/>
              </a:spcBef>
              <a:spcAft>
                <a:spcPts val="0"/>
              </a:spcAft>
              <a:buSzPts val="1100"/>
              <a:buAutoNum type="alphaLcPeriod"/>
            </a:pPr>
            <a:r>
              <a:rPr lang="es-ES"/>
              <a:t>Repaso histórico / conceptual de las BBDD relacionales y las NoSQL, ya que no tendría mucho sentido hablar de Cassandra sin recordar ciertos conceptos previos.</a:t>
            </a:r>
            <a:endParaRPr/>
          </a:p>
          <a:p>
            <a:pPr indent="-298450" lvl="1" marL="914400" rtl="0" algn="l">
              <a:spcBef>
                <a:spcPts val="0"/>
              </a:spcBef>
              <a:spcAft>
                <a:spcPts val="0"/>
              </a:spcAft>
              <a:buSzPts val="1100"/>
              <a:buAutoNum type="alphaLcPeriod"/>
            </a:pPr>
            <a:r>
              <a:t/>
            </a:r>
            <a:endParaRPr/>
          </a:p>
        </p:txBody>
      </p:sp>
      <p:sp>
        <p:nvSpPr>
          <p:cNvPr id="20" name="Google Shape;2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a15cb049a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a15cb049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ES"/>
              <a:t>A partir de ahora vamos a comenzar a meternos con los conceptos fundamentales de una base de datos Cassandra, que si recordamos, es una base de datos orientada a columnas.</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¿Qué es una columna? Es la unidad básica de almacenamiento.</a:t>
            </a:r>
            <a:endParaRPr/>
          </a:p>
          <a:p>
            <a:pPr indent="0" lvl="0" marL="0" rtl="0" algn="l">
              <a:spcBef>
                <a:spcPts val="0"/>
              </a:spcBef>
              <a:spcAft>
                <a:spcPts val="0"/>
              </a:spcAft>
              <a:buNone/>
            </a:pPr>
            <a:r>
              <a:rPr lang="es-ES"/>
              <a:t>Se define por la tripleta compuesta por el nombre de la columna (column key), el valor contenido en la columna (column value) y una marca temporal (timestamp), que se utilizará para resolver los conflictos en lo referente a la actualidad de los datos (para comprobar que no estén desfasados).</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¿Que es una fila? Una fila es un conjunto de columnas que tiene asociada una clave denominada “Row Key” que sirve para poder referenciarlas. </a:t>
            </a:r>
            <a:endParaRPr/>
          </a:p>
          <a:p>
            <a:pPr indent="0" lvl="0" marL="0" rtl="0" algn="l">
              <a:spcBef>
                <a:spcPts val="0"/>
              </a:spcBef>
              <a:spcAft>
                <a:spcPts val="0"/>
              </a:spcAft>
              <a:buNone/>
            </a:pPr>
            <a:r>
              <a:rPr lang="es-ES"/>
              <a:t>Es algo parecido a una clave primaria en el mundo relacional, se calcula a partir de la clave de partición y la clave de agrupamiento (se explican más adelante).</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Familia de columnas: Es una colección de filas, el equivalente a una tabla en el modelo relacional.</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Keyspace: Es una colección de familias de columnas, el equivalente a una BBDD en el modelo relacional.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31aa787a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31aa787a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ES"/>
              <a:t>Existen los tipos simples básicos, tipos complejos TADS, y también algunos tipos peculiares:</a:t>
            </a:r>
            <a:endParaRPr/>
          </a:p>
          <a:p>
            <a:pPr indent="-298450" lvl="0" marL="457200" rtl="0" algn="l">
              <a:spcBef>
                <a:spcPts val="0"/>
              </a:spcBef>
              <a:spcAft>
                <a:spcPts val="0"/>
              </a:spcAft>
              <a:buSzPts val="1100"/>
              <a:buChar char="●"/>
            </a:pPr>
            <a:r>
              <a:rPr lang="es-ES"/>
              <a:t>Hay un tipo concreto para una columna que hace de contador.</a:t>
            </a:r>
            <a:endParaRPr/>
          </a:p>
          <a:p>
            <a:pPr indent="-298450" lvl="0" marL="457200" rtl="0" algn="l">
              <a:spcBef>
                <a:spcPts val="0"/>
              </a:spcBef>
              <a:spcAft>
                <a:spcPts val="0"/>
              </a:spcAft>
              <a:buSzPts val="1100"/>
              <a:buChar char="●"/>
            </a:pPr>
            <a:r>
              <a:rPr lang="es-ES"/>
              <a:t>E incuso hay un tipo de datos para guardar direcciones ya sean IPv4 o IPv6.</a:t>
            </a:r>
            <a:endParaRPr/>
          </a:p>
          <a:p>
            <a:pPr indent="-298450" lvl="0" marL="457200" rtl="0" algn="l">
              <a:spcBef>
                <a:spcPts val="0"/>
              </a:spcBef>
              <a:spcAft>
                <a:spcPts val="0"/>
              </a:spcAft>
              <a:buSzPts val="1100"/>
              <a:buChar char="●"/>
            </a:pPr>
            <a:r>
              <a:rPr lang="es-ES"/>
              <a:t>UUID (Identificador único universal): Un campo que permite identificar una fila de forma unívoca, no solo en neustra bbdd, si no en cualquier otra fila de una base de datos cassandra que pueda existir.</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Existen tipos definidos por el usuario, parecido a cuando empleamos typedef en C para crear una estructura de datos propia.</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Se pueden crear “Super Columnas”, es decir, columnas que contienen columnas.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2b8638ced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2b8638ce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ES">
                <a:solidFill>
                  <a:schemeClr val="dk1"/>
                </a:solidFill>
              </a:rPr>
              <a:t>Nodos → Son los equipos informáticos que almacenan la información, se comunican a través de una red mediante el uso del protocolo Gossip.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ES">
                <a:solidFill>
                  <a:schemeClr val="dk1"/>
                </a:solidFill>
              </a:rPr>
              <a:t>Cluster →  Uno o más conjuntos de nodos denominados Data Center (el de la imagen es un clúster básico).</a:t>
            </a:r>
            <a:endParaRPr>
              <a:solidFill>
                <a:schemeClr val="dk1"/>
              </a:solidFill>
            </a:endParaRPr>
          </a:p>
          <a:p>
            <a:pPr indent="-298450" lvl="0" marL="457200" rtl="0" algn="l">
              <a:spcBef>
                <a:spcPts val="0"/>
              </a:spcBef>
              <a:spcAft>
                <a:spcPts val="0"/>
              </a:spcAft>
              <a:buClr>
                <a:schemeClr val="dk1"/>
              </a:buClr>
              <a:buSzPts val="1100"/>
              <a:buChar char="●"/>
            </a:pPr>
            <a:r>
              <a:rPr lang="es-ES">
                <a:solidFill>
                  <a:schemeClr val="dk1"/>
                </a:solidFill>
              </a:rPr>
              <a:t>A diferencia de mongodb que sigue una estructura jerárquica, la estructura de un cluster Cassandra es horizontal y tiene forma de anillo.</a:t>
            </a:r>
            <a:endParaRPr>
              <a:solidFill>
                <a:schemeClr val="dk1"/>
              </a:solidFill>
            </a:endParaRPr>
          </a:p>
          <a:p>
            <a:pPr indent="-298450" lvl="0" marL="457200" rtl="0" algn="l">
              <a:spcBef>
                <a:spcPts val="0"/>
              </a:spcBef>
              <a:spcAft>
                <a:spcPts val="0"/>
              </a:spcAft>
              <a:buClr>
                <a:schemeClr val="dk1"/>
              </a:buClr>
              <a:buSzPts val="1100"/>
              <a:buChar char="●"/>
            </a:pPr>
            <a:r>
              <a:rPr lang="es-ES">
                <a:solidFill>
                  <a:schemeClr val="dk1"/>
                </a:solidFill>
              </a:rPr>
              <a:t>Distribución peer-to-peer:</a:t>
            </a:r>
            <a:endParaRPr>
              <a:solidFill>
                <a:schemeClr val="dk1"/>
              </a:solidFill>
            </a:endParaRPr>
          </a:p>
          <a:p>
            <a:pPr indent="-298450" lvl="1" marL="914400" rtl="0" algn="l">
              <a:spcBef>
                <a:spcPts val="0"/>
              </a:spcBef>
              <a:spcAft>
                <a:spcPts val="0"/>
              </a:spcAft>
              <a:buClr>
                <a:schemeClr val="dk1"/>
              </a:buClr>
              <a:buSzPts val="1100"/>
              <a:buChar char="○"/>
            </a:pPr>
            <a:r>
              <a:rPr lang="es-ES">
                <a:solidFill>
                  <a:schemeClr val="dk1"/>
                </a:solidFill>
              </a:rPr>
              <a:t>Todos las réplicas son igual de importantes, no sigue una estrategia master-slave o principal-secundario como en el caso de mongo.</a:t>
            </a:r>
            <a:endParaRPr>
              <a:solidFill>
                <a:schemeClr val="dk1"/>
              </a:solidFill>
            </a:endParaRPr>
          </a:p>
          <a:p>
            <a:pPr indent="-298450" lvl="1" marL="914400" rtl="0" algn="l">
              <a:spcBef>
                <a:spcPts val="0"/>
              </a:spcBef>
              <a:spcAft>
                <a:spcPts val="0"/>
              </a:spcAft>
              <a:buClr>
                <a:schemeClr val="dk1"/>
              </a:buClr>
              <a:buSzPts val="1100"/>
              <a:buChar char="○"/>
            </a:pPr>
            <a:r>
              <a:rPr lang="es-ES">
                <a:solidFill>
                  <a:schemeClr val="dk1"/>
                </a:solidFill>
              </a:rPr>
              <a:t>Todos pueden recibir peticiones de lectura o escritura, a diferencia de mongo que hay que conectarse al nodo con el cliente mongoose.</a:t>
            </a:r>
            <a:endParaRPr>
              <a:solidFill>
                <a:schemeClr val="dk1"/>
              </a:solidFill>
            </a:endParaRPr>
          </a:p>
          <a:p>
            <a:pPr indent="-298450" lvl="0" marL="457200" rtl="0" algn="l">
              <a:spcBef>
                <a:spcPts val="0"/>
              </a:spcBef>
              <a:spcAft>
                <a:spcPts val="0"/>
              </a:spcAft>
              <a:buClr>
                <a:schemeClr val="dk1"/>
              </a:buClr>
              <a:buSzPts val="1100"/>
              <a:buChar char="●"/>
            </a:pPr>
            <a:r>
              <a:rPr lang="es-ES">
                <a:solidFill>
                  <a:schemeClr val="dk1"/>
                </a:solidFill>
              </a:rPr>
              <a:t>Estrategias de replicación (el factor de replicación no debe superar el número de nodos):</a:t>
            </a:r>
            <a:endParaRPr>
              <a:solidFill>
                <a:schemeClr val="dk1"/>
              </a:solidFill>
            </a:endParaRPr>
          </a:p>
          <a:p>
            <a:pPr indent="-298450" lvl="1" marL="914400" rtl="0" algn="l">
              <a:spcBef>
                <a:spcPts val="0"/>
              </a:spcBef>
              <a:spcAft>
                <a:spcPts val="0"/>
              </a:spcAft>
              <a:buClr>
                <a:schemeClr val="dk1"/>
              </a:buClr>
              <a:buSzPts val="1100"/>
              <a:buChar char="○"/>
            </a:pPr>
            <a:r>
              <a:rPr lang="es-ES">
                <a:solidFill>
                  <a:schemeClr val="dk1"/>
                </a:solidFill>
              </a:rPr>
              <a:t>Simple (Un Data Center, como en el caso de la imagen):</a:t>
            </a:r>
            <a:endParaRPr>
              <a:solidFill>
                <a:schemeClr val="dk1"/>
              </a:solidFill>
            </a:endParaRPr>
          </a:p>
          <a:p>
            <a:pPr indent="-298450" lvl="2" marL="1371600" rtl="0" algn="l">
              <a:spcBef>
                <a:spcPts val="0"/>
              </a:spcBef>
              <a:spcAft>
                <a:spcPts val="0"/>
              </a:spcAft>
              <a:buClr>
                <a:schemeClr val="dk1"/>
              </a:buClr>
              <a:buSzPts val="1100"/>
              <a:buChar char="■"/>
            </a:pPr>
            <a:r>
              <a:rPr lang="es-ES">
                <a:solidFill>
                  <a:schemeClr val="dk1"/>
                </a:solidFill>
              </a:rPr>
              <a:t>Todos los nodos de un mismo Data Center tienen el mismo factor de réplica (igual número de copias de una fila).</a:t>
            </a:r>
            <a:endParaRPr>
              <a:solidFill>
                <a:schemeClr val="dk1"/>
              </a:solidFill>
            </a:endParaRPr>
          </a:p>
          <a:p>
            <a:pPr indent="-298450" lvl="2" marL="1371600" rtl="0" algn="l">
              <a:spcBef>
                <a:spcPts val="0"/>
              </a:spcBef>
              <a:spcAft>
                <a:spcPts val="0"/>
              </a:spcAft>
              <a:buClr>
                <a:schemeClr val="dk1"/>
              </a:buClr>
              <a:buSzPts val="1100"/>
              <a:buChar char="■"/>
            </a:pPr>
            <a:r>
              <a:rPr lang="es-ES">
                <a:solidFill>
                  <a:schemeClr val="dk1"/>
                </a:solidFill>
              </a:rPr>
              <a:t>Una vez que los datos son grabados en un nodo  determinado por el partitioner, las réplicas de estos se guardan en los siguientes nodos del cluster en el sentido horario.</a:t>
            </a:r>
            <a:endParaRPr>
              <a:solidFill>
                <a:schemeClr val="dk1"/>
              </a:solidFill>
            </a:endParaRPr>
          </a:p>
          <a:p>
            <a:pPr indent="-298450" lvl="1" marL="914400" rtl="0" algn="l">
              <a:spcBef>
                <a:spcPts val="0"/>
              </a:spcBef>
              <a:spcAft>
                <a:spcPts val="0"/>
              </a:spcAft>
              <a:buClr>
                <a:schemeClr val="dk1"/>
              </a:buClr>
              <a:buSzPts val="1100"/>
              <a:buChar char="○"/>
            </a:pPr>
            <a:r>
              <a:rPr lang="es-ES">
                <a:solidFill>
                  <a:schemeClr val="dk1"/>
                </a:solidFill>
              </a:rPr>
              <a:t>NetworkTopology (varios Data Center): Permite especificar cuántas réplicas se van a colocar en cada Data Center, la distribución de réplicas dentro de un mismo Data Center se hace en el sentido horario.</a:t>
            </a:r>
            <a:endParaRPr>
              <a:solidFill>
                <a:schemeClr val="dk1"/>
              </a:solidFill>
            </a:endParaRPr>
          </a:p>
          <a:p>
            <a:pPr indent="-298450" lvl="2" marL="1371600" rtl="0" algn="l">
              <a:spcBef>
                <a:spcPts val="0"/>
              </a:spcBef>
              <a:spcAft>
                <a:spcPts val="0"/>
              </a:spcAft>
              <a:buClr>
                <a:schemeClr val="dk1"/>
              </a:buClr>
              <a:buSzPts val="1100"/>
              <a:buChar char="■"/>
            </a:pPr>
            <a:r>
              <a:rPr lang="es-ES">
                <a:solidFill>
                  <a:schemeClr val="dk1"/>
                </a:solidFill>
              </a:rPr>
              <a:t>Esta estrategia es idónea ya que varios nodos dentro de un mismo DataCenter pueden fallar al mismo tiempo:</a:t>
            </a:r>
            <a:endParaRPr>
              <a:solidFill>
                <a:schemeClr val="dk1"/>
              </a:solidFill>
            </a:endParaRPr>
          </a:p>
          <a:p>
            <a:pPr indent="-298450" lvl="3" marL="1828800" rtl="0" algn="l">
              <a:spcBef>
                <a:spcPts val="0"/>
              </a:spcBef>
              <a:spcAft>
                <a:spcPts val="0"/>
              </a:spcAft>
              <a:buClr>
                <a:schemeClr val="dk1"/>
              </a:buClr>
              <a:buSzPts val="1100"/>
              <a:buChar char="●"/>
            </a:pPr>
            <a:r>
              <a:rPr lang="es-ES">
                <a:solidFill>
                  <a:schemeClr val="dk1"/>
                </a:solidFill>
              </a:rPr>
              <a:t>Cada Data Center puede tener un factor de réplica diferente.</a:t>
            </a:r>
            <a:endParaRPr>
              <a:solidFill>
                <a:schemeClr val="dk1"/>
              </a:solidFill>
            </a:endParaRPr>
          </a:p>
          <a:p>
            <a:pPr indent="-298450" lvl="3" marL="1828800" rtl="0" algn="l">
              <a:spcBef>
                <a:spcPts val="0"/>
              </a:spcBef>
              <a:spcAft>
                <a:spcPts val="0"/>
              </a:spcAft>
              <a:buClr>
                <a:schemeClr val="dk1"/>
              </a:buClr>
              <a:buSzPts val="1100"/>
              <a:buChar char="●"/>
            </a:pPr>
            <a:r>
              <a:rPr lang="es-ES">
                <a:solidFill>
                  <a:schemeClr val="dk1"/>
                </a:solidFill>
              </a:rPr>
              <a:t>Lo más recomendable sería tener un factor de réplica de 3, es decir, tener 3 copias en cada Data Center.</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s-ES">
                <a:solidFill>
                  <a:schemeClr val="dk1"/>
                </a:solidFill>
              </a:rPr>
              <a:t>El particionado se explica a continuación.</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2b8638ced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2b8638ce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ES">
                <a:solidFill>
                  <a:schemeClr val="dk1"/>
                </a:solidFill>
              </a:rPr>
              <a:t>La distribución de la información se realiza a partir de la Clave de partición → Cada familia de columnas (tabla) ha de tener obligatoriamente una clave de partición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Cada nodo gestiona un rango de claves de partición → </a:t>
            </a:r>
            <a:r>
              <a:rPr lang="es-ES">
                <a:solidFill>
                  <a:schemeClr val="dk1"/>
                </a:solidFill>
              </a:rPr>
              <a:t>Hay que elegir para cada familia de columnas una clave de partición que permita la distribución de la información para que todos los nodos del cluster manejen un volumen de datos parecido.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ES">
                <a:solidFill>
                  <a:schemeClr val="dk1"/>
                </a:solidFill>
              </a:rPr>
              <a:t>Claves de agrupación (son optativas) → Campos de la clave que indican el orden en que los registros se almacenan, son como un ORDER BY de SQL, pero en lugar de indicar la ordenación de los datos a la salida de la consulta, indican el orden del almacenamiento.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ES">
                <a:solidFill>
                  <a:schemeClr val="dk1"/>
                </a:solidFill>
              </a:rPr>
              <a:t>La clave de fila “Row Key” es un hash que se calcula a partir de la clave de partición y la clave de agrupamiento para identificar de forma unívoca una fila.</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2b8638ced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2b8638ce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ES"/>
              <a:t>MemTable → Los datos en Cassandra no son llevados directamente al disco duro, ya que las lecturas y </a:t>
            </a:r>
            <a:r>
              <a:rPr lang="es-ES"/>
              <a:t>escrituras</a:t>
            </a:r>
            <a:r>
              <a:rPr lang="es-ES"/>
              <a:t> en él son más lentas. En lugar de eso Cassandra almacena la información en una estructura de datos que actúa como una memoria caché muy rápida, la cual reside en memoria principal.</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SSTable → Cuando la cantidad de información de la MemTable se sobrepasa (se puede configurar) o bien cuando transcurre cierto tiempo (se puede configurar), todos los datos de la estructura MemTable se borran de la memoria principal (flush) y se pasan al disco duro, generando un fichero inmutable (salvo una excepción).</a:t>
            </a:r>
            <a:endParaRPr/>
          </a:p>
          <a:p>
            <a:pPr indent="-298450" lvl="0" marL="457200" rtl="0" algn="l">
              <a:spcBef>
                <a:spcPts val="0"/>
              </a:spcBef>
              <a:spcAft>
                <a:spcPts val="0"/>
              </a:spcAft>
              <a:buSzPts val="1100"/>
              <a:buChar char="●"/>
            </a:pPr>
            <a:r>
              <a:rPr lang="es-ES"/>
              <a:t>Problema → Al volcarse la información, los los datos de una misma partición pueden quedar dispersos en varios ficheros de tipo SSTable.</a:t>
            </a:r>
            <a:endParaRPr/>
          </a:p>
          <a:p>
            <a:pPr indent="-298450" lvl="0" marL="457200" rtl="0" algn="l">
              <a:spcBef>
                <a:spcPts val="0"/>
              </a:spcBef>
              <a:spcAft>
                <a:spcPts val="0"/>
              </a:spcAft>
              <a:buSzPts val="1100"/>
              <a:buChar char="●"/>
            </a:pPr>
            <a:r>
              <a:rPr lang="es-ES"/>
              <a:t>Solución → Internamente Cassandra realiza la compactación de varios ficheros SSTable para juntar los datos que correspondan, eliminar los datos obsoletos y tener ordenados e indexados los más recientes.</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Commit Log → Todo cambio es anotado en este registro antes de escribirse en la MemTable.</a:t>
            </a:r>
            <a:endParaRPr/>
          </a:p>
          <a:p>
            <a:pPr indent="-298450" lvl="0" marL="457200" rtl="0" algn="l">
              <a:spcBef>
                <a:spcPts val="0"/>
              </a:spcBef>
              <a:spcAft>
                <a:spcPts val="0"/>
              </a:spcAft>
              <a:buSzPts val="1100"/>
              <a:buChar char="●"/>
            </a:pPr>
            <a:r>
              <a:rPr lang="es-ES"/>
              <a:t>En caso de que el nodo deje de funcionar (pérdida de la alimentación), cuando este sea reparado puede leer las operaciones anotadas y volver a cargar los datos, de esta forma se evitará perder información.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2b8638ced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2b8638ce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2b8638ced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2b8638ce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ES">
                <a:solidFill>
                  <a:schemeClr val="dk1"/>
                </a:solidFill>
              </a:rPr>
              <a:t>Si la clave primaria ya existía, entonces los datos se reescriben → No existe el concepto de violación de la clave primaria como en las bases de datos relacionales.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ES">
                <a:solidFill>
                  <a:schemeClr val="dk1"/>
                </a:solidFill>
              </a:rPr>
              <a:t>El nodo marca la fila en su SSTable correspondiente como eliminada → Actúa como un upsert que introduce un timestamp especial (tombstone) que indica que la fila debe ser eliminada durante una compactación.</a:t>
            </a:r>
            <a:endParaRPr>
              <a:solidFill>
                <a:schemeClr val="dk1"/>
              </a:solidFill>
            </a:endParaRPr>
          </a:p>
          <a:p>
            <a:pPr indent="-298450" lvl="0" marL="457200" rtl="0" algn="l">
              <a:spcBef>
                <a:spcPts val="0"/>
              </a:spcBef>
              <a:spcAft>
                <a:spcPts val="0"/>
              </a:spcAft>
              <a:buClr>
                <a:schemeClr val="dk1"/>
              </a:buClr>
              <a:buSzPts val="1100"/>
              <a:buChar char="●"/>
            </a:pPr>
            <a:r>
              <a:rPr lang="es-ES">
                <a:solidFill>
                  <a:schemeClr val="dk1"/>
                </a:solidFill>
              </a:rPr>
              <a:t>No se realizan borrados en la MemTable, sólamente en las SSTables.</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2b8638ced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2b8638ce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ES"/>
              <a:t>El conjunto de nodos a localizar es configurable → Existe un parámetro permite configurar el del nivel de consistencia de la lectura.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a15cb049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a15cb04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ES">
                <a:solidFill>
                  <a:schemeClr val="dk1"/>
                </a:solidFill>
              </a:rPr>
              <a:t>El modelo de datos viene dirigido por las consultas → No implica un esquema fijo ya que no se espera que todas las filas tengan que tener todas las columnas de su familia. Pueden añadirse otras columnas nuevas.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ES">
                <a:solidFill>
                  <a:schemeClr val="dk1"/>
                </a:solidFill>
              </a:rPr>
              <a:t>Crear una tabla para cada consulta, no importa si aumenta la duplicidad de los datos:</a:t>
            </a:r>
            <a:endParaRPr>
              <a:solidFill>
                <a:schemeClr val="dk1"/>
              </a:solidFill>
            </a:endParaRPr>
          </a:p>
          <a:p>
            <a:pPr indent="-298450" lvl="0" marL="457200" rtl="0" algn="l">
              <a:spcBef>
                <a:spcPts val="0"/>
              </a:spcBef>
              <a:spcAft>
                <a:spcPts val="0"/>
              </a:spcAft>
              <a:buClr>
                <a:schemeClr val="dk1"/>
              </a:buClr>
              <a:buSzPts val="1100"/>
              <a:buChar char="●"/>
            </a:pPr>
            <a:r>
              <a:rPr lang="es-ES">
                <a:solidFill>
                  <a:schemeClr val="dk1"/>
                </a:solidFill>
              </a:rPr>
              <a:t>La desnormalización y la duplicación de datos es muy normal en Cassandra.</a:t>
            </a:r>
            <a:endParaRPr>
              <a:solidFill>
                <a:schemeClr val="dk1"/>
              </a:solidFill>
            </a:endParaRPr>
          </a:p>
          <a:p>
            <a:pPr indent="-298450" lvl="0" marL="457200" rtl="0" algn="l">
              <a:spcBef>
                <a:spcPts val="0"/>
              </a:spcBef>
              <a:spcAft>
                <a:spcPts val="0"/>
              </a:spcAft>
              <a:buClr>
                <a:schemeClr val="dk1"/>
              </a:buClr>
              <a:buSzPts val="1100"/>
              <a:buChar char="●"/>
            </a:pPr>
            <a:r>
              <a:rPr lang="es-ES">
                <a:solidFill>
                  <a:schemeClr val="dk1"/>
                </a:solidFill>
              </a:rPr>
              <a:t>El espacio en el disco es generalmente el recurso más barato comparado con el tiempo de CPU, disco o red.</a:t>
            </a:r>
            <a:endParaRPr>
              <a:solidFill>
                <a:schemeClr val="dk1"/>
              </a:solidFill>
            </a:endParaRPr>
          </a:p>
          <a:p>
            <a:pPr indent="-298450" lvl="0" marL="457200" rtl="0" algn="l">
              <a:spcBef>
                <a:spcPts val="0"/>
              </a:spcBef>
              <a:spcAft>
                <a:spcPts val="0"/>
              </a:spcAft>
              <a:buClr>
                <a:schemeClr val="dk1"/>
              </a:buClr>
              <a:buSzPts val="1100"/>
              <a:buChar char="●"/>
            </a:pPr>
            <a:r>
              <a:rPr lang="es-ES">
                <a:solidFill>
                  <a:schemeClr val="dk1"/>
                </a:solidFill>
              </a:rPr>
              <a:t>Para obtener las lecturas más eficientes, a menudo es necesario duplicar los datos, además, Cassandra no tiene JOINs y debe acceder a la información mediante una clave primaria bien conocida.</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4ac6139f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4ac6139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ES"/>
              <a:t>Formas Normales: Reglas para compactar la información y evitar que se produzcan redundancias lógicas.</a:t>
            </a:r>
            <a:endParaRPr/>
          </a:p>
          <a:p>
            <a:pPr indent="-298450" lvl="0" marL="457200" rtl="0" algn="l">
              <a:spcBef>
                <a:spcPts val="0"/>
              </a:spcBef>
              <a:spcAft>
                <a:spcPts val="0"/>
              </a:spcAft>
              <a:buSzPts val="1100"/>
              <a:buAutoNum type="arabicPeriod"/>
            </a:pPr>
            <a:r>
              <a:rPr lang="es-ES"/>
              <a:t>1 FN: Los valores deben de ser atómicos (simples).</a:t>
            </a:r>
            <a:endParaRPr/>
          </a:p>
          <a:p>
            <a:pPr indent="-298450" lvl="0" marL="457200" rtl="0" algn="l">
              <a:spcBef>
                <a:spcPts val="0"/>
              </a:spcBef>
              <a:spcAft>
                <a:spcPts val="0"/>
              </a:spcAft>
              <a:buSzPts val="1100"/>
              <a:buAutoNum type="arabicPeriod"/>
            </a:pPr>
            <a:r>
              <a:rPr lang="es-ES"/>
              <a:t>2 FN: Todo atributo que no está en la PK depende completamente de la PK.</a:t>
            </a:r>
            <a:endParaRPr/>
          </a:p>
          <a:p>
            <a:pPr indent="-298450" lvl="0" marL="457200" rtl="0" algn="l">
              <a:spcBef>
                <a:spcPts val="0"/>
              </a:spcBef>
              <a:spcAft>
                <a:spcPts val="0"/>
              </a:spcAft>
              <a:buSzPts val="1100"/>
              <a:buAutoNum type="arabicPeriod"/>
            </a:pPr>
            <a:r>
              <a:rPr lang="es-ES"/>
              <a:t>3 FN: Todo atributo que no está en la PK no debe de tener una dependencia transitiva con la PK.</a:t>
            </a:r>
            <a:endParaRPr/>
          </a:p>
        </p:txBody>
      </p:sp>
      <p:sp>
        <p:nvSpPr>
          <p:cNvPr id="26" name="Google Shape;2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4ac6139fa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4ac6139f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4ac6139fa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4ac6139f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4ac6139fa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4ac6139f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ES">
                <a:solidFill>
                  <a:schemeClr val="dk1"/>
                </a:solidFill>
              </a:rPr>
              <a:t>Cada Query es resuelta únicamente consultando una única tabla.</a:t>
            </a:r>
            <a:endParaRPr>
              <a:solidFill>
                <a:schemeClr val="dk1"/>
              </a:solidFill>
            </a:endParaRPr>
          </a:p>
          <a:p>
            <a:pPr indent="0" lvl="0" marL="0" rtl="0" algn="l">
              <a:spcBef>
                <a:spcPts val="0"/>
              </a:spcBef>
              <a:spcAft>
                <a:spcPts val="0"/>
              </a:spcAft>
              <a:buNone/>
            </a:pPr>
            <a:r>
              <a:rPr lang="es-ES">
                <a:solidFill>
                  <a:schemeClr val="dk1"/>
                </a:solidFill>
              </a:rPr>
              <a:t>¿Porqué?</a:t>
            </a:r>
            <a:endParaRPr>
              <a:solidFill>
                <a:schemeClr val="dk1"/>
              </a:solidFill>
            </a:endParaRPr>
          </a:p>
          <a:p>
            <a:pPr indent="0" lvl="0" marL="0" rtl="0" algn="l">
              <a:spcBef>
                <a:spcPts val="0"/>
              </a:spcBef>
              <a:spcAft>
                <a:spcPts val="0"/>
              </a:spcAft>
              <a:buNone/>
            </a:pPr>
            <a:r>
              <a:rPr lang="es-ES">
                <a:solidFill>
                  <a:schemeClr val="dk1"/>
                </a:solidFill>
              </a:rPr>
              <a:t>No es posible navegar a través de varias entidades del modelo E-R haciendo operaciones de reunión para conseguir unificar la información, ya que el clúster se ahogaría al intentar unificar tanta información en un nodo.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ES">
                <a:solidFill>
                  <a:schemeClr val="dk1"/>
                </a:solidFill>
              </a:rPr>
              <a:t>K (Partition Key) → Columnas que sirven para distribuir la información a lo largo de los nodos del clúster.</a:t>
            </a:r>
            <a:endParaRPr>
              <a:solidFill>
                <a:schemeClr val="dk1"/>
              </a:solidFill>
            </a:endParaRPr>
          </a:p>
          <a:p>
            <a:pPr indent="0" lvl="0" marL="0" rtl="0" algn="l">
              <a:spcBef>
                <a:spcPts val="0"/>
              </a:spcBef>
              <a:spcAft>
                <a:spcPts val="0"/>
              </a:spcAft>
              <a:buNone/>
            </a:pPr>
            <a:r>
              <a:rPr lang="es-ES">
                <a:solidFill>
                  <a:schemeClr val="dk1"/>
                </a:solidFill>
              </a:rPr>
              <a:t>C (Clústering Key) → Columnas que sirven para indicar el orden del almacenamiento de la información en el disco (ORDER BY, por defecto ASCendente).</a:t>
            </a:r>
            <a:endParaRPr>
              <a:solidFill>
                <a:schemeClr val="dk1"/>
              </a:solidFill>
            </a:endParaRPr>
          </a:p>
          <a:p>
            <a:pPr indent="0" lvl="0" marL="0" rtl="0" algn="l">
              <a:spcBef>
                <a:spcPts val="0"/>
              </a:spcBef>
              <a:spcAft>
                <a:spcPts val="0"/>
              </a:spcAft>
              <a:buNone/>
            </a:pPr>
            <a:r>
              <a:rPr lang="es-ES">
                <a:solidFill>
                  <a:schemeClr val="dk1"/>
                </a:solidFill>
              </a:rPr>
              <a:t>CA (Clústering key ASC)</a:t>
            </a:r>
            <a:endParaRPr>
              <a:solidFill>
                <a:schemeClr val="dk1"/>
              </a:solidFill>
            </a:endParaRPr>
          </a:p>
          <a:p>
            <a:pPr indent="0" lvl="0" marL="0" rtl="0" algn="l">
              <a:spcBef>
                <a:spcPts val="0"/>
              </a:spcBef>
              <a:spcAft>
                <a:spcPts val="0"/>
              </a:spcAft>
              <a:buNone/>
            </a:pPr>
            <a:r>
              <a:rPr lang="es-ES">
                <a:solidFill>
                  <a:schemeClr val="dk1"/>
                </a:solidFill>
              </a:rPr>
              <a:t>CD (Clústering key DESC)</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ES">
                <a:solidFill>
                  <a:schemeClr val="dk1"/>
                </a:solidFill>
              </a:rPr>
              <a:t>Las tablas de arriba no son las correspondientes a las que saldrían de las entidades en el modelo relacional, incorporan campos adicionales de otras entidades.</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31aa787aa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31aa787a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ES"/>
              <a:t>Algunas recomendaciones finales </a:t>
            </a:r>
            <a:r>
              <a:rPr lang="es-E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solidFill>
                  <a:schemeClr val="dk1"/>
                </a:solidFill>
              </a:rPr>
              <a:t>Los registros de las tablas están identificados por una secuencia o autoincremento → Se ha detectado que pueden producir problemas de consistencia.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ES">
                <a:solidFill>
                  <a:schemeClr val="dk1"/>
                </a:solidFill>
              </a:rPr>
              <a:t>Subconsultas → No están soportadas por el CQL.</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4ac6139fa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4ac6139f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ES">
                <a:solidFill>
                  <a:schemeClr val="dk1"/>
                </a:solidFill>
              </a:rPr>
              <a:t>Compañía → DataStax</a:t>
            </a:r>
            <a:endParaRPr>
              <a:solidFill>
                <a:schemeClr val="dk1"/>
              </a:solidFill>
            </a:endParaRPr>
          </a:p>
          <a:p>
            <a:pPr indent="0" lvl="0" marL="0" rtl="0" algn="l">
              <a:spcBef>
                <a:spcPts val="0"/>
              </a:spcBef>
              <a:spcAft>
                <a:spcPts val="0"/>
              </a:spcAft>
              <a:buNone/>
            </a:pPr>
            <a:r>
              <a:rPr lang="es-ES">
                <a:solidFill>
                  <a:schemeClr val="dk1"/>
                </a:solidFill>
              </a:rPr>
              <a:t>Plataforma → Astra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ES">
                <a:solidFill>
                  <a:schemeClr val="dk1"/>
                </a:solidFill>
              </a:rPr>
              <a:t>Un tablero para la visualización de métricas → Rendimiento y de distribución de la carga de trabajo.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8abc180ed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8abc180e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b2e34bb42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s-ES">
                <a:solidFill>
                  <a:schemeClr val="dk1"/>
                </a:solidFill>
              </a:rPr>
              <a:t>Ventajas:</a:t>
            </a:r>
            <a:endParaRPr>
              <a:solidFill>
                <a:schemeClr val="dk1"/>
              </a:solidFill>
            </a:endParaRPr>
          </a:p>
          <a:p>
            <a:pPr indent="0" lvl="0" marL="45720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s-ES">
                <a:solidFill>
                  <a:schemeClr val="dk1"/>
                </a:solidFill>
              </a:rPr>
              <a:t>Modelo estándar:</a:t>
            </a:r>
            <a:endParaRPr>
              <a:solidFill>
                <a:schemeClr val="dk1"/>
              </a:solidFill>
            </a:endParaRPr>
          </a:p>
          <a:p>
            <a:pPr indent="-298450" lvl="2" marL="1371600" rtl="0" algn="l">
              <a:spcBef>
                <a:spcPts val="0"/>
              </a:spcBef>
              <a:spcAft>
                <a:spcPts val="0"/>
              </a:spcAft>
              <a:buClr>
                <a:schemeClr val="dk1"/>
              </a:buClr>
              <a:buSzPts val="1100"/>
              <a:buChar char="■"/>
            </a:pPr>
            <a:r>
              <a:rPr lang="es-ES">
                <a:solidFill>
                  <a:schemeClr val="dk1"/>
                </a:solidFill>
              </a:rPr>
              <a:t>La forma en que se realiza el modelado de la información es el mismo en todas las bases de datos relacionales.</a:t>
            </a:r>
            <a:endParaRPr>
              <a:solidFill>
                <a:schemeClr val="dk1"/>
              </a:solidFill>
            </a:endParaRPr>
          </a:p>
          <a:p>
            <a:pPr indent="-298450" lvl="2" marL="1371600" rtl="0" algn="l">
              <a:spcBef>
                <a:spcPts val="0"/>
              </a:spcBef>
              <a:spcAft>
                <a:spcPts val="0"/>
              </a:spcAft>
              <a:buClr>
                <a:schemeClr val="dk1"/>
              </a:buClr>
              <a:buSzPts val="1100"/>
              <a:buChar char="■"/>
            </a:pPr>
            <a:r>
              <a:rPr lang="es-ES">
                <a:solidFill>
                  <a:schemeClr val="dk1"/>
                </a:solidFill>
              </a:rPr>
              <a:t>Todos los SGBDR utilizan un núcleo común para la consulta de la información, aunque para operaciones más específicas utilizan su propio dialecto.</a:t>
            </a:r>
            <a:endParaRPr>
              <a:solidFill>
                <a:schemeClr val="dk1"/>
              </a:solidFill>
            </a:endParaRPr>
          </a:p>
          <a:p>
            <a:pPr indent="0" lvl="0" marL="91440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s-ES">
                <a:solidFill>
                  <a:schemeClr val="dk1"/>
                </a:solidFill>
              </a:rPr>
              <a:t>Concurrencia: Las propiedades ACID de las transacciones garantizan que varias aplicaciones puedan acceder a la información sin provocar errores en esta.</a:t>
            </a:r>
            <a:endParaRPr>
              <a:solidFill>
                <a:schemeClr val="dk1"/>
              </a:solidFill>
            </a:endParaRPr>
          </a:p>
          <a:p>
            <a:pPr indent="-298450" lvl="2" marL="1371600" rtl="0" algn="l">
              <a:spcBef>
                <a:spcPts val="0"/>
              </a:spcBef>
              <a:spcAft>
                <a:spcPts val="0"/>
              </a:spcAft>
              <a:buClr>
                <a:schemeClr val="dk1"/>
              </a:buClr>
              <a:buSzPts val="1100"/>
              <a:buChar char="■"/>
            </a:pPr>
            <a:r>
              <a:rPr lang="es-ES">
                <a:solidFill>
                  <a:srgbClr val="00000A"/>
                </a:solidFill>
              </a:rPr>
              <a:t>Atomicidad – Atomicity: Todos los cambios en los datos se realizan como si fueran una sola operación. O se realizan todos, o ninguno de ellos.</a:t>
            </a:r>
            <a:endParaRPr>
              <a:solidFill>
                <a:srgbClr val="00000A"/>
              </a:solidFill>
            </a:endParaRPr>
          </a:p>
          <a:p>
            <a:pPr indent="-298450" lvl="2" marL="1371600" rtl="0" algn="l">
              <a:spcBef>
                <a:spcPts val="0"/>
              </a:spcBef>
              <a:spcAft>
                <a:spcPts val="0"/>
              </a:spcAft>
              <a:buClr>
                <a:schemeClr val="dk1"/>
              </a:buClr>
              <a:buSzPts val="1100"/>
              <a:buChar char="■"/>
            </a:pPr>
            <a:r>
              <a:rPr lang="es-ES">
                <a:solidFill>
                  <a:srgbClr val="00000A"/>
                </a:solidFill>
              </a:rPr>
              <a:t>Consistencia – Consistency: Los datos de la BDD han de permanecer correctos y completos al empezar y acabar una transacción.</a:t>
            </a:r>
            <a:endParaRPr>
              <a:solidFill>
                <a:srgbClr val="00000A"/>
              </a:solidFill>
            </a:endParaRPr>
          </a:p>
          <a:p>
            <a:pPr indent="-298450" lvl="2" marL="1371600" rtl="0" algn="l">
              <a:spcBef>
                <a:spcPts val="0"/>
              </a:spcBef>
              <a:spcAft>
                <a:spcPts val="0"/>
              </a:spcAft>
              <a:buClr>
                <a:schemeClr val="dk1"/>
              </a:buClr>
              <a:buSzPts val="1100"/>
              <a:buChar char="■"/>
            </a:pPr>
            <a:r>
              <a:rPr lang="es-ES">
                <a:solidFill>
                  <a:srgbClr val="00000A"/>
                </a:solidFill>
              </a:rPr>
              <a:t>Aislamiento – Isolation: Múltiples transacciones podrán acceder a la base de datos sin provocar un estado inconsistente.</a:t>
            </a:r>
            <a:endParaRPr>
              <a:solidFill>
                <a:srgbClr val="00000A"/>
              </a:solidFill>
            </a:endParaRPr>
          </a:p>
          <a:p>
            <a:pPr indent="-298450" lvl="2" marL="1371600" rtl="0" algn="l">
              <a:spcBef>
                <a:spcPts val="0"/>
              </a:spcBef>
              <a:spcAft>
                <a:spcPts val="0"/>
              </a:spcAft>
              <a:buClr>
                <a:schemeClr val="dk1"/>
              </a:buClr>
              <a:buSzPts val="1100"/>
              <a:buChar char="■"/>
            </a:pPr>
            <a:r>
              <a:rPr lang="es-ES">
                <a:solidFill>
                  <a:srgbClr val="00000A"/>
                </a:solidFill>
              </a:rPr>
              <a:t>Duración – Durability: Una vez acaba una transacción los datos han de sobrevivir, no se podrán perder aunque falle el sistema. </a:t>
            </a:r>
            <a:r>
              <a:rPr lang="es-ES">
                <a:solidFill>
                  <a:schemeClr val="dk1"/>
                </a:solidFill>
              </a:rPr>
              <a:t>	</a:t>
            </a:r>
            <a:br>
              <a:rPr lang="es-ES">
                <a:solidFill>
                  <a:schemeClr val="dk1"/>
                </a:solidFill>
              </a:rPr>
            </a:br>
            <a:endParaRPr>
              <a:solidFill>
                <a:schemeClr val="dk1"/>
              </a:solidFill>
            </a:endParaRPr>
          </a:p>
          <a:p>
            <a:pPr indent="-298450" lvl="1" marL="914400" rtl="0" algn="l">
              <a:spcBef>
                <a:spcPts val="0"/>
              </a:spcBef>
              <a:spcAft>
                <a:spcPts val="0"/>
              </a:spcAft>
              <a:buClr>
                <a:schemeClr val="dk1"/>
              </a:buClr>
              <a:buSzPts val="1100"/>
              <a:buChar char="○"/>
            </a:pPr>
            <a:r>
              <a:rPr lang="es-ES">
                <a:solidFill>
                  <a:schemeClr val="dk1"/>
                </a:solidFill>
              </a:rPr>
              <a:t>Persistencia: Almacenan grandes cantidades de información de forma segura.</a:t>
            </a:r>
            <a:endParaRPr>
              <a:solidFill>
                <a:schemeClr val="dk1"/>
              </a:solidFill>
            </a:endParaRPr>
          </a:p>
          <a:p>
            <a:pPr indent="0" lvl="0" marL="45720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s-ES">
                <a:solidFill>
                  <a:schemeClr val="dk1"/>
                </a:solidFill>
              </a:rPr>
              <a:t>Integración: Las bases de datos se integran muy bien con las aplicaciones, son prácticamente su almacén de datos favorito.</a:t>
            </a:r>
            <a:endParaRPr>
              <a:solidFill>
                <a:schemeClr val="dk1"/>
              </a:solidFill>
            </a:endParaRPr>
          </a:p>
          <a:p>
            <a:pPr indent="-298450" lvl="2" marL="1371600" rtl="0" algn="l">
              <a:spcBef>
                <a:spcPts val="0"/>
              </a:spcBef>
              <a:spcAft>
                <a:spcPts val="0"/>
              </a:spcAft>
              <a:buClr>
                <a:schemeClr val="dk1"/>
              </a:buClr>
              <a:buSzPts val="1100"/>
              <a:buChar char="■"/>
            </a:pPr>
            <a:r>
              <a:rPr lang="es-ES">
                <a:solidFill>
                  <a:schemeClr val="dk1"/>
                </a:solidFill>
              </a:rPr>
              <a:t>Varias aplicaciones pueden coordinarse e intercambiar información gracias a las bases de datos relacionales.</a:t>
            </a:r>
            <a:endParaRPr>
              <a:solidFill>
                <a:schemeClr val="dk1"/>
              </a:solidFill>
            </a:endParaRPr>
          </a:p>
          <a:p>
            <a:pPr indent="-298450" lvl="2" marL="1371600" rtl="0" algn="l">
              <a:spcBef>
                <a:spcPts val="0"/>
              </a:spcBef>
              <a:spcAft>
                <a:spcPts val="0"/>
              </a:spcAft>
              <a:buClr>
                <a:schemeClr val="dk1"/>
              </a:buClr>
              <a:buSzPts val="1100"/>
              <a:buChar char="■"/>
            </a:pPr>
            <a:r>
              <a:rPr lang="es-ES">
                <a:solidFill>
                  <a:schemeClr val="dk1"/>
                </a:solidFill>
              </a:rPr>
              <a:t>Las bases de datos relacionales son un mediador ideal, ayudan a sincronizar las lecturas y escrituras de las aplicaciones.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s-ES">
                <a:solidFill>
                  <a:schemeClr val="dk1"/>
                </a:solidFill>
              </a:rPr>
              <a:t>Desventajas:</a:t>
            </a:r>
            <a:endParaRPr>
              <a:solidFill>
                <a:schemeClr val="dk1"/>
              </a:solidFill>
            </a:endParaRPr>
          </a:p>
          <a:p>
            <a:pPr indent="0" lvl="0" marL="45720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s-ES">
                <a:solidFill>
                  <a:schemeClr val="dk1"/>
                </a:solidFill>
              </a:rPr>
              <a:t>Impedancia:</a:t>
            </a:r>
            <a:endParaRPr>
              <a:solidFill>
                <a:schemeClr val="dk1"/>
              </a:solidFill>
            </a:endParaRPr>
          </a:p>
          <a:p>
            <a:pPr indent="-298450" lvl="2" marL="1371600" rtl="0" algn="l">
              <a:spcBef>
                <a:spcPts val="0"/>
              </a:spcBef>
              <a:spcAft>
                <a:spcPts val="0"/>
              </a:spcAft>
              <a:buClr>
                <a:schemeClr val="dk1"/>
              </a:buClr>
              <a:buSzPts val="1100"/>
              <a:buChar char="■"/>
            </a:pPr>
            <a:r>
              <a:rPr lang="es-ES">
                <a:solidFill>
                  <a:schemeClr val="dk1"/>
                </a:solidFill>
              </a:rPr>
              <a:t>El modelo de datos de la BBDD no coincide con el modelo de datos que se programa en el software con JAVA o C++, que es más complejo.</a:t>
            </a:r>
            <a:endParaRPr>
              <a:solidFill>
                <a:schemeClr val="dk1"/>
              </a:solidFill>
            </a:endParaRPr>
          </a:p>
          <a:p>
            <a:pPr indent="-298450" lvl="2" marL="1371600" rtl="0" algn="l">
              <a:spcBef>
                <a:spcPts val="0"/>
              </a:spcBef>
              <a:spcAft>
                <a:spcPts val="0"/>
              </a:spcAft>
              <a:buClr>
                <a:schemeClr val="dk1"/>
              </a:buClr>
              <a:buSzPts val="1100"/>
              <a:buChar char="■"/>
            </a:pPr>
            <a:r>
              <a:rPr lang="es-ES">
                <a:solidFill>
                  <a:schemeClr val="dk1"/>
                </a:solidFill>
              </a:rPr>
              <a:t>Algunas API de persistencia pueden aliviar el problema, pero implican tiempo de cómputo adicional para resolver el problema del mapeo objeto relacional.</a:t>
            </a:r>
            <a:endParaRPr>
              <a:solidFill>
                <a:schemeClr val="dk1"/>
              </a:solidFill>
            </a:endParaRPr>
          </a:p>
          <a:p>
            <a:pPr indent="-298450" lvl="2" marL="1371600" rtl="0" algn="l">
              <a:spcBef>
                <a:spcPts val="0"/>
              </a:spcBef>
              <a:spcAft>
                <a:spcPts val="0"/>
              </a:spcAft>
              <a:buClr>
                <a:schemeClr val="dk1"/>
              </a:buClr>
              <a:buSzPts val="1100"/>
              <a:buChar char="■"/>
            </a:pPr>
            <a:r>
              <a:rPr lang="es-ES">
                <a:solidFill>
                  <a:schemeClr val="dk1"/>
                </a:solidFill>
              </a:rPr>
              <a:t>También hay bases de datos orientadas a objetos, pero su uso es menos común.</a:t>
            </a:r>
            <a:endParaRPr>
              <a:solidFill>
                <a:schemeClr val="dk1"/>
              </a:solidFill>
            </a:endParaRPr>
          </a:p>
          <a:p>
            <a:pPr indent="0" lvl="0" marL="137160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s-ES">
                <a:solidFill>
                  <a:schemeClr val="dk1"/>
                </a:solidFill>
              </a:rPr>
              <a:t>Bases de datos centralizadas:</a:t>
            </a:r>
            <a:endParaRPr>
              <a:solidFill>
                <a:schemeClr val="dk1"/>
              </a:solidFill>
            </a:endParaRPr>
          </a:p>
          <a:p>
            <a:pPr indent="-298450" lvl="2" marL="1371600" rtl="0" algn="l">
              <a:spcBef>
                <a:spcPts val="0"/>
              </a:spcBef>
              <a:spcAft>
                <a:spcPts val="0"/>
              </a:spcAft>
              <a:buClr>
                <a:schemeClr val="dk1"/>
              </a:buClr>
              <a:buSzPts val="1100"/>
              <a:buChar char="■"/>
            </a:pPr>
            <a:r>
              <a:rPr lang="es-ES">
                <a:solidFill>
                  <a:schemeClr val="dk1"/>
                </a:solidFill>
              </a:rPr>
              <a:t>Toda la información se encuentra en un solo servidor.</a:t>
            </a:r>
            <a:endParaRPr>
              <a:solidFill>
                <a:schemeClr val="dk1"/>
              </a:solidFill>
            </a:endParaRPr>
          </a:p>
          <a:p>
            <a:pPr indent="-298450" lvl="2" marL="1371600" rtl="0" algn="l">
              <a:spcBef>
                <a:spcPts val="0"/>
              </a:spcBef>
              <a:spcAft>
                <a:spcPts val="0"/>
              </a:spcAft>
              <a:buClr>
                <a:schemeClr val="dk1"/>
              </a:buClr>
              <a:buSzPts val="1100"/>
              <a:buChar char="■"/>
            </a:pPr>
            <a:r>
              <a:rPr lang="es-ES">
                <a:solidFill>
                  <a:schemeClr val="dk1"/>
                </a:solidFill>
              </a:rPr>
              <a:t>Conforme a la cantidad de datos crece, las BBDD relacionales escalan peor, es decir, el rendimiento de las consultas va decreciendo.</a:t>
            </a:r>
            <a:endParaRPr>
              <a:solidFill>
                <a:schemeClr val="dk1"/>
              </a:solidFill>
            </a:endParaRPr>
          </a:p>
          <a:p>
            <a:pPr indent="-298450" lvl="2" marL="1371600" rtl="0" algn="l">
              <a:spcBef>
                <a:spcPts val="0"/>
              </a:spcBef>
              <a:spcAft>
                <a:spcPts val="0"/>
              </a:spcAft>
              <a:buClr>
                <a:schemeClr val="dk1"/>
              </a:buClr>
              <a:buSzPts val="1100"/>
              <a:buChar char="■"/>
            </a:pPr>
            <a:r>
              <a:rPr lang="es-ES">
                <a:solidFill>
                  <a:schemeClr val="dk1"/>
                </a:solidFill>
              </a:rPr>
              <a:t>La desnormalización, el aumentar la redundancia de datos para mejorar el rendimiento, puede ayudar, pero hay que controlarla programando.</a:t>
            </a:r>
            <a:endParaRPr>
              <a:solidFill>
                <a:schemeClr val="dk1"/>
              </a:solidFill>
            </a:endParaRPr>
          </a:p>
          <a:p>
            <a:pPr indent="-298450" lvl="2" marL="1371600" rtl="0" algn="l">
              <a:spcBef>
                <a:spcPts val="0"/>
              </a:spcBef>
              <a:spcAft>
                <a:spcPts val="0"/>
              </a:spcAft>
              <a:buClr>
                <a:schemeClr val="dk1"/>
              </a:buClr>
              <a:buSzPts val="1100"/>
              <a:buChar char="■"/>
            </a:pPr>
            <a:r>
              <a:rPr lang="es-ES">
                <a:solidFill>
                  <a:schemeClr val="dk1"/>
                </a:solidFill>
              </a:rPr>
              <a:t>Se puede optar por realizar un escalado vertical, adquiriendo mejor hardware, pero económica y prácticamente puede no ser una estrategia rentable.</a:t>
            </a:r>
            <a:endParaRPr>
              <a:solidFill>
                <a:schemeClr val="dk1"/>
              </a:solidFill>
            </a:endParaRPr>
          </a:p>
          <a:p>
            <a:pPr indent="0" lvl="0" marL="137160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s-ES">
                <a:solidFill>
                  <a:schemeClr val="dk1"/>
                </a:solidFill>
              </a:rPr>
              <a:t>Empleo de relaciones y tuplas:</a:t>
            </a:r>
            <a:endParaRPr>
              <a:solidFill>
                <a:schemeClr val="dk1"/>
              </a:solidFill>
            </a:endParaRPr>
          </a:p>
          <a:p>
            <a:pPr indent="-298450" lvl="2" marL="1371600" rtl="0" algn="l">
              <a:spcBef>
                <a:spcPts val="0"/>
              </a:spcBef>
              <a:spcAft>
                <a:spcPts val="0"/>
              </a:spcAft>
              <a:buClr>
                <a:schemeClr val="dk1"/>
              </a:buClr>
              <a:buSzPts val="1100"/>
              <a:buChar char="■"/>
            </a:pPr>
            <a:r>
              <a:rPr lang="es-ES">
                <a:solidFill>
                  <a:schemeClr val="dk1"/>
                </a:solidFill>
              </a:rPr>
              <a:t>Las estructuras de las tablas y los tipos de datos de los registros deben ser establecidos de antemano.</a:t>
            </a:r>
            <a:endParaRPr>
              <a:solidFill>
                <a:schemeClr val="dk1"/>
              </a:solidFill>
            </a:endParaRPr>
          </a:p>
          <a:p>
            <a:pPr indent="-298450" lvl="2" marL="1371600" rtl="0" algn="l">
              <a:spcBef>
                <a:spcPts val="0"/>
              </a:spcBef>
              <a:spcAft>
                <a:spcPts val="0"/>
              </a:spcAft>
              <a:buClr>
                <a:schemeClr val="dk1"/>
              </a:buClr>
              <a:buSzPts val="1100"/>
              <a:buChar char="■"/>
            </a:pPr>
            <a:r>
              <a:rPr lang="es-ES">
                <a:solidFill>
                  <a:schemeClr val="dk1"/>
                </a:solidFill>
              </a:rPr>
              <a:t>Introducir nuevos campos puede tener consecuencias, ejem: Desperdicio de memoria (muchos campos nulos).</a:t>
            </a:r>
            <a:endParaRPr>
              <a:solidFill>
                <a:schemeClr val="dk1"/>
              </a:solidFill>
            </a:endParaRPr>
          </a:p>
          <a:p>
            <a:pPr indent="-298450" lvl="2" marL="1371600" rtl="0" algn="l">
              <a:spcBef>
                <a:spcPts val="0"/>
              </a:spcBef>
              <a:spcAft>
                <a:spcPts val="0"/>
              </a:spcAft>
              <a:buClr>
                <a:schemeClr val="dk1"/>
              </a:buClr>
              <a:buSzPts val="1100"/>
              <a:buChar char="■"/>
            </a:pPr>
            <a:r>
              <a:rPr lang="es-ES">
                <a:solidFill>
                  <a:schemeClr val="dk1"/>
                </a:solidFill>
              </a:rPr>
              <a:t>Hay contextos en los que no conocemos el tipo de datos a almacenar, la información puede ser diversa y cambiar rápidamente.</a:t>
            </a:r>
            <a:endParaRPr>
              <a:solidFill>
                <a:schemeClr val="dk1"/>
              </a:solidFill>
            </a:endParaRPr>
          </a:p>
          <a:p>
            <a:pPr indent="-298450" lvl="2" marL="1371600" rtl="0" algn="l">
              <a:spcBef>
                <a:spcPts val="0"/>
              </a:spcBef>
              <a:spcAft>
                <a:spcPts val="0"/>
              </a:spcAft>
              <a:buClr>
                <a:schemeClr val="dk1"/>
              </a:buClr>
              <a:buSzPts val="1100"/>
              <a:buChar char="■"/>
            </a:pPr>
            <a:r>
              <a:rPr lang="es-ES">
                <a:solidFill>
                  <a:schemeClr val="dk1"/>
                </a:solidFill>
              </a:rPr>
              <a:t>Necesitamos algo más que poder almacenar valores simples.</a:t>
            </a:r>
            <a:endParaRPr>
              <a:solidFill>
                <a:schemeClr val="dk1"/>
              </a:solidFill>
            </a:endParaRPr>
          </a:p>
        </p:txBody>
      </p:sp>
      <p:sp>
        <p:nvSpPr>
          <p:cNvPr id="34" name="Google Shape;34;gb2e34bb42a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aaa4173c0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ES"/>
              <a:t>Hay otras características del Big Data:</a:t>
            </a:r>
            <a:endParaRPr/>
          </a:p>
          <a:p>
            <a:pPr indent="-298450" lvl="0" marL="457200" rtl="0" algn="l">
              <a:spcBef>
                <a:spcPts val="0"/>
              </a:spcBef>
              <a:spcAft>
                <a:spcPts val="0"/>
              </a:spcAft>
              <a:buSzPts val="1100"/>
              <a:buChar char="●"/>
            </a:pPr>
            <a:r>
              <a:rPr lang="es-ES"/>
              <a:t>Veracidad: A la información hay que darle un tratamiento adecuado para poder obtener resultados verídicos.</a:t>
            </a:r>
            <a:endParaRPr/>
          </a:p>
          <a:p>
            <a:pPr indent="-298450" lvl="0" marL="457200" rtl="0" algn="l">
              <a:spcBef>
                <a:spcPts val="0"/>
              </a:spcBef>
              <a:spcAft>
                <a:spcPts val="0"/>
              </a:spcAft>
              <a:buSzPts val="1100"/>
              <a:buChar char="●"/>
            </a:pPr>
            <a:r>
              <a:rPr lang="es-ES"/>
              <a:t>Valor: La información debe de poder ser explotada para obtener resultados que nos ofrezcan alguna ventaja, ya sea competitiva o económica.</a:t>
            </a:r>
            <a:endParaRPr/>
          </a:p>
        </p:txBody>
      </p:sp>
      <p:sp>
        <p:nvSpPr>
          <p:cNvPr id="39" name="Google Shape;39;gaaa4173c09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b2a1889bf2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b2a1889bf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ES"/>
              <a:t>No utilizan el lenguaje de consultas SQL → Pero en algunos casos son muy similares a este.</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Orientadas a agregados → Pueden utilizarse otros tipos de datos más abstractos como listas, conjuntos, diccionarios, registros anidados,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No tienen un esquema de datos fijo → BBDD’s para entornos Big Data, permiten almacenar tipos de datos muy diferentes y están preparadas para afrontar esquemas de datos continuamente cambiantes.</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Pensadas para ejecutarse sobre un cluster →Tenemos varias máquinas distribuidas geográficamente que intercambian información a través de una red, la cual es un recurso que hay que gestionar.</a:t>
            </a:r>
            <a:endParaRPr/>
          </a:p>
          <a:p>
            <a:pPr indent="-298450" lvl="0" marL="457200" rtl="0" algn="l">
              <a:spcBef>
                <a:spcPts val="0"/>
              </a:spcBef>
              <a:spcAft>
                <a:spcPts val="0"/>
              </a:spcAft>
              <a:buSzPts val="1100"/>
              <a:buChar char="●"/>
            </a:pPr>
            <a:r>
              <a:rPr lang="es-ES"/>
              <a:t>Datos distribuidos entre varios nodos → Se aplica el escalamiento horizontal, se adquieren máquinas más baratas con prestaciones más modestas pero la información distribuida es más fácil de recuperar.</a:t>
            </a:r>
            <a:endParaRPr/>
          </a:p>
          <a:p>
            <a:pPr indent="-298450" lvl="0" marL="457200" rtl="0" algn="l">
              <a:spcBef>
                <a:spcPts val="0"/>
              </a:spcBef>
              <a:spcAft>
                <a:spcPts val="0"/>
              </a:spcAft>
              <a:buSzPts val="1100"/>
              <a:buChar char="●"/>
            </a:pPr>
            <a:r>
              <a:rPr lang="es-ES"/>
              <a:t>Consistencia dada por las propiedades BASE:</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s-ES" sz="1200">
                <a:solidFill>
                  <a:srgbClr val="00000A"/>
                </a:solidFill>
              </a:rPr>
              <a:t>Básicamente Disponible – Basically Avalible: Siempre se garantizará una respuesta a una solicitud aunque los datos almacenados estén obsoletos.</a:t>
            </a:r>
            <a:endParaRPr sz="1200">
              <a:solidFill>
                <a:srgbClr val="00000A"/>
              </a:solidFill>
            </a:endParaRPr>
          </a:p>
          <a:p>
            <a:pPr indent="-298450" lvl="0" marL="914400" rtl="0" algn="l">
              <a:lnSpc>
                <a:spcPct val="115000"/>
              </a:lnSpc>
              <a:spcBef>
                <a:spcPts val="0"/>
              </a:spcBef>
              <a:spcAft>
                <a:spcPts val="0"/>
              </a:spcAft>
              <a:buClr>
                <a:schemeClr val="dk1"/>
              </a:buClr>
              <a:buSzPts val="1100"/>
              <a:buChar char="●"/>
            </a:pPr>
            <a:r>
              <a:rPr lang="es-ES" sz="1200">
                <a:solidFill>
                  <a:srgbClr val="00000A"/>
                </a:solidFill>
              </a:rPr>
              <a:t>Estado Flexible – Soft State: Cuando se producen cambios en un nodo del clúster, los cambios en los nodos réplica no tienen lugar de forma inmediata (no se actualizan a la vez).</a:t>
            </a:r>
            <a:endParaRPr sz="1200">
              <a:solidFill>
                <a:srgbClr val="00000A"/>
              </a:solidFill>
            </a:endParaRPr>
          </a:p>
          <a:p>
            <a:pPr indent="-298450" lvl="0" marL="914400" rtl="0" algn="l">
              <a:lnSpc>
                <a:spcPct val="115000"/>
              </a:lnSpc>
              <a:spcBef>
                <a:spcPts val="0"/>
              </a:spcBef>
              <a:spcAft>
                <a:spcPts val="0"/>
              </a:spcAft>
              <a:buClr>
                <a:schemeClr val="dk1"/>
              </a:buClr>
              <a:buSzPts val="1100"/>
              <a:buChar char="●"/>
            </a:pPr>
            <a:r>
              <a:rPr lang="es-ES" sz="1200">
                <a:solidFill>
                  <a:srgbClr val="00000A"/>
                </a:solidFill>
              </a:rPr>
              <a:t>Eventualmente Consistente – Eventually Consistent: Debido a la naturaleza distribuida de los nodos, puede ocurrir que en un momento determinado un nodo no tenga la misma información que sus réplicas </a:t>
            </a:r>
            <a:r>
              <a:rPr lang="es-ES" sz="1200">
                <a:solidFill>
                  <a:srgbClr val="00000A"/>
                </a:solidFill>
              </a:rPr>
              <a:t>(anticuada), pero con el paso del tiempo, se volverá consistente (se corregirá).</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b2a1889bf2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b2a1889bf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s-ES" sz="1200">
                <a:solidFill>
                  <a:schemeClr val="dk1"/>
                </a:solidFill>
              </a:rPr>
              <a:t>¿ Cuándo se escoge esta propiedad ?</a:t>
            </a:r>
            <a:endParaRPr sz="1200">
              <a:solidFill>
                <a:schemeClr val="dk1"/>
              </a:solidFill>
            </a:endParaRPr>
          </a:p>
          <a:p>
            <a:pPr indent="-298450" lvl="1" marL="914400" rtl="0" algn="l">
              <a:lnSpc>
                <a:spcPct val="115000"/>
              </a:lnSpc>
              <a:spcBef>
                <a:spcPts val="0"/>
              </a:spcBef>
              <a:spcAft>
                <a:spcPts val="0"/>
              </a:spcAft>
              <a:buClr>
                <a:schemeClr val="dk1"/>
              </a:buClr>
              <a:buSzPts val="1100"/>
              <a:buChar char="○"/>
            </a:pPr>
            <a:r>
              <a:rPr lang="es-ES" sz="1200">
                <a:solidFill>
                  <a:schemeClr val="dk1"/>
                </a:solidFill>
              </a:rPr>
              <a:t>Consistencia:</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s-ES" sz="1200">
                <a:solidFill>
                  <a:schemeClr val="dk1"/>
                </a:solidFill>
              </a:rPr>
              <a:t>Siempre hemos de trabajar con información actualizada (en su última versión).</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s-ES" sz="1200">
                <a:solidFill>
                  <a:schemeClr val="dk1"/>
                </a:solidFill>
              </a:rPr>
              <a:t>El sistema de información no puede permitirse errores (datos desfasados).</a:t>
            </a:r>
            <a:endParaRPr sz="1200">
              <a:solidFill>
                <a:schemeClr val="dk1"/>
              </a:solidFill>
            </a:endParaRPr>
          </a:p>
          <a:p>
            <a:pPr indent="-298450" lvl="1" marL="914400" rtl="0" algn="l">
              <a:lnSpc>
                <a:spcPct val="115000"/>
              </a:lnSpc>
              <a:spcBef>
                <a:spcPts val="0"/>
              </a:spcBef>
              <a:spcAft>
                <a:spcPts val="0"/>
              </a:spcAft>
              <a:buClr>
                <a:schemeClr val="dk1"/>
              </a:buClr>
              <a:buSzPts val="1100"/>
              <a:buChar char="○"/>
            </a:pPr>
            <a:r>
              <a:rPr lang="es-ES" sz="1200">
                <a:solidFill>
                  <a:schemeClr val="dk1"/>
                </a:solidFill>
              </a:rPr>
              <a:t>Disponibilidad:</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s-ES" sz="1200">
                <a:solidFill>
                  <a:schemeClr val="dk1"/>
                </a:solidFill>
              </a:rPr>
              <a:t>No importa que la información obtenida pueda ser errónea de vez en cuando ya que esta tenderá a actualizarse de continuo para ser lo más fiel posible (consistencia eventual)</a:t>
            </a:r>
            <a:r>
              <a:rPr lang="es-ES">
                <a:solidFill>
                  <a:schemeClr val="dk1"/>
                </a:solidFill>
              </a:rPr>
              <a:t>	</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s-ES" sz="1200">
                <a:solidFill>
                  <a:schemeClr val="dk1"/>
                </a:solidFill>
              </a:rPr>
              <a:t>Existen datos que van a ser utilizados con una alta frecuencia.</a:t>
            </a:r>
            <a:endParaRPr sz="1200">
              <a:solidFill>
                <a:schemeClr val="dk1"/>
              </a:solidFill>
            </a:endParaRPr>
          </a:p>
          <a:p>
            <a:pPr indent="-298450" lvl="1" marL="914400" rtl="0" algn="l">
              <a:lnSpc>
                <a:spcPct val="115000"/>
              </a:lnSpc>
              <a:spcBef>
                <a:spcPts val="0"/>
              </a:spcBef>
              <a:spcAft>
                <a:spcPts val="0"/>
              </a:spcAft>
              <a:buClr>
                <a:schemeClr val="dk1"/>
              </a:buClr>
              <a:buSzPts val="1100"/>
              <a:buChar char="○"/>
            </a:pPr>
            <a:r>
              <a:rPr lang="es-ES" sz="1200">
                <a:solidFill>
                  <a:schemeClr val="dk1"/>
                </a:solidFill>
              </a:rPr>
              <a:t>Tolerancia al particionamiento:</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s-ES" sz="1200">
                <a:solidFill>
                  <a:schemeClr val="dk1"/>
                </a:solidFill>
              </a:rPr>
              <a:t>Tenemos un sistema de información que depende de varios servidores.</a:t>
            </a:r>
            <a:r>
              <a:rPr lang="es-ES">
                <a:solidFill>
                  <a:schemeClr val="dk1"/>
                </a:solidFill>
              </a:rPr>
              <a:t>		</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s-ES" sz="1200">
                <a:solidFill>
                  <a:schemeClr val="dk1"/>
                </a:solidFill>
              </a:rPr>
              <a:t>Puede que las comunicaciones no siempre sean fiables.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b2a1889bf2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b2a1889bf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ES">
                <a:solidFill>
                  <a:schemeClr val="dk1"/>
                </a:solidFill>
              </a:rPr>
              <a:t>Aceptan muchos tipos de datos y sus contenidos pueden estructurarse de forma estructurada, semiestructurada o jerárquica. Aportan flexibilidad.</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s-ES"/>
              <a:t>Bases de datos documentales:</a:t>
            </a:r>
            <a:endParaRPr/>
          </a:p>
          <a:p>
            <a:pPr indent="-298450" lvl="1" marL="914400" rtl="0" algn="l">
              <a:spcBef>
                <a:spcPts val="0"/>
              </a:spcBef>
              <a:spcAft>
                <a:spcPts val="0"/>
              </a:spcAft>
              <a:buSzPts val="1100"/>
              <a:buChar char="○"/>
            </a:pPr>
            <a:r>
              <a:rPr lang="es-ES"/>
              <a:t>Suelen representar la información como un objeto o documento JSON por que es un formato intuitivo para los programadores.</a:t>
            </a:r>
            <a:endParaRPr/>
          </a:p>
          <a:p>
            <a:pPr indent="-298450" lvl="1" marL="914400" rtl="0" algn="l">
              <a:spcBef>
                <a:spcPts val="0"/>
              </a:spcBef>
              <a:spcAft>
                <a:spcPts val="0"/>
              </a:spcAft>
              <a:buSzPts val="1100"/>
              <a:buChar char="○"/>
            </a:pPr>
            <a:r>
              <a:rPr lang="es-ES"/>
              <a:t>Permiten que el modelo de los datos almacenados pueda coincidir con el modelo de datos del código programado, evitando así el problema de la impedancia.</a:t>
            </a:r>
            <a:endParaRPr/>
          </a:p>
          <a:p>
            <a:pPr indent="0" lvl="0" marL="914400" rtl="0" algn="l">
              <a:spcBef>
                <a:spcPts val="0"/>
              </a:spcBef>
              <a:spcAft>
                <a:spcPts val="0"/>
              </a:spcAft>
              <a:buNone/>
            </a:pPr>
            <a:r>
              <a:t/>
            </a:r>
            <a:endParaRPr/>
          </a:p>
          <a:p>
            <a:pPr indent="-298450" lvl="0" marL="457200" rtl="0" algn="l">
              <a:spcBef>
                <a:spcPts val="0"/>
              </a:spcBef>
              <a:spcAft>
                <a:spcPts val="0"/>
              </a:spcAft>
              <a:buSzPts val="1100"/>
              <a:buChar char="●"/>
            </a:pPr>
            <a:r>
              <a:rPr lang="es-ES">
                <a:solidFill>
                  <a:schemeClr val="dk1"/>
                </a:solidFill>
              </a:rPr>
              <a:t>Bases de datos clave-valor:</a:t>
            </a:r>
            <a:endParaRPr>
              <a:solidFill>
                <a:schemeClr val="dk1"/>
              </a:solidFill>
            </a:endParaRPr>
          </a:p>
          <a:p>
            <a:pPr indent="-298450" lvl="1" marL="914400" rtl="0" algn="l">
              <a:spcBef>
                <a:spcPts val="0"/>
              </a:spcBef>
              <a:spcAft>
                <a:spcPts val="0"/>
              </a:spcAft>
              <a:buClr>
                <a:schemeClr val="dk1"/>
              </a:buClr>
              <a:buSzPts val="1100"/>
              <a:buChar char="○"/>
            </a:pPr>
            <a:r>
              <a:rPr lang="es-ES">
                <a:solidFill>
                  <a:schemeClr val="dk1"/>
                </a:solidFill>
              </a:rPr>
              <a:t>Las únicas operaciones que soportan son las de almacenamiento y recuperación (get / set) o derivados de ellas, comportándose como un TAD de tipo diccionario.</a:t>
            </a:r>
            <a:endParaRPr>
              <a:solidFill>
                <a:schemeClr val="dk1"/>
              </a:solidFill>
            </a:endParaRPr>
          </a:p>
          <a:p>
            <a:pPr indent="-298450" lvl="1" marL="914400" rtl="0" algn="l">
              <a:spcBef>
                <a:spcPts val="0"/>
              </a:spcBef>
              <a:spcAft>
                <a:spcPts val="0"/>
              </a:spcAft>
              <a:buClr>
                <a:schemeClr val="dk1"/>
              </a:buClr>
              <a:buSzPts val="1100"/>
              <a:buChar char="○"/>
            </a:pPr>
            <a:r>
              <a:rPr lang="es-ES">
                <a:solidFill>
                  <a:schemeClr val="dk1"/>
                </a:solidFill>
              </a:rPr>
              <a:t>Se diferencian con las documentales en que no permiten realizar consultas en base a los valores almacenados, sólamente en base a las claves.</a:t>
            </a:r>
            <a:endParaRPr>
              <a:solidFill>
                <a:schemeClr val="dk1"/>
              </a:solidFill>
            </a:endParaRPr>
          </a:p>
          <a:p>
            <a:pPr indent="0" lvl="0" marL="91440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s-ES">
                <a:solidFill>
                  <a:schemeClr val="dk1"/>
                </a:solidFill>
              </a:rPr>
              <a:t>Bases de datos de tipo grafo:</a:t>
            </a:r>
            <a:endParaRPr>
              <a:solidFill>
                <a:schemeClr val="dk1"/>
              </a:solidFill>
            </a:endParaRPr>
          </a:p>
          <a:p>
            <a:pPr indent="-298450" lvl="1" marL="914400" rtl="0" algn="l">
              <a:spcBef>
                <a:spcPts val="0"/>
              </a:spcBef>
              <a:spcAft>
                <a:spcPts val="0"/>
              </a:spcAft>
              <a:buClr>
                <a:schemeClr val="dk1"/>
              </a:buClr>
              <a:buSzPts val="1100"/>
              <a:buChar char="○"/>
            </a:pPr>
            <a:r>
              <a:rPr lang="es-ES">
                <a:solidFill>
                  <a:schemeClr val="dk1"/>
                </a:solidFill>
              </a:rPr>
              <a:t>Facilitan el estudio de datos altamente conectados.</a:t>
            </a:r>
            <a:endParaRPr>
              <a:solidFill>
                <a:schemeClr val="dk1"/>
              </a:solidFill>
            </a:endParaRPr>
          </a:p>
          <a:p>
            <a:pPr indent="-298450" lvl="1" marL="914400" rtl="0" algn="l">
              <a:spcBef>
                <a:spcPts val="0"/>
              </a:spcBef>
              <a:spcAft>
                <a:spcPts val="0"/>
              </a:spcAft>
              <a:buClr>
                <a:schemeClr val="dk1"/>
              </a:buClr>
              <a:buSzPts val="1100"/>
              <a:buChar char="○"/>
            </a:pPr>
            <a:r>
              <a:rPr lang="es-ES">
                <a:solidFill>
                  <a:schemeClr val="dk1"/>
                </a:solidFill>
              </a:rPr>
              <a:t>Permiten relacionar datos y las relaciones existentes entre ellos.</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2b8638ce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2b8638c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ES"/>
              <a:t>Altamente escalable → Cassandra escala linealmente, es decir, cuantos más nodos se añaden al cluster más aumenta su rendimiento. Ejem: 2 nodos, 100.000 ops/sec, con 4, 200.000 ops/sec, con 8, 400.000 ops/sec.</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Muy rápida para operaciones de escritura → Su punto fuerte es la recolección de grandes cantidades de información a alta velocidad, </a:t>
            </a:r>
            <a:r>
              <a:rPr lang="es-ES"/>
              <a:t>aunque </a:t>
            </a:r>
            <a:r>
              <a:rPr lang="es-ES"/>
              <a:t>tampoco se defiende mal con las lecturas, pero no son su punto fuerte.</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Permite la distribución y la replicación de datos → Ya que trabaja de forma distribuida sobre un cluster.</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Da soporte al modelo de cómputo MapReduce → Permite que se puedan escribir programas para extraer información mediante la realización de cómputo distribuido en paralelo.</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solidFill>
                  <a:schemeClr val="dk1"/>
                </a:solidFill>
              </a:rPr>
              <a:t>Transacciones compatibles con ciertas propiedades ACID → Cassandra no ofrece consistencia, ya que esta es eventual, pueden darse situaciones en la que la información que recupere esté anticuada.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31aa787aa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31aa787a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ES"/>
              <a:t>Atendiendo a las características anteriores ¿Dónde destaca Cassandra?</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Sus principales escenarios son:</a:t>
            </a:r>
            <a:endParaRPr/>
          </a:p>
          <a:p>
            <a:pPr indent="-298450" lvl="0" marL="457200" rtl="0" algn="l">
              <a:spcBef>
                <a:spcPts val="0"/>
              </a:spcBef>
              <a:spcAft>
                <a:spcPts val="0"/>
              </a:spcAft>
              <a:buSzPts val="1100"/>
              <a:buChar char="●"/>
            </a:pPr>
            <a:r>
              <a:rPr lang="es-ES"/>
              <a:t>IoT: Donde se tienen miles de sensores enviando información muy variable que requiere ser recogida muy rápidamente para poder procesarla en tiempo real. (CERN → Mediciones consumo de agua y energía)</a:t>
            </a:r>
            <a:endParaRPr/>
          </a:p>
          <a:p>
            <a:pPr indent="-298450" lvl="1" marL="914400" rtl="0" algn="l">
              <a:spcBef>
                <a:spcPts val="0"/>
              </a:spcBef>
              <a:spcAft>
                <a:spcPts val="0"/>
              </a:spcAft>
              <a:buSzPts val="1100"/>
              <a:buChar char="○"/>
            </a:pPr>
            <a:r>
              <a:rPr lang="es-ES">
                <a:solidFill>
                  <a:schemeClr val="dk1"/>
                </a:solidFill>
              </a:rPr>
              <a:t>La monitorización de eventos permite construir series temporales que pueden ser utilizadas para tratar de realizar predicciones, por ejemplo realizar mediciones de tráfico para predecir tráfico futuro.</a:t>
            </a:r>
            <a:endParaRPr/>
          </a:p>
          <a:p>
            <a:pPr indent="-298450" lvl="0" marL="457200" rtl="0" algn="l">
              <a:spcBef>
                <a:spcPts val="0"/>
              </a:spcBef>
              <a:spcAft>
                <a:spcPts val="0"/>
              </a:spcAft>
              <a:buSzPts val="1100"/>
              <a:buChar char="●"/>
            </a:pPr>
            <a:r>
              <a:rPr lang="es-ES">
                <a:solidFill>
                  <a:schemeClr val="dk1"/>
                </a:solidFill>
              </a:rPr>
              <a:t>Aplicaciones de mensajería (chats / mails): Cassandra permite almacenar la información de forma que se puedan realizar búsquedas rápidas. (Facebook, IBM, Activision)</a:t>
            </a:r>
            <a:endParaRPr>
              <a:solidFill>
                <a:schemeClr val="dk1"/>
              </a:solidFill>
            </a:endParaRPr>
          </a:p>
          <a:p>
            <a:pPr indent="-298450" lvl="0" marL="457200" rtl="0" algn="l">
              <a:spcBef>
                <a:spcPts val="0"/>
              </a:spcBef>
              <a:spcAft>
                <a:spcPts val="0"/>
              </a:spcAft>
              <a:buSzPts val="1100"/>
              <a:buChar char="●"/>
            </a:pPr>
            <a:r>
              <a:rPr lang="es-ES">
                <a:solidFill>
                  <a:schemeClr val="dk1"/>
                </a:solidFill>
              </a:rPr>
              <a:t>Sistemas web:</a:t>
            </a:r>
            <a:endParaRPr>
              <a:solidFill>
                <a:schemeClr val="dk1"/>
              </a:solidFill>
            </a:endParaRPr>
          </a:p>
          <a:p>
            <a:pPr indent="-298450" lvl="1" marL="914400" rtl="0" algn="l">
              <a:spcBef>
                <a:spcPts val="0"/>
              </a:spcBef>
              <a:spcAft>
                <a:spcPts val="0"/>
              </a:spcAft>
              <a:buClr>
                <a:schemeClr val="dk1"/>
              </a:buClr>
              <a:buSzPts val="1100"/>
              <a:buChar char="○"/>
            </a:pPr>
            <a:r>
              <a:rPr lang="es-ES">
                <a:solidFill>
                  <a:schemeClr val="dk1"/>
                </a:solidFill>
              </a:rPr>
              <a:t>Un caso de uso muy popular de Cassandra es mostrar rápidamente el catálogo de productos y la realización de búsquedas sobre este.</a:t>
            </a:r>
            <a:endParaRPr>
              <a:solidFill>
                <a:schemeClr val="dk1"/>
              </a:solidFill>
            </a:endParaRPr>
          </a:p>
          <a:p>
            <a:pPr indent="-298450" lvl="1" marL="914400" rtl="0" algn="l">
              <a:spcBef>
                <a:spcPts val="0"/>
              </a:spcBef>
              <a:spcAft>
                <a:spcPts val="0"/>
              </a:spcAft>
              <a:buSzPts val="1100"/>
              <a:buChar char="○"/>
            </a:pPr>
            <a:r>
              <a:rPr lang="es-ES">
                <a:solidFill>
                  <a:schemeClr val="dk1"/>
                </a:solidFill>
              </a:rPr>
              <a:t>Cassandra e</a:t>
            </a:r>
            <a:r>
              <a:rPr lang="es-ES">
                <a:solidFill>
                  <a:schemeClr val="dk1"/>
                </a:solidFill>
              </a:rPr>
              <a:t>s muy útil para monitorizar las actividades de sus usuarios en páginas web. Lo que permitirá posteriormente utilizar esa información para analizar su comportamiento. (eBay, Netflix)</a:t>
            </a:r>
            <a:endParaRPr>
              <a:solidFill>
                <a:schemeClr val="dk1"/>
              </a:solidFill>
            </a:endParaRPr>
          </a:p>
          <a:p>
            <a:pPr indent="-298450" lvl="1" marL="914400" rtl="0" algn="l">
              <a:spcBef>
                <a:spcPts val="0"/>
              </a:spcBef>
              <a:spcAft>
                <a:spcPts val="0"/>
              </a:spcAft>
              <a:buSzPts val="1100"/>
              <a:buChar char="○"/>
            </a:pPr>
            <a:r>
              <a:rPr lang="es-ES">
                <a:solidFill>
                  <a:schemeClr val="dk1"/>
                </a:solidFill>
              </a:rPr>
              <a:t>Cassandra también es muy útil recolectando información en webs de comercio electrónico. En estos escenarios permite obtener información para analizarla y realizar recomendaciones. (Netflix)</a:t>
            </a:r>
            <a:endParaRPr>
              <a:solidFill>
                <a:schemeClr val="dk1"/>
              </a:solidFill>
            </a:endParaRPr>
          </a:p>
          <a:p>
            <a:pPr indent="-298450" lvl="0" marL="457200" rtl="0" algn="l">
              <a:spcBef>
                <a:spcPts val="0"/>
              </a:spcBef>
              <a:spcAft>
                <a:spcPts val="0"/>
              </a:spcAft>
              <a:buSzPts val="1100"/>
              <a:buChar char="●"/>
            </a:pPr>
            <a:r>
              <a:rPr lang="es-ES">
                <a:solidFill>
                  <a:schemeClr val="dk1"/>
                </a:solidFill>
              </a:rPr>
              <a:t> Sistemas bancarios: Los bancos lo utilizan para la detección de fraude en tiempo real mediante combinando Cassandra con análisis hechos con Apache Spark, con quien se integra muy bien. (eBay)</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s-ES">
                <a:solidFill>
                  <a:schemeClr val="dk1"/>
                </a:solidFill>
              </a:rPr>
              <a:t>Algunas compañías hacen uso de clusters de Cassandra que ofrecen la opción de almacenamiento In-Memory para situaciones de lectura intensiva, con esta opción los desarrolladores, arquitectos y administradores pueden consensuar qué partes de la base de datos residirá completamente en RAM, se aplica lo que se conoce como computación en memoria (Caso de uso: Un catálogo de productos). </a:t>
            </a:r>
            <a:endParaRPr>
              <a:solidFill>
                <a:schemeClr val="dk1"/>
              </a:solidFill>
            </a:endParaRPr>
          </a:p>
          <a:p>
            <a:pPr indent="0" lvl="0" marL="0" rtl="0" algn="l">
              <a:spcBef>
                <a:spcPts val="0"/>
              </a:spcBef>
              <a:spcAft>
                <a:spcPts val="0"/>
              </a:spcAft>
              <a:buNone/>
            </a:pPr>
            <a:r>
              <a:rPr lang="es-ES">
                <a:solidFill>
                  <a:schemeClr val="dk1"/>
                </a:solidFill>
              </a:rPr>
              <a:t>Este modelo de cómputo no es adecuado cuando los datos crecen tanto como para exceder la capacidad de la memoria RAM, ni para trabajar con esquemas de datos muy cambiantes.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4.jpg"/><Relationship Id="rId4" Type="http://schemas.openxmlformats.org/officeDocument/2006/relationships/image" Target="../media/image6.gif"/></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Diapositiva de título">
  <p:cSld name="12_Diapositiva de título">
    <p:spTree>
      <p:nvGrpSpPr>
        <p:cNvPr id="6" name="Shape 6"/>
        <p:cNvGrpSpPr/>
        <p:nvPr/>
      </p:nvGrpSpPr>
      <p:grpSpPr>
        <a:xfrm>
          <a:off x="0" y="0"/>
          <a:ext cx="0" cy="0"/>
          <a:chOff x="0" y="0"/>
          <a:chExt cx="0" cy="0"/>
        </a:xfrm>
      </p:grpSpPr>
      <p:pic>
        <p:nvPicPr>
          <p:cNvPr descr="E:\Trabajo\Vicerrectorado de Planificación\Presentación Reestructuración de Departamentos\Rec\Fondo Azul.jpg" id="7" name="Google Shape;7;p2"/>
          <p:cNvPicPr preferRelativeResize="0"/>
          <p:nvPr/>
        </p:nvPicPr>
        <p:blipFill rotWithShape="1">
          <a:blip r:embed="rId2">
            <a:alphaModFix/>
          </a:blip>
          <a:srcRect b="0" l="0" r="0" t="0"/>
          <a:stretch/>
        </p:blipFill>
        <p:spPr>
          <a:xfrm>
            <a:off x="0" y="-1"/>
            <a:ext cx="9143999" cy="6869843"/>
          </a:xfrm>
          <a:prstGeom prst="rect">
            <a:avLst/>
          </a:prstGeom>
          <a:noFill/>
          <a:ln>
            <a:noFill/>
          </a:ln>
        </p:spPr>
      </p:pic>
      <p:pic>
        <p:nvPicPr>
          <p:cNvPr descr="E:\Recursos\Logos\Logo UCM 2012\Marca UCM logo Blanco.gif" id="8" name="Google Shape;8;p2"/>
          <p:cNvPicPr preferRelativeResize="0"/>
          <p:nvPr/>
        </p:nvPicPr>
        <p:blipFill rotWithShape="1">
          <a:blip r:embed="rId3">
            <a:alphaModFix/>
          </a:blip>
          <a:srcRect b="0" l="0" r="0" t="0"/>
          <a:stretch/>
        </p:blipFill>
        <p:spPr>
          <a:xfrm>
            <a:off x="3779912" y="332656"/>
            <a:ext cx="1584176" cy="145540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ítulo y objetos">
  <p:cSld name="2_Título y objetos">
    <p:spTree>
      <p:nvGrpSpPr>
        <p:cNvPr id="9" name="Shape 9"/>
        <p:cNvGrpSpPr/>
        <p:nvPr/>
      </p:nvGrpSpPr>
      <p:grpSpPr>
        <a:xfrm>
          <a:off x="0" y="0"/>
          <a:ext cx="0" cy="0"/>
          <a:chOff x="0" y="0"/>
          <a:chExt cx="0" cy="0"/>
        </a:xfrm>
      </p:grpSpPr>
      <p:pic>
        <p:nvPicPr>
          <p:cNvPr descr="E:\Trabajo\Vicerrectorado de Planificación\Presentación Reestructuración de Departamentos\Rec\Fondo Azul.jpg" id="10" name="Google Shape;10;p3"/>
          <p:cNvPicPr preferRelativeResize="0"/>
          <p:nvPr/>
        </p:nvPicPr>
        <p:blipFill rotWithShape="1">
          <a:blip r:embed="rId2">
            <a:alphaModFix/>
          </a:blip>
          <a:srcRect b="0" l="0" r="0" t="94985"/>
          <a:stretch/>
        </p:blipFill>
        <p:spPr>
          <a:xfrm>
            <a:off x="0" y="6525344"/>
            <a:ext cx="9143999" cy="344500"/>
          </a:xfrm>
          <a:prstGeom prst="rect">
            <a:avLst/>
          </a:prstGeom>
          <a:noFill/>
          <a:ln>
            <a:noFill/>
          </a:ln>
        </p:spPr>
      </p:pic>
      <p:pic>
        <p:nvPicPr>
          <p:cNvPr descr="E:\Trabajo\Vicerrectorado de Planificación\Presentación Reestructuración de Departamentos\Rec\Fondo Azul.jpg" id="11" name="Google Shape;11;p3"/>
          <p:cNvPicPr preferRelativeResize="0"/>
          <p:nvPr/>
        </p:nvPicPr>
        <p:blipFill rotWithShape="1">
          <a:blip r:embed="rId2">
            <a:alphaModFix/>
          </a:blip>
          <a:srcRect b="89917" l="0" r="0" t="0"/>
          <a:stretch/>
        </p:blipFill>
        <p:spPr>
          <a:xfrm>
            <a:off x="0" y="0"/>
            <a:ext cx="9143999" cy="692696"/>
          </a:xfrm>
          <a:prstGeom prst="rect">
            <a:avLst/>
          </a:prstGeom>
          <a:noFill/>
          <a:ln>
            <a:noFill/>
          </a:ln>
        </p:spPr>
      </p:pic>
      <p:pic>
        <p:nvPicPr>
          <p:cNvPr descr="E:\Recursos\Logos\Logo UCM 2012\Marca UCM Alternativa logo blanco.gif" id="12" name="Google Shape;12;p3"/>
          <p:cNvPicPr preferRelativeResize="0"/>
          <p:nvPr/>
        </p:nvPicPr>
        <p:blipFill rotWithShape="1">
          <a:blip r:embed="rId3">
            <a:alphaModFix/>
          </a:blip>
          <a:srcRect b="0" l="0" r="0" t="0"/>
          <a:stretch/>
        </p:blipFill>
        <p:spPr>
          <a:xfrm>
            <a:off x="285428" y="150540"/>
            <a:ext cx="1800200" cy="46346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y objetos">
  <p:cSld name="1_Título y objetos">
    <p:spTree>
      <p:nvGrpSpPr>
        <p:cNvPr id="13" name="Shape 13"/>
        <p:cNvGrpSpPr/>
        <p:nvPr/>
      </p:nvGrpSpPr>
      <p:grpSpPr>
        <a:xfrm>
          <a:off x="0" y="0"/>
          <a:ext cx="0" cy="0"/>
          <a:chOff x="0" y="0"/>
          <a:chExt cx="0" cy="0"/>
        </a:xfrm>
      </p:grpSpPr>
      <p:pic>
        <p:nvPicPr>
          <p:cNvPr descr="E:\Trabajo\Vicerrectorado de Planificación\Presentación Reestructuración de Departamentos\Rec\Fondo muy claro.jpg" id="14" name="Google Shape;14;p4"/>
          <p:cNvPicPr preferRelativeResize="0"/>
          <p:nvPr/>
        </p:nvPicPr>
        <p:blipFill rotWithShape="1">
          <a:blip r:embed="rId2">
            <a:alphaModFix/>
          </a:blip>
          <a:srcRect b="0" l="0" r="0" t="0"/>
          <a:stretch/>
        </p:blipFill>
        <p:spPr>
          <a:xfrm>
            <a:off x="0" y="-1"/>
            <a:ext cx="9143999" cy="6869844"/>
          </a:xfrm>
          <a:prstGeom prst="rect">
            <a:avLst/>
          </a:prstGeom>
          <a:noFill/>
          <a:ln>
            <a:noFill/>
          </a:ln>
        </p:spPr>
      </p:pic>
      <p:pic>
        <p:nvPicPr>
          <p:cNvPr descr="E:\Trabajo\Vicerrectorado de Planificación\Presentación Reestructuración de Departamentos\Rec\Fondo Azul.jpg" id="15" name="Google Shape;15;p4"/>
          <p:cNvPicPr preferRelativeResize="0"/>
          <p:nvPr/>
        </p:nvPicPr>
        <p:blipFill rotWithShape="1">
          <a:blip r:embed="rId3">
            <a:alphaModFix/>
          </a:blip>
          <a:srcRect b="0" l="0" r="0" t="94985"/>
          <a:stretch/>
        </p:blipFill>
        <p:spPr>
          <a:xfrm>
            <a:off x="0" y="6525344"/>
            <a:ext cx="9143999" cy="344500"/>
          </a:xfrm>
          <a:prstGeom prst="rect">
            <a:avLst/>
          </a:prstGeom>
          <a:noFill/>
          <a:ln>
            <a:noFill/>
          </a:ln>
        </p:spPr>
      </p:pic>
      <p:pic>
        <p:nvPicPr>
          <p:cNvPr descr="E:\Trabajo\Vicerrectorado de Planificación\Presentación Reestructuración de Departamentos\Rec\Fondo Azul.jpg" id="16" name="Google Shape;16;p4"/>
          <p:cNvPicPr preferRelativeResize="0"/>
          <p:nvPr/>
        </p:nvPicPr>
        <p:blipFill rotWithShape="1">
          <a:blip r:embed="rId3">
            <a:alphaModFix/>
          </a:blip>
          <a:srcRect b="89917" l="0" r="0" t="0"/>
          <a:stretch/>
        </p:blipFill>
        <p:spPr>
          <a:xfrm>
            <a:off x="0" y="0"/>
            <a:ext cx="9143999" cy="692696"/>
          </a:xfrm>
          <a:prstGeom prst="rect">
            <a:avLst/>
          </a:prstGeom>
          <a:noFill/>
          <a:ln>
            <a:noFill/>
          </a:ln>
        </p:spPr>
      </p:pic>
      <p:pic>
        <p:nvPicPr>
          <p:cNvPr descr="E:\Recursos\Logos\Logo UCM 2012\Marca UCM Alternativa logo blanco.gif" id="17" name="Google Shape;17;p4"/>
          <p:cNvPicPr preferRelativeResize="0"/>
          <p:nvPr/>
        </p:nvPicPr>
        <p:blipFill rotWithShape="1">
          <a:blip r:embed="rId4">
            <a:alphaModFix/>
          </a:blip>
          <a:srcRect b="0" l="0" r="0" t="0"/>
          <a:stretch/>
        </p:blipFill>
        <p:spPr>
          <a:xfrm>
            <a:off x="285428" y="150540"/>
            <a:ext cx="1800200" cy="46346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25.jpg"/><Relationship Id="rId5"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astra.datastax.com/register" TargetMode="Externa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1.jpg"/><Relationship Id="rId5" Type="http://schemas.openxmlformats.org/officeDocument/2006/relationships/image" Target="../media/image29.png"/><Relationship Id="rId6"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 name="Shape 21"/>
        <p:cNvGrpSpPr/>
        <p:nvPr/>
      </p:nvGrpSpPr>
      <p:grpSpPr>
        <a:xfrm>
          <a:off x="0" y="0"/>
          <a:ext cx="0" cy="0"/>
          <a:chOff x="0" y="0"/>
          <a:chExt cx="0" cy="0"/>
        </a:xfrm>
      </p:grpSpPr>
      <p:sp>
        <p:nvSpPr>
          <p:cNvPr id="22" name="Google Shape;22;p5"/>
          <p:cNvSpPr txBox="1"/>
          <p:nvPr/>
        </p:nvSpPr>
        <p:spPr>
          <a:xfrm>
            <a:off x="755576" y="3356992"/>
            <a:ext cx="7479612"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800">
                <a:solidFill>
                  <a:schemeClr val="dk1"/>
                </a:solidFill>
                <a:latin typeface="Calibri"/>
                <a:ea typeface="Calibri"/>
                <a:cs typeface="Calibri"/>
                <a:sym typeface="Calibri"/>
              </a:rPr>
              <a:t>Apache Cassandra</a:t>
            </a:r>
            <a:endParaRPr/>
          </a:p>
          <a:p>
            <a:pPr indent="0" lvl="0" marL="0" marR="0" rtl="0" algn="ctr">
              <a:spcBef>
                <a:spcPts val="0"/>
              </a:spcBef>
              <a:spcAft>
                <a:spcPts val="0"/>
              </a:spcAft>
              <a:buNone/>
            </a:pPr>
            <a:r>
              <a:rPr lang="es-ES" sz="2000">
                <a:solidFill>
                  <a:schemeClr val="dk1"/>
                </a:solidFill>
                <a:latin typeface="Calibri"/>
                <a:ea typeface="Calibri"/>
                <a:cs typeface="Calibri"/>
                <a:sym typeface="Calibri"/>
              </a:rPr>
              <a:t>Sistemas de Gestión de Datos y de la Información</a:t>
            </a:r>
            <a:endParaRPr b="0" i="0" sz="2000" u="none" cap="none" strike="noStrike">
              <a:solidFill>
                <a:schemeClr val="dk1"/>
              </a:solidFill>
              <a:latin typeface="Calibri"/>
              <a:ea typeface="Calibri"/>
              <a:cs typeface="Calibri"/>
              <a:sym typeface="Calibri"/>
            </a:endParaRPr>
          </a:p>
        </p:txBody>
      </p:sp>
      <p:sp>
        <p:nvSpPr>
          <p:cNvPr id="23" name="Google Shape;23;p5"/>
          <p:cNvSpPr txBox="1"/>
          <p:nvPr/>
        </p:nvSpPr>
        <p:spPr>
          <a:xfrm>
            <a:off x="3755817" y="6237312"/>
            <a:ext cx="5083892"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s-ES" sz="1800">
                <a:solidFill>
                  <a:schemeClr val="dk1"/>
                </a:solidFill>
                <a:latin typeface="Calibri"/>
                <a:ea typeface="Calibri"/>
                <a:cs typeface="Calibri"/>
                <a:sym typeface="Calibri"/>
              </a:rPr>
              <a:t>Manuel Guerrero Moñús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4"/>
          <p:cNvSpPr txBox="1"/>
          <p:nvPr/>
        </p:nvSpPr>
        <p:spPr>
          <a:xfrm>
            <a:off x="351300" y="782450"/>
            <a:ext cx="8441400" cy="56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t>Conceptos básicos</a:t>
            </a:r>
            <a:endParaRPr b="1" sz="1800"/>
          </a:p>
          <a:p>
            <a:pPr indent="0" lvl="0" marL="0" rtl="0" algn="l">
              <a:spcBef>
                <a:spcPts val="0"/>
              </a:spcBef>
              <a:spcAft>
                <a:spcPts val="0"/>
              </a:spcAft>
              <a:buNone/>
            </a:pPr>
            <a:r>
              <a:t/>
            </a:r>
            <a:endParaRPr/>
          </a:p>
          <a:p>
            <a:pPr indent="0" lvl="0" marL="0" rtl="0" algn="just">
              <a:spcBef>
                <a:spcPts val="0"/>
              </a:spcBef>
              <a:spcAft>
                <a:spcPts val="0"/>
              </a:spcAft>
              <a:buNone/>
            </a:pPr>
            <a:r>
              <a:t/>
            </a:r>
            <a:endParaRPr/>
          </a:p>
          <a:p>
            <a:pPr indent="0" lvl="0" marL="0" rtl="0" algn="l">
              <a:spcBef>
                <a:spcPts val="0"/>
              </a:spcBef>
              <a:spcAft>
                <a:spcPts val="0"/>
              </a:spcAft>
              <a:buNone/>
            </a:pPr>
            <a:r>
              <a:t/>
            </a:r>
            <a:endParaRPr/>
          </a:p>
        </p:txBody>
      </p:sp>
      <p:pic>
        <p:nvPicPr>
          <p:cNvPr id="85" name="Google Shape;85;p14"/>
          <p:cNvPicPr preferRelativeResize="0"/>
          <p:nvPr/>
        </p:nvPicPr>
        <p:blipFill>
          <a:blip r:embed="rId3">
            <a:alphaModFix/>
          </a:blip>
          <a:stretch>
            <a:fillRect/>
          </a:stretch>
        </p:blipFill>
        <p:spPr>
          <a:xfrm>
            <a:off x="645912" y="1459375"/>
            <a:ext cx="7852176" cy="4441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nvSpPr>
        <p:spPr>
          <a:xfrm>
            <a:off x="351300" y="782450"/>
            <a:ext cx="8441400" cy="56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t>Tipos de datos</a:t>
            </a:r>
            <a:endParaRPr b="1" sz="1800"/>
          </a:p>
          <a:p>
            <a:pPr indent="0" lvl="0" marL="0" rtl="0" algn="l">
              <a:spcBef>
                <a:spcPts val="0"/>
              </a:spcBef>
              <a:spcAft>
                <a:spcPts val="0"/>
              </a:spcAft>
              <a:buNone/>
            </a:pPr>
            <a:r>
              <a:t/>
            </a:r>
            <a:endParaRPr/>
          </a:p>
          <a:p>
            <a:pPr indent="0" lvl="0" marL="0" rtl="0" algn="just">
              <a:spcBef>
                <a:spcPts val="0"/>
              </a:spcBef>
              <a:spcAft>
                <a:spcPts val="0"/>
              </a:spcAft>
              <a:buNone/>
            </a:pPr>
            <a:r>
              <a:t/>
            </a:r>
            <a:endParaRPr/>
          </a:p>
          <a:p>
            <a:pPr indent="0" lvl="0" marL="0" rtl="0" algn="l">
              <a:spcBef>
                <a:spcPts val="0"/>
              </a:spcBef>
              <a:spcAft>
                <a:spcPts val="0"/>
              </a:spcAft>
              <a:buNone/>
            </a:pPr>
            <a:r>
              <a:t/>
            </a:r>
            <a:endParaRPr/>
          </a:p>
        </p:txBody>
      </p:sp>
      <p:pic>
        <p:nvPicPr>
          <p:cNvPr id="91" name="Google Shape;91;p15"/>
          <p:cNvPicPr preferRelativeResize="0"/>
          <p:nvPr/>
        </p:nvPicPr>
        <p:blipFill>
          <a:blip r:embed="rId3">
            <a:alphaModFix/>
          </a:blip>
          <a:stretch>
            <a:fillRect/>
          </a:stretch>
        </p:blipFill>
        <p:spPr>
          <a:xfrm>
            <a:off x="351300" y="1329125"/>
            <a:ext cx="4600950" cy="5096324"/>
          </a:xfrm>
          <a:prstGeom prst="rect">
            <a:avLst/>
          </a:prstGeom>
          <a:noFill/>
          <a:ln>
            <a:noFill/>
          </a:ln>
        </p:spPr>
      </p:pic>
      <p:pic>
        <p:nvPicPr>
          <p:cNvPr id="92" name="Google Shape;92;p15"/>
          <p:cNvPicPr preferRelativeResize="0"/>
          <p:nvPr/>
        </p:nvPicPr>
        <p:blipFill>
          <a:blip r:embed="rId4">
            <a:alphaModFix/>
          </a:blip>
          <a:stretch>
            <a:fillRect/>
          </a:stretch>
        </p:blipFill>
        <p:spPr>
          <a:xfrm>
            <a:off x="5109125" y="1329125"/>
            <a:ext cx="3801650" cy="1168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nvSpPr>
        <p:spPr>
          <a:xfrm>
            <a:off x="351300" y="782450"/>
            <a:ext cx="8441400" cy="21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t>Componentes de la arquitectura de un clúster Cassandra </a:t>
            </a:r>
            <a:r>
              <a:rPr b="1" lang="es-ES" sz="1800"/>
              <a:t>(Parte I)</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s-ES"/>
              <a:t>Nodos: Equipos donde se almacena </a:t>
            </a:r>
            <a:r>
              <a:rPr lang="es-ES"/>
              <a:t>la </a:t>
            </a:r>
            <a:r>
              <a:rPr lang="es-ES"/>
              <a:t>información</a:t>
            </a:r>
            <a:r>
              <a:rPr lang="es-ES"/>
              <a: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s-ES"/>
              <a:t>Cluster: Un</a:t>
            </a:r>
            <a:r>
              <a:rPr lang="es-ES"/>
              <a:t>a</a:t>
            </a:r>
            <a:r>
              <a:rPr lang="es-ES"/>
              <a:t> o más colecciones de nodos denominados Data Center.</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s-ES"/>
              <a:t>Gossip: </a:t>
            </a:r>
            <a:r>
              <a:rPr lang="es-ES">
                <a:solidFill>
                  <a:schemeClr val="dk1"/>
                </a:solidFill>
              </a:rPr>
              <a:t>Protocolo de red empleado por los nodos para comunicarse.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s-ES"/>
              <a:t>Partitioner: Función que establece cómo se van a distribuir los datos entre los nodos del cluster.</a:t>
            </a:r>
            <a:endParaRPr/>
          </a:p>
        </p:txBody>
      </p:sp>
      <p:sp>
        <p:nvSpPr>
          <p:cNvPr id="98" name="Google Shape;98;p16"/>
          <p:cNvSpPr txBox="1"/>
          <p:nvPr/>
        </p:nvSpPr>
        <p:spPr>
          <a:xfrm>
            <a:off x="4866175" y="3043925"/>
            <a:ext cx="3755700" cy="335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ES"/>
              <a:t>Cluster en forma de anillo.</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ES"/>
              <a:t>Modelo de distribución </a:t>
            </a:r>
            <a:r>
              <a:rPr lang="es-ES"/>
              <a:t>peer-to-peer.</a:t>
            </a:r>
            <a:endParaRPr/>
          </a:p>
          <a:p>
            <a:pPr indent="0" lvl="0" marL="457200" rtl="0" algn="l">
              <a:spcBef>
                <a:spcPts val="0"/>
              </a:spcBef>
              <a:spcAft>
                <a:spcPts val="0"/>
              </a:spcAft>
              <a:buNone/>
            </a:pPr>
            <a:r>
              <a:t/>
            </a:r>
            <a:endParaRPr b="1"/>
          </a:p>
          <a:p>
            <a:pPr indent="-317500" lvl="1" marL="914400" rtl="0" algn="l">
              <a:spcBef>
                <a:spcPts val="0"/>
              </a:spcBef>
              <a:spcAft>
                <a:spcPts val="0"/>
              </a:spcAft>
              <a:buSzPts val="1400"/>
              <a:buChar char="○"/>
            </a:pPr>
            <a:r>
              <a:rPr lang="es-ES"/>
              <a:t>No hay nodos primarios, todos</a:t>
            </a:r>
            <a:br>
              <a:rPr lang="es-ES"/>
            </a:br>
            <a:r>
              <a:rPr lang="es-ES"/>
              <a:t>los nodos son iguales.</a:t>
            </a:r>
            <a:br>
              <a:rPr lang="es-ES"/>
            </a:br>
            <a:endParaRPr/>
          </a:p>
          <a:p>
            <a:pPr indent="-317500" lvl="1" marL="914400" rtl="0" algn="l">
              <a:spcBef>
                <a:spcPts val="0"/>
              </a:spcBef>
              <a:spcAft>
                <a:spcPts val="0"/>
              </a:spcAft>
              <a:buSzPts val="1400"/>
              <a:buChar char="○"/>
            </a:pPr>
            <a:r>
              <a:rPr lang="es-ES"/>
              <a:t>Todos los nodos valen para</a:t>
            </a:r>
            <a:br>
              <a:rPr lang="es-ES"/>
            </a:br>
            <a:r>
              <a:rPr lang="es-ES"/>
              <a:t>recibir peticiones.</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lang="es-ES"/>
              <a:t>Uno o más nodos del cluster pueden actuar como réplicas. Estrategias:</a:t>
            </a:r>
            <a:br>
              <a:rPr lang="es-ES"/>
            </a:br>
            <a:endParaRPr/>
          </a:p>
          <a:p>
            <a:pPr indent="-317500" lvl="1" marL="914400" rtl="0" algn="l">
              <a:spcBef>
                <a:spcPts val="0"/>
              </a:spcBef>
              <a:spcAft>
                <a:spcPts val="0"/>
              </a:spcAft>
              <a:buSzPts val="1400"/>
              <a:buChar char="○"/>
            </a:pPr>
            <a:r>
              <a:rPr lang="es-ES"/>
              <a:t>SimpleStrategy.</a:t>
            </a:r>
            <a:endParaRPr/>
          </a:p>
          <a:p>
            <a:pPr indent="-317500" lvl="1" marL="914400" rtl="0" algn="l">
              <a:spcBef>
                <a:spcPts val="0"/>
              </a:spcBef>
              <a:spcAft>
                <a:spcPts val="0"/>
              </a:spcAft>
              <a:buSzPts val="1400"/>
              <a:buChar char="○"/>
            </a:pPr>
            <a:r>
              <a:rPr lang="es-ES"/>
              <a:t>NetworkTopologyStrategy.</a:t>
            </a:r>
            <a:endParaRPr/>
          </a:p>
        </p:txBody>
      </p:sp>
      <p:pic>
        <p:nvPicPr>
          <p:cNvPr id="99" name="Google Shape;99;p16"/>
          <p:cNvPicPr preferRelativeResize="0"/>
          <p:nvPr/>
        </p:nvPicPr>
        <p:blipFill>
          <a:blip r:embed="rId3">
            <a:alphaModFix/>
          </a:blip>
          <a:stretch>
            <a:fillRect/>
          </a:stretch>
        </p:blipFill>
        <p:spPr>
          <a:xfrm>
            <a:off x="548225" y="3246425"/>
            <a:ext cx="3659175" cy="2995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nvSpPr>
        <p:spPr>
          <a:xfrm>
            <a:off x="351300" y="754825"/>
            <a:ext cx="8441400" cy="57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t>Distribución y ordenación de la información</a:t>
            </a:r>
            <a:endParaRPr b="1" sz="1800"/>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s-ES"/>
              <a:t>La distribución de la información se realiza a partir de la clave de partición.</a:t>
            </a:r>
            <a:endParaRPr/>
          </a:p>
          <a:p>
            <a:pPr indent="0" lvl="0" marL="457200" rtl="0" algn="just">
              <a:spcBef>
                <a:spcPts val="0"/>
              </a:spcBef>
              <a:spcAft>
                <a:spcPts val="0"/>
              </a:spcAft>
              <a:buNone/>
            </a:pPr>
            <a:r>
              <a:t/>
            </a:r>
            <a:endParaRPr/>
          </a:p>
          <a:p>
            <a:pPr indent="-317500" lvl="1" marL="914400" rtl="0" algn="just">
              <a:spcBef>
                <a:spcPts val="0"/>
              </a:spcBef>
              <a:spcAft>
                <a:spcPts val="0"/>
              </a:spcAft>
              <a:buSzPts val="1400"/>
              <a:buChar char="○"/>
            </a:pPr>
            <a:r>
              <a:rPr lang="es-ES"/>
              <a:t>Se toma el primer elemento de la clave primaria y se calcula sobre el un código hash,</a:t>
            </a:r>
            <a:br>
              <a:rPr lang="es-ES"/>
            </a:br>
            <a:r>
              <a:rPr lang="es-ES"/>
              <a:t>este indica en qué nodo del cluster se almacenan o almacenarán los datos.</a:t>
            </a:r>
            <a:endParaRPr/>
          </a:p>
          <a:p>
            <a:pPr indent="0" lvl="0" marL="914400" rtl="0" algn="just">
              <a:spcBef>
                <a:spcPts val="0"/>
              </a:spcBef>
              <a:spcAft>
                <a:spcPts val="0"/>
              </a:spcAft>
              <a:buNone/>
            </a:pPr>
            <a:r>
              <a:t/>
            </a:r>
            <a:endParaRPr/>
          </a:p>
          <a:p>
            <a:pPr indent="-317500" lvl="1" marL="914400" rtl="0" algn="just">
              <a:spcBef>
                <a:spcPts val="0"/>
              </a:spcBef>
              <a:spcAft>
                <a:spcPts val="0"/>
              </a:spcAft>
              <a:buSzPts val="1400"/>
              <a:buChar char="○"/>
            </a:pPr>
            <a:r>
              <a:rPr lang="es-ES"/>
              <a:t>Cada nodo gestiona un rango de claves de partición.</a:t>
            </a:r>
            <a:endParaRPr/>
          </a:p>
          <a:p>
            <a:pPr indent="0" lvl="0" marL="0" rtl="0" algn="just">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ES">
                <a:solidFill>
                  <a:schemeClr val="dk1"/>
                </a:solidFill>
              </a:rPr>
              <a:t>¿Interesa que la información a almacenar esté ordenada?</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Claves de agrupación: El resto de la PK indica orden de almacenamiento en una partición.</a:t>
            </a:r>
            <a:br>
              <a:rPr lang="es-ES">
                <a:solidFill>
                  <a:schemeClr val="dk1"/>
                </a:solidFill>
              </a:rPr>
            </a:br>
            <a:br>
              <a:rPr lang="es-ES">
                <a:solidFill>
                  <a:schemeClr val="dk1"/>
                </a:solidFill>
              </a:rPr>
            </a:br>
            <a:br>
              <a:rPr lang="es-ES">
                <a:solidFill>
                  <a:schemeClr val="dk1"/>
                </a:solidFill>
              </a:rPr>
            </a:br>
            <a:br>
              <a:rPr lang="es-ES">
                <a:solidFill>
                  <a:schemeClr val="dk1"/>
                </a:solidFill>
              </a:rPr>
            </a:br>
            <a:br>
              <a:rPr lang="es-ES">
                <a:solidFill>
                  <a:schemeClr val="dk1"/>
                </a:solidFill>
              </a:rPr>
            </a:br>
            <a:br>
              <a:rPr lang="es-ES">
                <a:solidFill>
                  <a:schemeClr val="dk1"/>
                </a:solidFill>
              </a:rPr>
            </a:br>
            <a:br>
              <a:rPr lang="es-ES">
                <a:solidFill>
                  <a:schemeClr val="dk1"/>
                </a:solidFill>
              </a:rPr>
            </a:br>
            <a:br>
              <a:rPr lang="es-ES">
                <a:solidFill>
                  <a:schemeClr val="dk1"/>
                </a:solidFill>
              </a:rPr>
            </a:br>
            <a:br>
              <a:rPr lang="es-ES">
                <a:solidFill>
                  <a:schemeClr val="dk1"/>
                </a:solidFill>
              </a:rPr>
            </a:br>
            <a:br>
              <a:rPr lang="es-ES">
                <a:solidFill>
                  <a:schemeClr val="dk1"/>
                </a:solidFill>
              </a:rPr>
            </a:br>
            <a:br>
              <a:rPr lang="es-ES">
                <a:solidFill>
                  <a:schemeClr val="dk1"/>
                </a:solidFill>
              </a:rPr>
            </a:br>
            <a:br>
              <a:rPr lang="es-ES">
                <a:solidFill>
                  <a:schemeClr val="dk1"/>
                </a:solidFill>
              </a:rPr>
            </a:br>
            <a:endParaRPr>
              <a:solidFill>
                <a:schemeClr val="dk1"/>
              </a:solidFill>
            </a:endParaRPr>
          </a:p>
          <a:p>
            <a:pPr indent="0" lvl="0" marL="0" rtl="0" algn="l">
              <a:spcBef>
                <a:spcPts val="0"/>
              </a:spcBef>
              <a:spcAft>
                <a:spcPts val="0"/>
              </a:spcAft>
              <a:buNone/>
            </a:pPr>
            <a:r>
              <a:t/>
            </a:r>
            <a:endParaRPr/>
          </a:p>
        </p:txBody>
      </p:sp>
      <p:pic>
        <p:nvPicPr>
          <p:cNvPr id="105" name="Google Shape;105;p17"/>
          <p:cNvPicPr preferRelativeResize="0"/>
          <p:nvPr/>
        </p:nvPicPr>
        <p:blipFill>
          <a:blip r:embed="rId3">
            <a:alphaModFix/>
          </a:blip>
          <a:stretch>
            <a:fillRect/>
          </a:stretch>
        </p:blipFill>
        <p:spPr>
          <a:xfrm>
            <a:off x="1207625" y="3744225"/>
            <a:ext cx="6728750" cy="2481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nvSpPr>
        <p:spPr>
          <a:xfrm>
            <a:off x="351300" y="782450"/>
            <a:ext cx="8441400" cy="56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ES" sz="1800">
                <a:solidFill>
                  <a:schemeClr val="dk1"/>
                </a:solidFill>
              </a:rPr>
              <a:t>Componentes de la arquitectura de un clúster Cassandra (Parte II)</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startAt="5"/>
            </a:pPr>
            <a:r>
              <a:rPr lang="es-ES"/>
              <a:t>MemTable: Caché de datos tipo clave-columnas, muy rápida, alojada en memoria principal.</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startAt="5"/>
            </a:pPr>
            <a:r>
              <a:rPr lang="es-ES"/>
              <a:t>SSTable: Ficheros que se alojan en el disco duro de cada nodo.</a:t>
            </a:r>
            <a:endParaRPr/>
          </a:p>
          <a:p>
            <a:pPr indent="0" lvl="0" marL="0" rtl="0" algn="l">
              <a:spcBef>
                <a:spcPts val="0"/>
              </a:spcBef>
              <a:spcAft>
                <a:spcPts val="0"/>
              </a:spcAft>
              <a:buNone/>
            </a:pPr>
            <a:r>
              <a:t/>
            </a:r>
            <a:endParaRPr>
              <a:solidFill>
                <a:schemeClr val="dk1"/>
              </a:solidFill>
            </a:endParaRPr>
          </a:p>
          <a:p>
            <a:pPr indent="-317500" lvl="1" marL="914400" rtl="0" algn="l">
              <a:spcBef>
                <a:spcPts val="0"/>
              </a:spcBef>
              <a:spcAft>
                <a:spcPts val="0"/>
              </a:spcAft>
              <a:buSzPts val="1400"/>
              <a:buChar char="○"/>
            </a:pPr>
            <a:r>
              <a:rPr lang="es-ES">
                <a:solidFill>
                  <a:schemeClr val="dk1"/>
                </a:solidFill>
              </a:rPr>
              <a:t>Resultan de volcar en el disco duro una MemTable cuando crece demasiado (flush).</a:t>
            </a:r>
            <a:endParaRPr/>
          </a:p>
          <a:p>
            <a:pPr indent="0" lvl="0" marL="914400" rtl="0" algn="l">
              <a:spcBef>
                <a:spcPts val="0"/>
              </a:spcBef>
              <a:spcAft>
                <a:spcPts val="0"/>
              </a:spcAft>
              <a:buNone/>
            </a:pPr>
            <a:r>
              <a:t/>
            </a:r>
            <a:endParaRPr/>
          </a:p>
          <a:p>
            <a:pPr indent="-317500" lvl="1" marL="914400" rtl="0" algn="l">
              <a:spcBef>
                <a:spcPts val="0"/>
              </a:spcBef>
              <a:spcAft>
                <a:spcPts val="0"/>
              </a:spcAft>
              <a:buSzPts val="1400"/>
              <a:buChar char="○"/>
            </a:pPr>
            <a:r>
              <a:rPr lang="es-ES"/>
              <a:t>Una vez generados, son mayoritariamente inmutables.</a:t>
            </a:r>
            <a:endParaRPr/>
          </a:p>
          <a:p>
            <a:pPr indent="0" lvl="0" marL="0" rtl="0" algn="l">
              <a:spcBef>
                <a:spcPts val="0"/>
              </a:spcBef>
              <a:spcAft>
                <a:spcPts val="0"/>
              </a:spcAft>
              <a:buNone/>
            </a:pPr>
            <a:r>
              <a:t/>
            </a:r>
            <a:endParaRPr/>
          </a:p>
          <a:p>
            <a:pPr indent="-317500" lvl="1" marL="914400" rtl="0" algn="l">
              <a:spcBef>
                <a:spcPts val="0"/>
              </a:spcBef>
              <a:spcAft>
                <a:spcPts val="0"/>
              </a:spcAft>
              <a:buSzPts val="1400"/>
              <a:buChar char="○"/>
            </a:pPr>
            <a:r>
              <a:rPr lang="es-ES"/>
              <a:t>Problema: Una partición puede estar almacenada a lo largo de varios SSTables.</a:t>
            </a:r>
            <a:endParaRPr/>
          </a:p>
          <a:p>
            <a:pPr indent="0" lvl="0" marL="914400" rtl="0" algn="l">
              <a:spcBef>
                <a:spcPts val="0"/>
              </a:spcBef>
              <a:spcAft>
                <a:spcPts val="0"/>
              </a:spcAft>
              <a:buNone/>
            </a:pPr>
            <a:r>
              <a:t/>
            </a:r>
            <a:endParaRPr/>
          </a:p>
          <a:p>
            <a:pPr indent="-317500" lvl="2" marL="1371600" rtl="0" algn="l">
              <a:spcBef>
                <a:spcPts val="0"/>
              </a:spcBef>
              <a:spcAft>
                <a:spcPts val="0"/>
              </a:spcAft>
              <a:buSzPts val="1400"/>
              <a:buChar char="■"/>
            </a:pPr>
            <a:r>
              <a:rPr lang="es-ES"/>
              <a:t>Solución: Se compactan varias SSTables en una más grande, en esta nueva SSTable,</a:t>
            </a:r>
            <a:br>
              <a:rPr lang="es-ES"/>
            </a:br>
            <a:r>
              <a:rPr lang="es-ES"/>
              <a:t>los datos obsoletos se eliminan, los más recientes están </a:t>
            </a:r>
            <a:r>
              <a:rPr lang="es-ES">
                <a:solidFill>
                  <a:schemeClr val="dk1"/>
                </a:solidFill>
              </a:rPr>
              <a:t>ordenados e</a:t>
            </a:r>
            <a:r>
              <a:rPr lang="es-ES"/>
              <a:t> indexados.</a:t>
            </a:r>
            <a:br>
              <a:rPr lang="es-ES"/>
            </a:br>
            <a:br>
              <a:rPr lang="es-ES"/>
            </a:br>
            <a:br>
              <a:rPr lang="es-ES"/>
            </a:br>
            <a:br>
              <a:rPr lang="es-ES"/>
            </a:br>
            <a:br>
              <a:rPr lang="es-ES"/>
            </a:br>
            <a:br>
              <a:rPr lang="es-ES"/>
            </a:br>
            <a:endParaRPr/>
          </a:p>
          <a:p>
            <a:pPr indent="-317500" lvl="0" marL="457200" rtl="0" algn="l">
              <a:spcBef>
                <a:spcPts val="0"/>
              </a:spcBef>
              <a:spcAft>
                <a:spcPts val="0"/>
              </a:spcAft>
              <a:buClr>
                <a:schemeClr val="dk1"/>
              </a:buClr>
              <a:buSzPts val="1400"/>
              <a:buAutoNum type="arabicPeriod" startAt="5"/>
            </a:pPr>
            <a:r>
              <a:rPr lang="es-ES">
                <a:solidFill>
                  <a:schemeClr val="dk1"/>
                </a:solidFill>
              </a:rPr>
              <a:t>Commit Log: Un fichero alojado en el disco duro de cada nodo.</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Registra todas las operaciones de escritura o actualización, útil para recuperarse ante fallos.</a:t>
            </a:r>
            <a:endParaRPr/>
          </a:p>
        </p:txBody>
      </p:sp>
      <p:pic>
        <p:nvPicPr>
          <p:cNvPr id="111" name="Google Shape;111;p18"/>
          <p:cNvPicPr preferRelativeResize="0"/>
          <p:nvPr/>
        </p:nvPicPr>
        <p:blipFill>
          <a:blip r:embed="rId3">
            <a:alphaModFix/>
          </a:blip>
          <a:stretch>
            <a:fillRect/>
          </a:stretch>
        </p:blipFill>
        <p:spPr>
          <a:xfrm>
            <a:off x="1500175" y="4035838"/>
            <a:ext cx="6143625" cy="923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nvSpPr>
        <p:spPr>
          <a:xfrm>
            <a:off x="351300" y="782450"/>
            <a:ext cx="8441400" cy="4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t>Funcionamiento interno</a:t>
            </a:r>
            <a:endParaRPr/>
          </a:p>
        </p:txBody>
      </p:sp>
      <p:pic>
        <p:nvPicPr>
          <p:cNvPr id="117" name="Google Shape;117;p19"/>
          <p:cNvPicPr preferRelativeResize="0"/>
          <p:nvPr/>
        </p:nvPicPr>
        <p:blipFill>
          <a:blip r:embed="rId3">
            <a:alphaModFix/>
          </a:blip>
          <a:stretch>
            <a:fillRect/>
          </a:stretch>
        </p:blipFill>
        <p:spPr>
          <a:xfrm>
            <a:off x="450563" y="1376850"/>
            <a:ext cx="8242874" cy="3884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nvSpPr>
        <p:spPr>
          <a:xfrm>
            <a:off x="351300" y="782450"/>
            <a:ext cx="8441400" cy="56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t>Escritura y actualización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s-ES"/>
              <a:t>Un nodo recibe una operación de escritura.</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s-ES"/>
              <a:t>Este nodo mediador envía a todos los nodos réplica la operación de escritura.</a:t>
            </a:r>
            <a:br>
              <a:rPr lang="es-ES"/>
            </a:br>
            <a:endParaRPr/>
          </a:p>
          <a:p>
            <a:pPr indent="-317500" lvl="0" marL="457200" rtl="0" algn="l">
              <a:spcBef>
                <a:spcPts val="0"/>
              </a:spcBef>
              <a:spcAft>
                <a:spcPts val="0"/>
              </a:spcAft>
              <a:buSzPts val="1400"/>
              <a:buAutoNum type="arabicPeriod"/>
            </a:pPr>
            <a:r>
              <a:rPr lang="es-ES">
                <a:solidFill>
                  <a:schemeClr val="dk1"/>
                </a:solidFill>
              </a:rPr>
              <a:t>El nodo receptor anota en el Commit Log la operación de escritura.</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s-ES">
                <a:solidFill>
                  <a:schemeClr val="dk1"/>
                </a:solidFill>
              </a:rPr>
              <a:t>Se envía la información a la MemTable, esta almacenará la información rápidamente.</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Si la clave primaria ya existía, entonces los datos se reescriben.</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s-ES">
                <a:solidFill>
                  <a:schemeClr val="dk1"/>
                </a:solidFill>
              </a:rPr>
              <a:t>Si la MemTable está demasiado llena, esta se vacía (flush) y se genera un archivo SSTable.</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s-ES">
                <a:solidFill>
                  <a:schemeClr val="dk1"/>
                </a:solidFill>
              </a:rPr>
              <a:t>Respuesta exitosa si registra la escritura en el Commit Log y guarda los datos en el MemTable.</a:t>
            </a:r>
            <a:br>
              <a:rPr lang="es-ES">
                <a:solidFill>
                  <a:schemeClr val="dk1"/>
                </a:solidFill>
              </a:rPr>
            </a:b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Se puede configurar el factor de escritura para indicar cuántas réplicas deben responder.</a:t>
            </a:r>
            <a:endParaRPr>
              <a:solidFill>
                <a:schemeClr val="dk1"/>
              </a:solidFill>
            </a:endParaRPr>
          </a:p>
          <a:p>
            <a:pPr indent="0" lvl="0" marL="91440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s-ES" sz="1800">
                <a:solidFill>
                  <a:schemeClr val="dk1"/>
                </a:solidFill>
              </a:rPr>
              <a:t>Borrado</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s-ES">
                <a:solidFill>
                  <a:schemeClr val="dk1"/>
                </a:solidFill>
              </a:rPr>
              <a:t>Funciona como un upsert, marcando la fila de un SSTable como eliminada.</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s-ES">
                <a:solidFill>
                  <a:schemeClr val="dk1"/>
                </a:solidFill>
              </a:rPr>
              <a:t>Durante el proceso de compactación la fila se borra físicamente del disco.</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Si el nodo está caído, se intentará contactar con él durante un tiempo “de gracia” para realizar el borrado, en caso de superarse este tiempo, el nodo generará inconsistencias.</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nvSpPr>
        <p:spPr>
          <a:xfrm>
            <a:off x="351300" y="782450"/>
            <a:ext cx="8689200" cy="56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t>Lectura</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ES"/>
              <a:t>Hay varios escenarios:</a:t>
            </a:r>
            <a:br>
              <a:rPr lang="es-ES"/>
            </a:br>
            <a:endParaRPr/>
          </a:p>
          <a:p>
            <a:pPr indent="-317500" lvl="0" marL="914400" rtl="0" algn="l">
              <a:spcBef>
                <a:spcPts val="0"/>
              </a:spcBef>
              <a:spcAft>
                <a:spcPts val="0"/>
              </a:spcAft>
              <a:buSzPts val="1400"/>
              <a:buAutoNum type="arabicPeriod"/>
            </a:pPr>
            <a:r>
              <a:rPr lang="es-ES"/>
              <a:t>El nodo que recibe la petición de lectura localiza un nodo con la información requerida.</a:t>
            </a:r>
            <a:endParaRPr/>
          </a:p>
          <a:p>
            <a:pPr indent="0" lvl="0" marL="1828800" rtl="0" algn="l">
              <a:spcBef>
                <a:spcPts val="0"/>
              </a:spcBef>
              <a:spcAft>
                <a:spcPts val="0"/>
              </a:spcAft>
              <a:buNone/>
            </a:pPr>
            <a:r>
              <a:t/>
            </a:r>
            <a:endParaRPr/>
          </a:p>
          <a:p>
            <a:pPr indent="-317500" lvl="1" marL="2286000" rtl="0" algn="l">
              <a:spcBef>
                <a:spcPts val="0"/>
              </a:spcBef>
              <a:spcAft>
                <a:spcPts val="0"/>
              </a:spcAft>
              <a:buSzPts val="1400"/>
              <a:buAutoNum type="arabicPeriod"/>
            </a:pPr>
            <a:r>
              <a:rPr lang="es-ES"/>
              <a:t>El nodo recibe los datos y luego los devuelve *</a:t>
            </a:r>
            <a:br>
              <a:rPr lang="es-ES"/>
            </a:br>
            <a:endParaRPr/>
          </a:p>
          <a:p>
            <a:pPr indent="-317500" lvl="0" marL="914400" rtl="0" algn="l">
              <a:spcBef>
                <a:spcPts val="0"/>
              </a:spcBef>
              <a:spcAft>
                <a:spcPts val="0"/>
              </a:spcAft>
              <a:buSzPts val="1400"/>
              <a:buAutoNum type="arabicPeriod"/>
            </a:pPr>
            <a:r>
              <a:rPr lang="es-ES"/>
              <a:t>El nodo que recibe la petición localiza un conjunto de nodos con la información requerida.</a:t>
            </a:r>
            <a:endParaRPr/>
          </a:p>
          <a:p>
            <a:pPr indent="0" lvl="0" marL="1828800" rtl="0" algn="l">
              <a:spcBef>
                <a:spcPts val="0"/>
              </a:spcBef>
              <a:spcAft>
                <a:spcPts val="0"/>
              </a:spcAft>
              <a:buNone/>
            </a:pPr>
            <a:r>
              <a:t/>
            </a:r>
            <a:endParaRPr/>
          </a:p>
          <a:p>
            <a:pPr indent="-317500" lvl="1" marL="2286000" rtl="0" algn="l">
              <a:spcBef>
                <a:spcPts val="0"/>
              </a:spcBef>
              <a:spcAft>
                <a:spcPts val="0"/>
              </a:spcAft>
              <a:buClr>
                <a:schemeClr val="dk1"/>
              </a:buClr>
              <a:buSzPts val="1400"/>
              <a:buAutoNum type="arabicPeriod"/>
            </a:pPr>
            <a:r>
              <a:rPr lang="es-ES">
                <a:solidFill>
                  <a:schemeClr val="dk1"/>
                </a:solidFill>
              </a:rPr>
              <a:t>Recibe los datos de ellos y comprueba si existen inconsistencias en los datos.</a:t>
            </a:r>
            <a:endParaRPr>
              <a:solidFill>
                <a:schemeClr val="dk1"/>
              </a:solidFill>
            </a:endParaRPr>
          </a:p>
          <a:p>
            <a:pPr indent="0" lvl="0" marL="2286000" rtl="0" algn="l">
              <a:spcBef>
                <a:spcPts val="0"/>
              </a:spcBef>
              <a:spcAft>
                <a:spcPts val="0"/>
              </a:spcAft>
              <a:buNone/>
            </a:pPr>
            <a:r>
              <a:t/>
            </a:r>
            <a:endParaRPr>
              <a:solidFill>
                <a:schemeClr val="dk1"/>
              </a:solidFill>
            </a:endParaRPr>
          </a:p>
          <a:p>
            <a:pPr indent="-317500" lvl="2" marL="2743200" rtl="0" algn="l">
              <a:spcBef>
                <a:spcPts val="0"/>
              </a:spcBef>
              <a:spcAft>
                <a:spcPts val="0"/>
              </a:spcAft>
              <a:buClr>
                <a:schemeClr val="dk1"/>
              </a:buClr>
              <a:buSzPts val="1400"/>
              <a:buAutoNum type="arabicPeriod"/>
            </a:pPr>
            <a:r>
              <a:rPr lang="es-ES">
                <a:solidFill>
                  <a:schemeClr val="dk1"/>
                </a:solidFill>
              </a:rPr>
              <a:t>Hay inconsistencias.</a:t>
            </a:r>
            <a:endParaRPr>
              <a:solidFill>
                <a:schemeClr val="dk1"/>
              </a:solidFill>
            </a:endParaRPr>
          </a:p>
          <a:p>
            <a:pPr indent="0" lvl="0" marL="2743200" rtl="0" algn="l">
              <a:spcBef>
                <a:spcPts val="0"/>
              </a:spcBef>
              <a:spcAft>
                <a:spcPts val="0"/>
              </a:spcAft>
              <a:buNone/>
            </a:pPr>
            <a:r>
              <a:t/>
            </a:r>
            <a:endParaRPr>
              <a:solidFill>
                <a:schemeClr val="dk1"/>
              </a:solidFill>
            </a:endParaRPr>
          </a:p>
          <a:p>
            <a:pPr indent="-317500" lvl="3" marL="3200400" rtl="0" algn="l">
              <a:spcBef>
                <a:spcPts val="0"/>
              </a:spcBef>
              <a:spcAft>
                <a:spcPts val="0"/>
              </a:spcAft>
              <a:buClr>
                <a:schemeClr val="dk1"/>
              </a:buClr>
              <a:buSzPts val="1400"/>
              <a:buAutoNum type="arabicPeriod"/>
            </a:pPr>
            <a:r>
              <a:rPr lang="es-ES">
                <a:solidFill>
                  <a:schemeClr val="dk1"/>
                </a:solidFill>
              </a:rPr>
              <a:t>Se devuelven los datos más recientes *</a:t>
            </a:r>
            <a:endParaRPr>
              <a:solidFill>
                <a:schemeClr val="dk1"/>
              </a:solidFill>
            </a:endParaRPr>
          </a:p>
          <a:p>
            <a:pPr indent="0" lvl="0" marL="2743200" rtl="0" algn="l">
              <a:spcBef>
                <a:spcPts val="0"/>
              </a:spcBef>
              <a:spcAft>
                <a:spcPts val="0"/>
              </a:spcAft>
              <a:buNone/>
            </a:pPr>
            <a:r>
              <a:t/>
            </a:r>
            <a:endParaRPr>
              <a:solidFill>
                <a:schemeClr val="dk1"/>
              </a:solidFill>
            </a:endParaRPr>
          </a:p>
          <a:p>
            <a:pPr indent="-317500" lvl="2" marL="2743200" rtl="0" algn="l">
              <a:spcBef>
                <a:spcPts val="0"/>
              </a:spcBef>
              <a:spcAft>
                <a:spcPts val="0"/>
              </a:spcAft>
              <a:buClr>
                <a:schemeClr val="dk1"/>
              </a:buClr>
              <a:buSzPts val="1400"/>
              <a:buAutoNum type="arabicPeriod"/>
            </a:pPr>
            <a:r>
              <a:rPr lang="es-ES">
                <a:solidFill>
                  <a:schemeClr val="dk1"/>
                </a:solidFill>
              </a:rPr>
              <a:t>No hay inconsistencias.</a:t>
            </a:r>
            <a:endParaRPr>
              <a:solidFill>
                <a:schemeClr val="dk1"/>
              </a:solidFill>
            </a:endParaRPr>
          </a:p>
          <a:p>
            <a:pPr indent="0" lvl="0" marL="2743200" rtl="0" algn="l">
              <a:spcBef>
                <a:spcPts val="0"/>
              </a:spcBef>
              <a:spcAft>
                <a:spcPts val="0"/>
              </a:spcAft>
              <a:buNone/>
            </a:pPr>
            <a:r>
              <a:t/>
            </a:r>
            <a:endParaRPr>
              <a:solidFill>
                <a:schemeClr val="dk1"/>
              </a:solidFill>
            </a:endParaRPr>
          </a:p>
          <a:p>
            <a:pPr indent="-317500" lvl="3" marL="3200400" rtl="0" algn="l">
              <a:spcBef>
                <a:spcPts val="0"/>
              </a:spcBef>
              <a:spcAft>
                <a:spcPts val="0"/>
              </a:spcAft>
              <a:buClr>
                <a:schemeClr val="dk1"/>
              </a:buClr>
              <a:buSzPts val="1400"/>
              <a:buAutoNum type="arabicPeriod"/>
            </a:pPr>
            <a:r>
              <a:rPr lang="es-ES">
                <a:solidFill>
                  <a:schemeClr val="dk1"/>
                </a:solidFill>
              </a:rPr>
              <a:t>Se devuelven los datos *</a:t>
            </a:r>
            <a:endParaRPr>
              <a:solidFill>
                <a:schemeClr val="dk1"/>
              </a:solidFill>
            </a:endParaRPr>
          </a:p>
          <a:p>
            <a:pPr indent="0" lvl="0" marL="1828800" rtl="0" algn="l">
              <a:spcBef>
                <a:spcPts val="0"/>
              </a:spcBef>
              <a:spcAft>
                <a:spcPts val="0"/>
              </a:spcAft>
              <a:buNone/>
            </a:pPr>
            <a:r>
              <a:t/>
            </a:r>
            <a:endParaRPr/>
          </a:p>
          <a:p>
            <a:pPr indent="-317500" lvl="0" marL="914400" rtl="0" algn="l">
              <a:spcBef>
                <a:spcPts val="0"/>
              </a:spcBef>
              <a:spcAft>
                <a:spcPts val="0"/>
              </a:spcAft>
              <a:buSzPts val="1400"/>
              <a:buAutoNum type="arabicPeriod"/>
            </a:pPr>
            <a:r>
              <a:rPr lang="es-ES">
                <a:solidFill>
                  <a:schemeClr val="dk1"/>
                </a:solidFill>
              </a:rPr>
              <a:t>Igual que 2, pero actualizando los datos inconsistentes antes de devolverlos.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s-ES">
                <a:solidFill>
                  <a:schemeClr val="dk1"/>
                </a:solidFill>
              </a:rPr>
              <a:t>* NOTA: Lectura muy rápida si los datos están en la MemTable, lenta si están en una o más SSTable.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274320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nvSpPr>
        <p:spPr>
          <a:xfrm>
            <a:off x="351300" y="782450"/>
            <a:ext cx="8864400" cy="56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t>Diseño de una base de datos Cassandra</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ES">
                <a:solidFill>
                  <a:schemeClr val="dk1"/>
                </a:solidFill>
              </a:rPr>
              <a:t>El modelo de datos viene dirigido por las consultas:</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s-ES">
                <a:solidFill>
                  <a:schemeClr val="dk1"/>
                </a:solidFill>
              </a:rPr>
              <a:t>Necesidad de lecturas eficientes.</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0" marL="914400" rtl="0" algn="l">
              <a:spcBef>
                <a:spcPts val="0"/>
              </a:spcBef>
              <a:spcAft>
                <a:spcPts val="0"/>
              </a:spcAft>
              <a:buClr>
                <a:schemeClr val="dk1"/>
              </a:buClr>
              <a:buSzPts val="1400"/>
              <a:buChar char="●"/>
            </a:pPr>
            <a:r>
              <a:rPr lang="es-ES">
                <a:solidFill>
                  <a:schemeClr val="dk1"/>
                </a:solidFill>
              </a:rPr>
              <a:t>Problemas: Las lecturas son más caras y no es posible usar JOIN.</a:t>
            </a:r>
            <a:br>
              <a:rPr lang="es-ES">
                <a:solidFill>
                  <a:schemeClr val="dk1"/>
                </a:solidFill>
              </a:rPr>
            </a:br>
            <a:endParaRPr>
              <a:solidFill>
                <a:schemeClr val="dk1"/>
              </a:solidFill>
            </a:endParaRPr>
          </a:p>
          <a:p>
            <a:pPr indent="-317500" lvl="0" marL="914400" rtl="0" algn="l">
              <a:spcBef>
                <a:spcPts val="0"/>
              </a:spcBef>
              <a:spcAft>
                <a:spcPts val="0"/>
              </a:spcAft>
              <a:buClr>
                <a:schemeClr val="dk1"/>
              </a:buClr>
              <a:buSzPts val="1400"/>
              <a:buChar char="●"/>
            </a:pPr>
            <a:r>
              <a:rPr lang="es-ES">
                <a:solidFill>
                  <a:schemeClr val="dk1"/>
                </a:solidFill>
              </a:rPr>
              <a:t>Solución: Lo ideal sería leer la información en la partición de un único nodo.</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1" marL="1371600" rtl="0" algn="l">
              <a:spcBef>
                <a:spcPts val="0"/>
              </a:spcBef>
              <a:spcAft>
                <a:spcPts val="0"/>
              </a:spcAft>
              <a:buClr>
                <a:schemeClr val="dk1"/>
              </a:buClr>
              <a:buSzPts val="1400"/>
              <a:buChar char="○"/>
            </a:pPr>
            <a:r>
              <a:rPr lang="es-ES">
                <a:solidFill>
                  <a:schemeClr val="dk1"/>
                </a:solidFill>
              </a:rPr>
              <a:t>Crear una tabla para cada consulta, no importa si aumenta la duplicidad de los datos.</a:t>
            </a:r>
            <a:endParaRPr>
              <a:solidFill>
                <a:schemeClr val="dk1"/>
              </a:solidFill>
            </a:endParaRPr>
          </a:p>
          <a:p>
            <a:pPr indent="0" lvl="0" marL="13716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s-ES">
                <a:solidFill>
                  <a:schemeClr val="dk1"/>
                </a:solidFill>
              </a:rPr>
              <a:t>Determinar las claves de partición y agrupación para repartir y almacenar la información eficientemente.</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s-ES">
                <a:solidFill>
                  <a:schemeClr val="dk1"/>
                </a:solidFill>
              </a:rPr>
              <a:t>Existen condiciones de filtrado (WHERE) específicas.</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914400" rtl="0" algn="l">
              <a:spcBef>
                <a:spcPts val="0"/>
              </a:spcBef>
              <a:spcAft>
                <a:spcPts val="0"/>
              </a:spcAft>
              <a:buClr>
                <a:schemeClr val="dk1"/>
              </a:buClr>
              <a:buSzPts val="1400"/>
              <a:buChar char="●"/>
            </a:pPr>
            <a:r>
              <a:rPr lang="es-ES">
                <a:solidFill>
                  <a:schemeClr val="dk1"/>
                </a:solidFill>
              </a:rPr>
              <a:t>Los campos de la clave de partición son obligatorios, los de agrupación no.</a:t>
            </a:r>
            <a:endParaRPr>
              <a:solidFill>
                <a:schemeClr val="dk1"/>
              </a:solidFill>
            </a:endParaRPr>
          </a:p>
          <a:p>
            <a:pPr indent="0" lvl="0" marL="1371600" rtl="0" algn="l">
              <a:spcBef>
                <a:spcPts val="0"/>
              </a:spcBef>
              <a:spcAft>
                <a:spcPts val="0"/>
              </a:spcAft>
              <a:buNone/>
            </a:pPr>
            <a:r>
              <a:t/>
            </a:r>
            <a:endParaRPr>
              <a:solidFill>
                <a:schemeClr val="dk1"/>
              </a:solidFill>
            </a:endParaRPr>
          </a:p>
          <a:p>
            <a:pPr indent="-317500" lvl="0" marL="914400" rtl="0" algn="l">
              <a:spcBef>
                <a:spcPts val="0"/>
              </a:spcBef>
              <a:spcAft>
                <a:spcPts val="0"/>
              </a:spcAft>
              <a:buClr>
                <a:schemeClr val="dk1"/>
              </a:buClr>
              <a:buSzPts val="1400"/>
              <a:buChar char="●"/>
            </a:pPr>
            <a:r>
              <a:rPr lang="es-ES">
                <a:solidFill>
                  <a:schemeClr val="dk1"/>
                </a:solidFill>
              </a:rPr>
              <a:t>Una clave de partición solamente soporta filtrar con los operadores “=” e “IN”.</a:t>
            </a:r>
            <a:endParaRPr>
              <a:solidFill>
                <a:schemeClr val="dk1"/>
              </a:solidFill>
            </a:endParaRPr>
          </a:p>
          <a:p>
            <a:pPr indent="0" lvl="0" marL="1371600" rtl="0" algn="l">
              <a:spcBef>
                <a:spcPts val="0"/>
              </a:spcBef>
              <a:spcAft>
                <a:spcPts val="0"/>
              </a:spcAft>
              <a:buNone/>
            </a:pPr>
            <a:r>
              <a:t/>
            </a:r>
            <a:endParaRPr>
              <a:solidFill>
                <a:schemeClr val="dk1"/>
              </a:solidFill>
            </a:endParaRPr>
          </a:p>
          <a:p>
            <a:pPr indent="-317500" lvl="0" marL="914400" rtl="0" algn="l">
              <a:spcBef>
                <a:spcPts val="0"/>
              </a:spcBef>
              <a:spcAft>
                <a:spcPts val="0"/>
              </a:spcAft>
              <a:buClr>
                <a:schemeClr val="dk1"/>
              </a:buClr>
              <a:buSzPts val="1400"/>
              <a:buChar char="●"/>
            </a:pPr>
            <a:r>
              <a:rPr lang="es-ES">
                <a:solidFill>
                  <a:schemeClr val="dk1"/>
                </a:solidFill>
              </a:rPr>
              <a:t>Se puede filtrar sobre las columnas de agrupación con “&lt;”, “&gt;”, “=”, “&gt;=”, “&lt;=”, etc.</a:t>
            </a:r>
            <a:endParaRPr>
              <a:solidFill>
                <a:schemeClr val="dk1"/>
              </a:solidFill>
            </a:endParaRPr>
          </a:p>
          <a:p>
            <a:pPr indent="0" lvl="0" marL="1371600" rtl="0" algn="l">
              <a:spcBef>
                <a:spcPts val="0"/>
              </a:spcBef>
              <a:spcAft>
                <a:spcPts val="0"/>
              </a:spcAft>
              <a:buNone/>
            </a:pPr>
            <a:r>
              <a:t/>
            </a:r>
            <a:endParaRPr>
              <a:solidFill>
                <a:schemeClr val="dk1"/>
              </a:solidFill>
            </a:endParaRPr>
          </a:p>
          <a:p>
            <a:pPr indent="-317500" lvl="0" marL="914400" rtl="0" algn="l">
              <a:spcBef>
                <a:spcPts val="0"/>
              </a:spcBef>
              <a:spcAft>
                <a:spcPts val="0"/>
              </a:spcAft>
              <a:buClr>
                <a:schemeClr val="dk1"/>
              </a:buClr>
              <a:buSzPts val="1400"/>
              <a:buChar char="●"/>
            </a:pPr>
            <a:r>
              <a:rPr lang="es-ES">
                <a:solidFill>
                  <a:schemeClr val="dk1"/>
                </a:solidFill>
              </a:rPr>
              <a:t>Es posible filtrar por campos que no forman parte de la clave de partición, muy desaconsejado.</a:t>
            </a:r>
            <a:endParaRPr>
              <a:solidFill>
                <a:schemeClr val="dk1"/>
              </a:solidFill>
            </a:endParaRPr>
          </a:p>
          <a:p>
            <a:pPr indent="0" lvl="0" marL="1371600" rtl="0" algn="l">
              <a:spcBef>
                <a:spcPts val="0"/>
              </a:spcBef>
              <a:spcAft>
                <a:spcPts val="0"/>
              </a:spcAft>
              <a:buNone/>
            </a:pPr>
            <a:r>
              <a:t/>
            </a:r>
            <a:endParaRPr>
              <a:solidFill>
                <a:schemeClr val="dk1"/>
              </a:solidFill>
            </a:endParaRPr>
          </a:p>
          <a:p>
            <a:pPr indent="-317500" lvl="1" marL="1828800" rtl="0" algn="l">
              <a:spcBef>
                <a:spcPts val="0"/>
              </a:spcBef>
              <a:spcAft>
                <a:spcPts val="0"/>
              </a:spcAft>
              <a:buClr>
                <a:schemeClr val="dk1"/>
              </a:buClr>
              <a:buSzPts val="1400"/>
              <a:buChar char="○"/>
            </a:pPr>
            <a:r>
              <a:rPr lang="es-ES">
                <a:solidFill>
                  <a:schemeClr val="dk1"/>
                </a:solidFill>
              </a:rPr>
              <a:t>Otra opción puede ser crear un índice secundario, no conviene abusar de ellos.</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nvSpPr>
        <p:spPr>
          <a:xfrm>
            <a:off x="351300" y="782450"/>
            <a:ext cx="6130800" cy="16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t>Ejemplo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just">
              <a:spcBef>
                <a:spcPts val="0"/>
              </a:spcBef>
              <a:spcAft>
                <a:spcPts val="0"/>
              </a:spcAft>
              <a:buNone/>
            </a:pPr>
            <a:r>
              <a:rPr lang="es-ES">
                <a:solidFill>
                  <a:schemeClr val="dk1"/>
                </a:solidFill>
              </a:rPr>
              <a:t>Supongamos que acabamos de terminar los estudios y nos ofrecen trabajo en </a:t>
            </a:r>
            <a:r>
              <a:rPr b="1" lang="es-ES">
                <a:solidFill>
                  <a:srgbClr val="45EB2D"/>
                </a:solidFill>
              </a:rPr>
              <a:t>Spotify</a:t>
            </a:r>
            <a:r>
              <a:rPr lang="es-ES">
                <a:solidFill>
                  <a:schemeClr val="dk1"/>
                </a:solidFill>
              </a:rPr>
              <a:t> para crear una base de datos que pueda ser utilizada por su su nueva plataforma web para gestionar su catálogo de productos musicales y para la extracción de información que permita saber </a:t>
            </a:r>
            <a:r>
              <a:rPr lang="es-ES">
                <a:solidFill>
                  <a:schemeClr val="dk1"/>
                </a:solidFill>
              </a:rPr>
              <a:t>qué</a:t>
            </a:r>
            <a:r>
              <a:rPr lang="es-ES">
                <a:solidFill>
                  <a:schemeClr val="dk1"/>
                </a:solidFill>
              </a:rPr>
              <a:t> clase de música le gusta a sus clientes.</a:t>
            </a:r>
            <a:endParaRPr>
              <a:solidFill>
                <a:schemeClr val="dk1"/>
              </a:solidFill>
            </a:endParaRPr>
          </a:p>
        </p:txBody>
      </p:sp>
      <p:pic>
        <p:nvPicPr>
          <p:cNvPr id="138" name="Google Shape;138;p23"/>
          <p:cNvPicPr preferRelativeResize="0"/>
          <p:nvPr/>
        </p:nvPicPr>
        <p:blipFill>
          <a:blip r:embed="rId3">
            <a:alphaModFix/>
          </a:blip>
          <a:stretch>
            <a:fillRect/>
          </a:stretch>
        </p:blipFill>
        <p:spPr>
          <a:xfrm>
            <a:off x="6848800" y="743351"/>
            <a:ext cx="1730576" cy="1730576"/>
          </a:xfrm>
          <a:prstGeom prst="rect">
            <a:avLst/>
          </a:prstGeom>
          <a:noFill/>
          <a:ln>
            <a:noFill/>
          </a:ln>
        </p:spPr>
      </p:pic>
      <p:sp>
        <p:nvSpPr>
          <p:cNvPr id="139" name="Google Shape;139;p23"/>
          <p:cNvSpPr txBox="1"/>
          <p:nvPr/>
        </p:nvSpPr>
        <p:spPr>
          <a:xfrm>
            <a:off x="333600" y="2498900"/>
            <a:ext cx="8476800" cy="849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ES"/>
              <a:t>Decidimos hacer un estudio del contexto en el que se implanta nuestra base de datos para saber qué información tenemos que gestionar y en base a ella poder generar nuestro modelo de datos. Elaboramos pues, el modelo del dominio y lo representamos a través de un diagrama Entidad-Relación.</a:t>
            </a:r>
            <a:endParaRPr/>
          </a:p>
        </p:txBody>
      </p:sp>
      <p:pic>
        <p:nvPicPr>
          <p:cNvPr id="140" name="Google Shape;140;p23"/>
          <p:cNvPicPr preferRelativeResize="0"/>
          <p:nvPr/>
        </p:nvPicPr>
        <p:blipFill>
          <a:blip r:embed="rId4">
            <a:alphaModFix/>
          </a:blip>
          <a:stretch>
            <a:fillRect/>
          </a:stretch>
        </p:blipFill>
        <p:spPr>
          <a:xfrm>
            <a:off x="1835413" y="3373775"/>
            <a:ext cx="5473174" cy="308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6"/>
          <p:cNvSpPr txBox="1"/>
          <p:nvPr/>
        </p:nvSpPr>
        <p:spPr>
          <a:xfrm>
            <a:off x="294575" y="782450"/>
            <a:ext cx="8441400" cy="56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t>Bases de datos relacionales</a:t>
            </a:r>
            <a:endParaRPr b="1" sz="1800"/>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ES"/>
              <a:t>Edgar Frank Codd, empleado de IBM.</a:t>
            </a:r>
            <a:br>
              <a:rPr lang="es-ES"/>
            </a:br>
            <a:endParaRPr/>
          </a:p>
          <a:p>
            <a:pPr indent="-317500" lvl="0" marL="457200" rtl="0" algn="l">
              <a:spcBef>
                <a:spcPts val="0"/>
              </a:spcBef>
              <a:spcAft>
                <a:spcPts val="0"/>
              </a:spcAft>
              <a:buSzPts val="1400"/>
              <a:buChar char="●"/>
            </a:pPr>
            <a:r>
              <a:rPr lang="es-ES"/>
              <a:t>En 1970:</a:t>
            </a:r>
            <a:endParaRPr/>
          </a:p>
          <a:p>
            <a:pPr indent="0" lvl="0" marL="457200" rtl="0" algn="l">
              <a:spcBef>
                <a:spcPts val="0"/>
              </a:spcBef>
              <a:spcAft>
                <a:spcPts val="0"/>
              </a:spcAft>
              <a:buNone/>
            </a:pPr>
            <a:r>
              <a:t/>
            </a:r>
            <a:endParaRPr/>
          </a:p>
          <a:p>
            <a:pPr indent="-317500" lvl="1" marL="914400" rtl="0" algn="l">
              <a:spcBef>
                <a:spcPts val="0"/>
              </a:spcBef>
              <a:spcAft>
                <a:spcPts val="0"/>
              </a:spcAft>
              <a:buSzPts val="1400"/>
              <a:buChar char="○"/>
            </a:pPr>
            <a:r>
              <a:rPr lang="es-ES"/>
              <a:t>Codd publica el trabajo que siembra las bases de las BDR.</a:t>
            </a:r>
            <a:br>
              <a:rPr lang="es-ES"/>
            </a:br>
            <a:endParaRPr/>
          </a:p>
          <a:p>
            <a:pPr indent="-317500" lvl="1" marL="914400" rtl="0" algn="l">
              <a:spcBef>
                <a:spcPts val="0"/>
              </a:spcBef>
              <a:spcAft>
                <a:spcPts val="0"/>
              </a:spcAft>
              <a:buSzPts val="1400"/>
              <a:buChar char="○"/>
            </a:pPr>
            <a:r>
              <a:rPr lang="es-ES"/>
              <a:t>“Un modelo relacional de datos para grandes bancos de datos”.</a:t>
            </a:r>
            <a:endParaRPr/>
          </a:p>
          <a:p>
            <a:pPr indent="0" lvl="0" marL="914400" rtl="0" algn="l">
              <a:spcBef>
                <a:spcPts val="0"/>
              </a:spcBef>
              <a:spcAft>
                <a:spcPts val="0"/>
              </a:spcAft>
              <a:buNone/>
            </a:pPr>
            <a:r>
              <a:t/>
            </a:r>
            <a:endParaRPr/>
          </a:p>
          <a:p>
            <a:pPr indent="-317500" lvl="2" marL="1371600" rtl="0" algn="l">
              <a:spcBef>
                <a:spcPts val="0"/>
              </a:spcBef>
              <a:spcAft>
                <a:spcPts val="0"/>
              </a:spcAft>
              <a:buSzPts val="1400"/>
              <a:buChar char="■"/>
            </a:pPr>
            <a:r>
              <a:rPr lang="es-ES"/>
              <a:t>Relaciones (tablas) y tuplas (filas).</a:t>
            </a:r>
            <a:endParaRPr/>
          </a:p>
          <a:p>
            <a:pPr indent="0" lvl="0" marL="1371600" rtl="0" algn="l">
              <a:spcBef>
                <a:spcPts val="0"/>
              </a:spcBef>
              <a:spcAft>
                <a:spcPts val="0"/>
              </a:spcAft>
              <a:buNone/>
            </a:pPr>
            <a:r>
              <a:t/>
            </a:r>
            <a:endParaRPr/>
          </a:p>
          <a:p>
            <a:pPr indent="-317500" lvl="2" marL="1371600" rtl="0" algn="l">
              <a:spcBef>
                <a:spcPts val="0"/>
              </a:spcBef>
              <a:spcAft>
                <a:spcPts val="0"/>
              </a:spcAft>
              <a:buSzPts val="1400"/>
              <a:buChar char="■"/>
            </a:pPr>
            <a:r>
              <a:rPr lang="es-ES"/>
              <a:t>Formas normales → Minimización de las redundancias.</a:t>
            </a:r>
            <a:endParaRPr/>
          </a:p>
          <a:p>
            <a:pPr indent="0" lvl="0" marL="914400" rtl="0" algn="l">
              <a:spcBef>
                <a:spcPts val="0"/>
              </a:spcBef>
              <a:spcAft>
                <a:spcPts val="0"/>
              </a:spcAft>
              <a:buNone/>
            </a:pPr>
            <a:r>
              <a:t/>
            </a:r>
            <a:endParaRPr/>
          </a:p>
          <a:p>
            <a:pPr indent="-317500" lvl="1" marL="914400" rtl="0" algn="l">
              <a:spcBef>
                <a:spcPts val="0"/>
              </a:spcBef>
              <a:spcAft>
                <a:spcPts val="0"/>
              </a:spcAft>
              <a:buSzPts val="1400"/>
              <a:buChar char="○"/>
            </a:pPr>
            <a:r>
              <a:rPr lang="es-ES"/>
              <a:t>Por desgracia, IBM no apoya las ideas de Codd.</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lang="es-ES"/>
              <a:t>Codd siguió insistiendo y finalmente le hacen caso a regañadientes.</a:t>
            </a:r>
            <a:endParaRPr/>
          </a:p>
          <a:p>
            <a:pPr indent="0" lvl="0" marL="457200" rtl="0" algn="l">
              <a:spcBef>
                <a:spcPts val="0"/>
              </a:spcBef>
              <a:spcAft>
                <a:spcPts val="0"/>
              </a:spcAft>
              <a:buNone/>
            </a:pPr>
            <a:r>
              <a:t/>
            </a:r>
            <a:endParaRPr/>
          </a:p>
          <a:p>
            <a:pPr indent="-317500" lvl="1" marL="914400" rtl="0" algn="l">
              <a:spcBef>
                <a:spcPts val="0"/>
              </a:spcBef>
              <a:spcAft>
                <a:spcPts val="0"/>
              </a:spcAft>
              <a:buSzPts val="1400"/>
              <a:buChar char="○"/>
            </a:pPr>
            <a:r>
              <a:rPr lang="es-ES"/>
              <a:t>Se crea el lenguaje SEQUEL, usado en System R en 1978.</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lang="es-ES"/>
              <a:t>En 1979 Larry Ellison crea la la compañía Oracle.</a:t>
            </a:r>
            <a:endParaRPr/>
          </a:p>
          <a:p>
            <a:pPr indent="0" lvl="0" marL="457200" rtl="0" algn="l">
              <a:spcBef>
                <a:spcPts val="0"/>
              </a:spcBef>
              <a:spcAft>
                <a:spcPts val="0"/>
              </a:spcAft>
              <a:buNone/>
            </a:pPr>
            <a:r>
              <a:t/>
            </a:r>
            <a:endParaRPr/>
          </a:p>
          <a:p>
            <a:pPr indent="-317500" lvl="1" marL="914400" rtl="0" algn="l">
              <a:spcBef>
                <a:spcPts val="0"/>
              </a:spcBef>
              <a:spcAft>
                <a:spcPts val="0"/>
              </a:spcAft>
              <a:buSzPts val="1400"/>
              <a:buChar char="○"/>
            </a:pPr>
            <a:r>
              <a:rPr lang="es-ES"/>
              <a:t>Comercializan productos basados en las ideas de Codd.</a:t>
            </a:r>
            <a:endParaRPr/>
          </a:p>
          <a:p>
            <a:pPr indent="0" lvl="0" marL="457200" rtl="0" algn="l">
              <a:spcBef>
                <a:spcPts val="0"/>
              </a:spcBef>
              <a:spcAft>
                <a:spcPts val="0"/>
              </a:spcAft>
              <a:buNone/>
            </a:pPr>
            <a:r>
              <a:t/>
            </a:r>
            <a:endParaRPr/>
          </a:p>
          <a:p>
            <a:pPr indent="-317500" lvl="1" marL="914400" rtl="0" algn="l">
              <a:spcBef>
                <a:spcPts val="0"/>
              </a:spcBef>
              <a:spcAft>
                <a:spcPts val="0"/>
              </a:spcAft>
              <a:buSzPts val="1400"/>
              <a:buChar char="○"/>
            </a:pPr>
            <a:r>
              <a:rPr lang="es-ES">
                <a:solidFill>
                  <a:schemeClr val="dk1"/>
                </a:solidFill>
              </a:rPr>
              <a:t>Optimizan SEQUEL, surgiendo SQL.</a:t>
            </a:r>
            <a:endParaRPr/>
          </a:p>
        </p:txBody>
      </p:sp>
      <p:pic>
        <p:nvPicPr>
          <p:cNvPr id="29" name="Google Shape;29;p6"/>
          <p:cNvPicPr preferRelativeResize="0"/>
          <p:nvPr/>
        </p:nvPicPr>
        <p:blipFill>
          <a:blip r:embed="rId3">
            <a:alphaModFix/>
          </a:blip>
          <a:stretch>
            <a:fillRect/>
          </a:stretch>
        </p:blipFill>
        <p:spPr>
          <a:xfrm>
            <a:off x="6778150" y="2380100"/>
            <a:ext cx="1792650" cy="2441925"/>
          </a:xfrm>
          <a:prstGeom prst="rect">
            <a:avLst/>
          </a:prstGeom>
          <a:noFill/>
          <a:ln>
            <a:noFill/>
          </a:ln>
        </p:spPr>
      </p:pic>
      <p:pic>
        <p:nvPicPr>
          <p:cNvPr id="30" name="Google Shape;30;p6"/>
          <p:cNvPicPr preferRelativeResize="0"/>
          <p:nvPr/>
        </p:nvPicPr>
        <p:blipFill>
          <a:blip r:embed="rId4">
            <a:alphaModFix/>
          </a:blip>
          <a:stretch>
            <a:fillRect/>
          </a:stretch>
        </p:blipFill>
        <p:spPr>
          <a:xfrm>
            <a:off x="6460585" y="828600"/>
            <a:ext cx="2427802" cy="1365649"/>
          </a:xfrm>
          <a:prstGeom prst="rect">
            <a:avLst/>
          </a:prstGeom>
          <a:noFill/>
          <a:ln>
            <a:noFill/>
          </a:ln>
        </p:spPr>
      </p:pic>
      <p:pic>
        <p:nvPicPr>
          <p:cNvPr id="31" name="Google Shape;31;p6"/>
          <p:cNvPicPr preferRelativeResize="0"/>
          <p:nvPr/>
        </p:nvPicPr>
        <p:blipFill>
          <a:blip r:embed="rId5">
            <a:alphaModFix/>
          </a:blip>
          <a:stretch>
            <a:fillRect/>
          </a:stretch>
        </p:blipFill>
        <p:spPr>
          <a:xfrm>
            <a:off x="6460550" y="5007850"/>
            <a:ext cx="2427830" cy="13656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nvSpPr>
        <p:spPr>
          <a:xfrm>
            <a:off x="351300" y="782450"/>
            <a:ext cx="6130800" cy="16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t>Ejemplo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just">
              <a:spcBef>
                <a:spcPts val="0"/>
              </a:spcBef>
              <a:spcAft>
                <a:spcPts val="0"/>
              </a:spcAft>
              <a:buNone/>
            </a:pPr>
            <a:r>
              <a:rPr lang="es-ES">
                <a:solidFill>
                  <a:schemeClr val="dk1"/>
                </a:solidFill>
              </a:rPr>
              <a:t>Después de elaborar el modelo de dominio nos ponemos a pensar en qué características debería de tener nuestra base de datos para poder realizar su cometido de la forma más eficiente posible.</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rPr lang="es-ES">
                <a:solidFill>
                  <a:schemeClr val="dk1"/>
                </a:solidFill>
              </a:rPr>
              <a:t>Después de pensar un rato extraemos las siguientes conclusiones:</a:t>
            </a:r>
            <a:endParaRPr>
              <a:solidFill>
                <a:schemeClr val="dk1"/>
              </a:solidFill>
            </a:endParaRPr>
          </a:p>
        </p:txBody>
      </p:sp>
      <p:pic>
        <p:nvPicPr>
          <p:cNvPr id="146" name="Google Shape;146;p24"/>
          <p:cNvPicPr preferRelativeResize="0"/>
          <p:nvPr/>
        </p:nvPicPr>
        <p:blipFill>
          <a:blip r:embed="rId3">
            <a:alphaModFix/>
          </a:blip>
          <a:stretch>
            <a:fillRect/>
          </a:stretch>
        </p:blipFill>
        <p:spPr>
          <a:xfrm>
            <a:off x="6848800" y="743351"/>
            <a:ext cx="1730576" cy="1730576"/>
          </a:xfrm>
          <a:prstGeom prst="rect">
            <a:avLst/>
          </a:prstGeom>
          <a:noFill/>
          <a:ln>
            <a:noFill/>
          </a:ln>
        </p:spPr>
      </p:pic>
      <p:sp>
        <p:nvSpPr>
          <p:cNvPr id="147" name="Google Shape;147;p24"/>
          <p:cNvSpPr txBox="1"/>
          <p:nvPr/>
        </p:nvSpPr>
        <p:spPr>
          <a:xfrm>
            <a:off x="333600" y="2498900"/>
            <a:ext cx="8558700" cy="39816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AutoNum type="arabicPeriod"/>
            </a:pPr>
            <a:r>
              <a:rPr lang="es-ES"/>
              <a:t>Necesitamos un servicio que esté contínuamente disponible para ser usado muy frecuentemente.</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AutoNum type="arabicPeriod"/>
            </a:pPr>
            <a:r>
              <a:rPr lang="es-ES"/>
              <a:t>Estamos gestionando un volumen de datos muy elevado, no solo por la información disponible de  las canciones, álbumes y músicos, si no también por toda la que se va a generar como resultado de </a:t>
            </a:r>
            <a:r>
              <a:rPr lang="es-ES"/>
              <a:t>monitorear</a:t>
            </a:r>
            <a:r>
              <a:rPr lang="es-ES"/>
              <a:t> contínuamente la actividad de los usuarios.</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AutoNum type="arabicPeriod"/>
            </a:pPr>
            <a:r>
              <a:rPr lang="es-ES"/>
              <a:t>Se requiere una alta velocidad para la ingesta de datos, pero también para proporcionarlos.</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AutoNum type="arabicPeriod"/>
            </a:pPr>
            <a:r>
              <a:rPr lang="es-ES"/>
              <a:t>Los usuarios van a buscar la información por los identificadores más representativos de los datos,</a:t>
            </a:r>
            <a:br>
              <a:rPr lang="es-ES"/>
            </a:br>
            <a:r>
              <a:rPr lang="es-ES"/>
              <a:t>los nombres de las canciones, de los álbumes o los artistas.</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AutoNum type="arabicPeriod"/>
            </a:pPr>
            <a:r>
              <a:rPr lang="es-ES"/>
              <a:t>Una vez que los usuarios se identifican en la plataforma nos interesa saber qué escucha cada uno, tal vez podríamos recomendarles alguna canción, </a:t>
            </a:r>
            <a:r>
              <a:rPr lang="es-ES"/>
              <a:t>álbum</a:t>
            </a:r>
            <a:r>
              <a:rPr lang="es-ES"/>
              <a:t> o artista.</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AutoNum type="arabicPeriod"/>
            </a:pPr>
            <a:r>
              <a:rPr lang="es-ES"/>
              <a:t>Hay tanta información que no parece apropiado juntar datos de diferente origen para elaborar unos mejores informes.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ES"/>
              <a:t>Por lo que finalmente, </a:t>
            </a:r>
            <a:r>
              <a:rPr lang="es-ES"/>
              <a:t>decidimos</a:t>
            </a:r>
            <a:r>
              <a:rPr lang="es-ES"/>
              <a:t> que utilizar Cassandra va a ser la mejor opción para gestionar los datos.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nvSpPr>
        <p:spPr>
          <a:xfrm>
            <a:off x="351300" y="782450"/>
            <a:ext cx="6130800" cy="49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t>Ejemplo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just">
              <a:spcBef>
                <a:spcPts val="0"/>
              </a:spcBef>
              <a:spcAft>
                <a:spcPts val="0"/>
              </a:spcAft>
              <a:buNone/>
            </a:pPr>
            <a:r>
              <a:rPr lang="es-ES">
                <a:solidFill>
                  <a:schemeClr val="dk1"/>
                </a:solidFill>
              </a:rPr>
              <a:t>Nos ponemos a trabajar y elaboramos el nuevo modelo de datos partiendo de la información que interesa ser consultada.</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rPr lang="es-ES">
                <a:solidFill>
                  <a:schemeClr val="dk1"/>
                </a:solidFill>
              </a:rPr>
              <a:t>Principalmente nos interesa lo siguiente:</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AutoNum type="arabicPeriod"/>
            </a:pPr>
            <a:r>
              <a:rPr lang="es-ES">
                <a:solidFill>
                  <a:schemeClr val="dk1"/>
                </a:solidFill>
              </a:rPr>
              <a:t>Los datos de un artista a partir de su nombre.</a:t>
            </a:r>
            <a:endParaRPr>
              <a:solidFill>
                <a:schemeClr val="dk1"/>
              </a:solidFill>
            </a:endParaRPr>
          </a:p>
          <a:p>
            <a:pPr indent="0" lvl="0" marL="45720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AutoNum type="arabicPeriod"/>
            </a:pPr>
            <a:r>
              <a:rPr lang="es-ES">
                <a:solidFill>
                  <a:schemeClr val="dk1"/>
                </a:solidFill>
              </a:rPr>
              <a:t>Todos los álbumes de un artista particular.</a:t>
            </a:r>
            <a:endParaRPr>
              <a:solidFill>
                <a:schemeClr val="dk1"/>
              </a:solidFill>
            </a:endParaRPr>
          </a:p>
          <a:p>
            <a:pPr indent="0" lvl="0" marL="45720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AutoNum type="arabicPeriod"/>
            </a:pPr>
            <a:r>
              <a:rPr lang="es-ES">
                <a:solidFill>
                  <a:schemeClr val="dk1"/>
                </a:solidFill>
              </a:rPr>
              <a:t>La información de un </a:t>
            </a:r>
            <a:r>
              <a:rPr lang="es-ES">
                <a:solidFill>
                  <a:schemeClr val="dk1"/>
                </a:solidFill>
              </a:rPr>
              <a:t>álbum</a:t>
            </a:r>
            <a:r>
              <a:rPr lang="es-ES">
                <a:solidFill>
                  <a:schemeClr val="dk1"/>
                </a:solidFill>
              </a:rPr>
              <a:t> dado su nombre.</a:t>
            </a:r>
            <a:endParaRPr>
              <a:solidFill>
                <a:schemeClr val="dk1"/>
              </a:solidFill>
            </a:endParaRPr>
          </a:p>
          <a:p>
            <a:pPr indent="0" lvl="0" marL="45720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AutoNum type="arabicPeriod"/>
            </a:pPr>
            <a:r>
              <a:rPr lang="es-ES">
                <a:solidFill>
                  <a:schemeClr val="dk1"/>
                </a:solidFill>
              </a:rPr>
              <a:t>Todos los álbumes de un género musical concreto. </a:t>
            </a:r>
            <a:endParaRPr>
              <a:solidFill>
                <a:schemeClr val="dk1"/>
              </a:solidFill>
            </a:endParaRPr>
          </a:p>
          <a:p>
            <a:pPr indent="0" lvl="0" marL="45720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AutoNum type="arabicPeriod"/>
            </a:pPr>
            <a:r>
              <a:rPr lang="es-ES">
                <a:solidFill>
                  <a:schemeClr val="dk1"/>
                </a:solidFill>
              </a:rPr>
              <a:t>La información de una canción dado su nombre.</a:t>
            </a:r>
            <a:endParaRPr>
              <a:solidFill>
                <a:schemeClr val="dk1"/>
              </a:solidFill>
            </a:endParaRPr>
          </a:p>
          <a:p>
            <a:pPr indent="0" lvl="0" marL="45720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AutoNum type="arabicPeriod"/>
            </a:pPr>
            <a:r>
              <a:rPr lang="es-ES">
                <a:solidFill>
                  <a:schemeClr val="dk1"/>
                </a:solidFill>
              </a:rPr>
              <a:t>Las canciones que conforman un álbum particular.</a:t>
            </a:r>
            <a:endParaRPr>
              <a:solidFill>
                <a:schemeClr val="dk1"/>
              </a:solidFill>
            </a:endParaRPr>
          </a:p>
          <a:p>
            <a:pPr indent="0" lvl="0" marL="45720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AutoNum type="arabicPeriod"/>
            </a:pPr>
            <a:r>
              <a:rPr lang="es-ES">
                <a:solidFill>
                  <a:schemeClr val="dk1"/>
                </a:solidFill>
              </a:rPr>
              <a:t>Información de un usuario a partir de su identificador.</a:t>
            </a:r>
            <a:endParaRPr>
              <a:solidFill>
                <a:schemeClr val="dk1"/>
              </a:solidFill>
            </a:endParaRPr>
          </a:p>
          <a:p>
            <a:pPr indent="0" lvl="0" marL="45720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AutoNum type="arabicPeriod"/>
            </a:pPr>
            <a:r>
              <a:rPr lang="es-ES">
                <a:solidFill>
                  <a:schemeClr val="dk1"/>
                </a:solidFill>
              </a:rPr>
              <a:t>Canciones escuchadas por un usuario en particular.</a:t>
            </a:r>
            <a:endParaRPr>
              <a:solidFill>
                <a:schemeClr val="dk1"/>
              </a:solidFill>
            </a:endParaRPr>
          </a:p>
          <a:p>
            <a:pPr indent="0" lvl="0" marL="0" rtl="0" algn="just">
              <a:spcBef>
                <a:spcPts val="0"/>
              </a:spcBef>
              <a:spcAft>
                <a:spcPts val="0"/>
              </a:spcAft>
              <a:buNone/>
            </a:pPr>
            <a:r>
              <a:t/>
            </a:r>
            <a:endParaRPr>
              <a:solidFill>
                <a:schemeClr val="dk1"/>
              </a:solidFill>
            </a:endParaRPr>
          </a:p>
        </p:txBody>
      </p:sp>
      <p:pic>
        <p:nvPicPr>
          <p:cNvPr id="153" name="Google Shape;153;p25"/>
          <p:cNvPicPr preferRelativeResize="0"/>
          <p:nvPr/>
        </p:nvPicPr>
        <p:blipFill>
          <a:blip r:embed="rId3">
            <a:alphaModFix/>
          </a:blip>
          <a:stretch>
            <a:fillRect/>
          </a:stretch>
        </p:blipFill>
        <p:spPr>
          <a:xfrm>
            <a:off x="6848800" y="743351"/>
            <a:ext cx="1730576" cy="17305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nvSpPr>
        <p:spPr>
          <a:xfrm>
            <a:off x="351300" y="782450"/>
            <a:ext cx="6130800" cy="9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t>Ejemplo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just">
              <a:spcBef>
                <a:spcPts val="0"/>
              </a:spcBef>
              <a:spcAft>
                <a:spcPts val="0"/>
              </a:spcAft>
              <a:buNone/>
            </a:pPr>
            <a:r>
              <a:rPr lang="es-ES">
                <a:solidFill>
                  <a:schemeClr val="dk1"/>
                </a:solidFill>
              </a:rPr>
              <a:t>El modelo de datos que resuelve las consultas anteriores es el siguiente:</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t/>
            </a:r>
            <a:endParaRPr>
              <a:solidFill>
                <a:schemeClr val="dk1"/>
              </a:solidFill>
            </a:endParaRPr>
          </a:p>
        </p:txBody>
      </p:sp>
      <p:pic>
        <p:nvPicPr>
          <p:cNvPr id="159" name="Google Shape;159;p26"/>
          <p:cNvPicPr preferRelativeResize="0"/>
          <p:nvPr/>
        </p:nvPicPr>
        <p:blipFill>
          <a:blip r:embed="rId3">
            <a:alphaModFix/>
          </a:blip>
          <a:stretch>
            <a:fillRect/>
          </a:stretch>
        </p:blipFill>
        <p:spPr>
          <a:xfrm>
            <a:off x="6848800" y="743351"/>
            <a:ext cx="1730576" cy="1730576"/>
          </a:xfrm>
          <a:prstGeom prst="rect">
            <a:avLst/>
          </a:prstGeom>
          <a:noFill/>
          <a:ln>
            <a:noFill/>
          </a:ln>
        </p:spPr>
      </p:pic>
      <p:pic>
        <p:nvPicPr>
          <p:cNvPr id="160" name="Google Shape;160;p26"/>
          <p:cNvPicPr preferRelativeResize="0"/>
          <p:nvPr/>
        </p:nvPicPr>
        <p:blipFill>
          <a:blip r:embed="rId4">
            <a:alphaModFix/>
          </a:blip>
          <a:stretch>
            <a:fillRect/>
          </a:stretch>
        </p:blipFill>
        <p:spPr>
          <a:xfrm>
            <a:off x="465300" y="1761050"/>
            <a:ext cx="6544000" cy="450828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nvSpPr>
        <p:spPr>
          <a:xfrm>
            <a:off x="351300" y="782450"/>
            <a:ext cx="8577900" cy="56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t>Recuerda Cassandra</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ES">
                <a:solidFill>
                  <a:schemeClr val="dk1"/>
                </a:solidFill>
              </a:rPr>
              <a:t>Se debe usar cuando:</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La cantidad de operaciones de escritura es muy elevada en comparación con las lecturas.</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Las consultas son realizadas a partir de una clave primaria bien conocida.</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Los datos pueden dividirse uniformemente a través de múltiples nodos.</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Interesa un procesamiento distribuido y muy escalable.</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ES">
                <a:solidFill>
                  <a:schemeClr val="dk1"/>
                </a:solidFill>
              </a:rPr>
              <a:t>No debe de usarse cuando:</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Los registros de las tablas están identificados por una secuencia o autoincremento.</a:t>
            </a:r>
            <a:br>
              <a:rPr lang="es-ES">
                <a:solidFill>
                  <a:schemeClr val="dk1"/>
                </a:solidFill>
              </a:rPr>
            </a:b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Existen demasiadas formas de acceder a las tablas.</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Se requiere el uso de transacciones ACID.</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Si se han de usar JOIN o subconsultas.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274320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nvSpPr>
        <p:spPr>
          <a:xfrm>
            <a:off x="351300" y="782450"/>
            <a:ext cx="8577900" cy="56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t>¿Dónde puedo probar Cassandra?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ES">
                <a:solidFill>
                  <a:schemeClr val="dk1"/>
                </a:solidFill>
              </a:rPr>
              <a:t>DataStax es una empresa que proporciona Cassandra como un servicio.</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ES">
                <a:solidFill>
                  <a:schemeClr val="dk1"/>
                </a:solidFill>
              </a:rPr>
              <a:t>Concretamente, e</a:t>
            </a:r>
            <a:r>
              <a:rPr lang="es-ES">
                <a:solidFill>
                  <a:schemeClr val="dk1"/>
                </a:solidFill>
              </a:rPr>
              <a:t>s la base de datos de las empresas Netflix, eBay y Adobe. </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ES">
                <a:solidFill>
                  <a:schemeClr val="dk1"/>
                </a:solidFill>
              </a:rPr>
              <a:t>Permite crear una cuenta gratuita con fines de estudio o aprendizaje.</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Registrarse y listo, no requiere realizar un proceso de instalación ni configurar la BBDD.</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Incorpora: </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2" marL="1371600" rtl="0" algn="l">
              <a:spcBef>
                <a:spcPts val="0"/>
              </a:spcBef>
              <a:spcAft>
                <a:spcPts val="0"/>
              </a:spcAft>
              <a:buClr>
                <a:schemeClr val="dk1"/>
              </a:buClr>
              <a:buSzPts val="1400"/>
              <a:buChar char="■"/>
            </a:pPr>
            <a:r>
              <a:rPr lang="es-ES">
                <a:solidFill>
                  <a:schemeClr val="dk1"/>
                </a:solidFill>
              </a:rPr>
              <a:t>Una consola de comandos para utilizar el CQL.</a:t>
            </a:r>
            <a:endParaRPr>
              <a:solidFill>
                <a:schemeClr val="dk1"/>
              </a:solidFill>
            </a:endParaRPr>
          </a:p>
          <a:p>
            <a:pPr indent="0" lvl="0" marL="1371600" rtl="0" algn="l">
              <a:spcBef>
                <a:spcPts val="0"/>
              </a:spcBef>
              <a:spcAft>
                <a:spcPts val="0"/>
              </a:spcAft>
              <a:buNone/>
            </a:pPr>
            <a:r>
              <a:t/>
            </a:r>
            <a:endParaRPr>
              <a:solidFill>
                <a:schemeClr val="dk1"/>
              </a:solidFill>
            </a:endParaRPr>
          </a:p>
          <a:p>
            <a:pPr indent="-317500" lvl="2" marL="1371600" rtl="0" algn="l">
              <a:spcBef>
                <a:spcPts val="0"/>
              </a:spcBef>
              <a:spcAft>
                <a:spcPts val="0"/>
              </a:spcAft>
              <a:buClr>
                <a:schemeClr val="dk1"/>
              </a:buClr>
              <a:buSzPts val="1400"/>
              <a:buChar char="■"/>
            </a:pPr>
            <a:r>
              <a:rPr lang="es-ES">
                <a:solidFill>
                  <a:schemeClr val="dk1"/>
                </a:solidFill>
              </a:rPr>
              <a:t>Un tablero para la visualización de métricas.</a:t>
            </a:r>
            <a:endParaRPr>
              <a:solidFill>
                <a:schemeClr val="dk1"/>
              </a:solidFill>
            </a:endParaRPr>
          </a:p>
          <a:p>
            <a:pPr indent="0" lvl="0" marL="13716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Espacio considerable para pruebas: 5GB.</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ES">
                <a:solidFill>
                  <a:schemeClr val="dk1"/>
                </a:solidFill>
              </a:rPr>
              <a:t>Dirección: </a:t>
            </a:r>
            <a:r>
              <a:rPr lang="es-ES" u="sng">
                <a:solidFill>
                  <a:schemeClr val="hlink"/>
                </a:solidFill>
                <a:hlinkClick r:id="rId3"/>
              </a:rPr>
              <a:t>https://astra.datastax.com/register</a:t>
            </a:r>
            <a:endParaRPr>
              <a:solidFill>
                <a:schemeClr val="dk1"/>
              </a:solidFill>
            </a:endParaRPr>
          </a:p>
          <a:p>
            <a:pPr indent="0" lvl="0" marL="0" rtl="0" algn="l">
              <a:spcBef>
                <a:spcPts val="0"/>
              </a:spcBef>
              <a:spcAft>
                <a:spcPts val="0"/>
              </a:spcAft>
              <a:buNone/>
            </a:pPr>
            <a:r>
              <a:t/>
            </a:r>
            <a:endParaRPr/>
          </a:p>
        </p:txBody>
      </p:sp>
      <p:pic>
        <p:nvPicPr>
          <p:cNvPr id="171" name="Google Shape;171;p28"/>
          <p:cNvPicPr preferRelativeResize="0"/>
          <p:nvPr/>
        </p:nvPicPr>
        <p:blipFill>
          <a:blip r:embed="rId4">
            <a:alphaModFix/>
          </a:blip>
          <a:stretch>
            <a:fillRect/>
          </a:stretch>
        </p:blipFill>
        <p:spPr>
          <a:xfrm>
            <a:off x="509700" y="1504250"/>
            <a:ext cx="3629824" cy="1146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nvSpPr>
        <p:spPr>
          <a:xfrm>
            <a:off x="218250" y="829500"/>
            <a:ext cx="8707500" cy="11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s-ES" sz="7000"/>
              <a:t>MUCHAS GRACIAS</a:t>
            </a:r>
            <a:endParaRPr i="1" sz="7000"/>
          </a:p>
        </p:txBody>
      </p:sp>
      <p:pic>
        <p:nvPicPr>
          <p:cNvPr id="177" name="Google Shape;177;p29"/>
          <p:cNvPicPr preferRelativeResize="0"/>
          <p:nvPr/>
        </p:nvPicPr>
        <p:blipFill>
          <a:blip r:embed="rId3">
            <a:alphaModFix/>
          </a:blip>
          <a:stretch>
            <a:fillRect/>
          </a:stretch>
        </p:blipFill>
        <p:spPr>
          <a:xfrm>
            <a:off x="1355175" y="2044800"/>
            <a:ext cx="6433656" cy="431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7"/>
          <p:cNvSpPr txBox="1"/>
          <p:nvPr/>
        </p:nvSpPr>
        <p:spPr>
          <a:xfrm>
            <a:off x="294575" y="782450"/>
            <a:ext cx="8441400" cy="56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t>Bases de datos relacionales</a:t>
            </a:r>
            <a:endParaRPr b="1" sz="1800"/>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ES"/>
              <a:t>Principales ventajas:</a:t>
            </a:r>
            <a:endParaRPr/>
          </a:p>
          <a:p>
            <a:pPr indent="0" lvl="0" marL="457200" rtl="0" algn="l">
              <a:spcBef>
                <a:spcPts val="0"/>
              </a:spcBef>
              <a:spcAft>
                <a:spcPts val="0"/>
              </a:spcAft>
              <a:buNone/>
            </a:pPr>
            <a:r>
              <a:t/>
            </a:r>
            <a:endParaRPr/>
          </a:p>
          <a:p>
            <a:pPr indent="-317500" lvl="1" marL="914400" rtl="0" algn="l">
              <a:spcBef>
                <a:spcPts val="0"/>
              </a:spcBef>
              <a:spcAft>
                <a:spcPts val="0"/>
              </a:spcAft>
              <a:buSzPts val="1400"/>
              <a:buChar char="○"/>
            </a:pPr>
            <a:r>
              <a:rPr lang="es-ES"/>
              <a:t>Modelo estándar: </a:t>
            </a:r>
            <a:r>
              <a:rPr lang="es-ES">
                <a:solidFill>
                  <a:schemeClr val="dk1"/>
                </a:solidFill>
              </a:rPr>
              <a:t>Se basan en el modelo relacional y </a:t>
            </a:r>
            <a:r>
              <a:rPr lang="es-ES"/>
              <a:t>utilizan el lenguaje SQL.</a:t>
            </a:r>
            <a:endParaRPr/>
          </a:p>
          <a:p>
            <a:pPr indent="0" lvl="0" marL="0" rtl="0" algn="l">
              <a:spcBef>
                <a:spcPts val="0"/>
              </a:spcBef>
              <a:spcAft>
                <a:spcPts val="0"/>
              </a:spcAft>
              <a:buNone/>
            </a:pPr>
            <a:r>
              <a:t/>
            </a:r>
            <a:endParaRPr>
              <a:solidFill>
                <a:schemeClr val="dk1"/>
              </a:solidFill>
            </a:endParaRPr>
          </a:p>
          <a:p>
            <a:pPr indent="-317500" lvl="1" marL="914400" rtl="0" algn="l">
              <a:spcBef>
                <a:spcPts val="0"/>
              </a:spcBef>
              <a:spcAft>
                <a:spcPts val="0"/>
              </a:spcAft>
              <a:buSzPts val="1400"/>
              <a:buChar char="○"/>
            </a:pPr>
            <a:r>
              <a:rPr lang="es-ES">
                <a:solidFill>
                  <a:schemeClr val="dk1"/>
                </a:solidFill>
              </a:rPr>
              <a:t>Concurrencia: Emplean transacciones ACID para salvaguardar la consistencia de los datos.</a:t>
            </a:r>
            <a:br>
              <a:rPr lang="es-ES">
                <a:solidFill>
                  <a:schemeClr val="dk1"/>
                </a:solidFill>
              </a:rPr>
            </a:br>
            <a:endParaRPr>
              <a:solidFill>
                <a:schemeClr val="dk1"/>
              </a:solidFill>
            </a:endParaRPr>
          </a:p>
          <a:p>
            <a:pPr indent="-317500" lvl="1" marL="914400" rtl="0" algn="l">
              <a:spcBef>
                <a:spcPts val="0"/>
              </a:spcBef>
              <a:spcAft>
                <a:spcPts val="0"/>
              </a:spcAft>
              <a:buSzPts val="1400"/>
              <a:buChar char="○"/>
            </a:pPr>
            <a:r>
              <a:rPr lang="es-ES">
                <a:solidFill>
                  <a:schemeClr val="dk1"/>
                </a:solidFill>
              </a:rPr>
              <a:t>Persistencia: Almacenan grandes cantidades de datos de forma segura.</a:t>
            </a:r>
            <a:endParaRPr>
              <a:solidFill>
                <a:schemeClr val="dk1"/>
              </a:solidFill>
            </a:endParaRPr>
          </a:p>
          <a:p>
            <a:pPr indent="0" lvl="0" marL="1371600" rtl="0" algn="l">
              <a:spcBef>
                <a:spcPts val="0"/>
              </a:spcBef>
              <a:spcAft>
                <a:spcPts val="0"/>
              </a:spcAft>
              <a:buNone/>
            </a:pPr>
            <a:r>
              <a:t/>
            </a:r>
            <a:endParaRPr>
              <a:solidFill>
                <a:schemeClr val="dk1"/>
              </a:solidFill>
            </a:endParaRPr>
          </a:p>
          <a:p>
            <a:pPr indent="-317500" lvl="1" marL="914400" rtl="0" algn="l">
              <a:spcBef>
                <a:spcPts val="0"/>
              </a:spcBef>
              <a:spcAft>
                <a:spcPts val="0"/>
              </a:spcAft>
              <a:buSzPts val="1400"/>
              <a:buChar char="○"/>
            </a:pPr>
            <a:r>
              <a:rPr lang="es-ES"/>
              <a:t>Integración: Coordinación de aplicaciones, modelo productor consumidor.</a:t>
            </a:r>
            <a:br>
              <a:rPr lang="es-ES"/>
            </a:br>
            <a:endParaRPr>
              <a:solidFill>
                <a:schemeClr val="dk1"/>
              </a:solidFill>
            </a:endParaRPr>
          </a:p>
          <a:p>
            <a:pPr indent="-317500" lvl="0" marL="457200" rtl="0" algn="l">
              <a:spcBef>
                <a:spcPts val="0"/>
              </a:spcBef>
              <a:spcAft>
                <a:spcPts val="0"/>
              </a:spcAft>
              <a:buClr>
                <a:schemeClr val="dk1"/>
              </a:buClr>
              <a:buSzPts val="1400"/>
              <a:buChar char="●"/>
            </a:pPr>
            <a:r>
              <a:rPr lang="es-ES">
                <a:solidFill>
                  <a:schemeClr val="dk1"/>
                </a:solidFill>
              </a:rPr>
              <a:t>Principales desventajas:</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Impedancia: Las estructuras de datos programadas y el modelo relacional no coinciden.</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Bases de datos centralizadas: Toda la información se ubica en un único servidor.</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Empleo de relaciones y tuplas: El esquema de datos es rígido y los valores son simples.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8"/>
          <p:cNvSpPr txBox="1"/>
          <p:nvPr/>
        </p:nvSpPr>
        <p:spPr>
          <a:xfrm>
            <a:off x="294575" y="782450"/>
            <a:ext cx="8441400" cy="56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t>Bases de datos NoSQL</a:t>
            </a:r>
            <a:endParaRPr b="1" sz="1800"/>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ES"/>
              <a:t>En 1998 Carlo Strozzi utiliza por primera vez el concepto en 1998 para definir su propia BBDD, esta no utilizaba el lenguaje de consultas SQL, pero sí se basa en el modelo relacional.</a:t>
            </a:r>
            <a:br>
              <a:rPr lang="es-ES"/>
            </a:br>
            <a:endParaRPr/>
          </a:p>
          <a:p>
            <a:pPr indent="-317500" lvl="0" marL="457200" rtl="0" algn="l">
              <a:spcBef>
                <a:spcPts val="0"/>
              </a:spcBef>
              <a:spcAft>
                <a:spcPts val="0"/>
              </a:spcAft>
              <a:buSzPts val="1400"/>
              <a:buChar char="●"/>
            </a:pPr>
            <a:r>
              <a:rPr lang="es-ES"/>
              <a:t>A medida que nos acercamos al año 2000, surge el fenómeno Big Data:</a:t>
            </a:r>
            <a:endParaRPr/>
          </a:p>
          <a:p>
            <a:pPr indent="0" lvl="0" marL="914400" rtl="0" algn="l">
              <a:spcBef>
                <a:spcPts val="0"/>
              </a:spcBef>
              <a:spcAft>
                <a:spcPts val="0"/>
              </a:spcAft>
              <a:buNone/>
            </a:pPr>
            <a:r>
              <a:t/>
            </a:r>
            <a:endParaRPr/>
          </a:p>
          <a:p>
            <a:pPr indent="-317500" lvl="1" marL="914400" rtl="0" algn="l">
              <a:spcBef>
                <a:spcPts val="0"/>
              </a:spcBef>
              <a:spcAft>
                <a:spcPts val="0"/>
              </a:spcAft>
              <a:buSzPts val="1400"/>
              <a:buChar char="○"/>
            </a:pPr>
            <a:r>
              <a:rPr lang="es-ES"/>
              <a:t>En 1997 Michael Cox y David Ellsworth conciben el término. </a:t>
            </a:r>
            <a:endParaRPr/>
          </a:p>
          <a:p>
            <a:pPr indent="0" lvl="0" marL="914400" rtl="0" algn="l">
              <a:spcBef>
                <a:spcPts val="0"/>
              </a:spcBef>
              <a:spcAft>
                <a:spcPts val="0"/>
              </a:spcAft>
              <a:buNone/>
            </a:pPr>
            <a:r>
              <a:t/>
            </a:r>
            <a:endParaRPr/>
          </a:p>
          <a:p>
            <a:pPr indent="-317500" lvl="1" marL="914400" rtl="0" algn="l">
              <a:spcBef>
                <a:spcPts val="0"/>
              </a:spcBef>
              <a:spcAft>
                <a:spcPts val="0"/>
              </a:spcAft>
              <a:buSzPts val="1400"/>
              <a:buChar char="○"/>
            </a:pPr>
            <a:r>
              <a:rPr lang="es-ES"/>
              <a:t>En 2001 Doug Laney especifica sus tres características principales:</a:t>
            </a:r>
            <a:endParaRPr/>
          </a:p>
          <a:p>
            <a:pPr indent="0" lvl="0" marL="457200" rtl="0" algn="l">
              <a:spcBef>
                <a:spcPts val="0"/>
              </a:spcBef>
              <a:spcAft>
                <a:spcPts val="0"/>
              </a:spcAft>
              <a:buNone/>
            </a:pPr>
            <a:r>
              <a:t/>
            </a:r>
            <a:endParaRPr/>
          </a:p>
          <a:p>
            <a:pPr indent="-317500" lvl="2" marL="1371600" rtl="0" algn="l">
              <a:spcBef>
                <a:spcPts val="0"/>
              </a:spcBef>
              <a:spcAft>
                <a:spcPts val="0"/>
              </a:spcAft>
              <a:buSzPts val="1400"/>
              <a:buChar char="■"/>
            </a:pPr>
            <a:r>
              <a:rPr lang="es-ES"/>
              <a:t>Volumen → Gran cantidad de datos, petabytes o exabytes.</a:t>
            </a:r>
            <a:endParaRPr/>
          </a:p>
          <a:p>
            <a:pPr indent="0" lvl="0" marL="914400" rtl="0" algn="l">
              <a:spcBef>
                <a:spcPts val="0"/>
              </a:spcBef>
              <a:spcAft>
                <a:spcPts val="0"/>
              </a:spcAft>
              <a:buNone/>
            </a:pPr>
            <a:r>
              <a:t/>
            </a:r>
            <a:endParaRPr/>
          </a:p>
          <a:p>
            <a:pPr indent="-317500" lvl="2" marL="1371600" rtl="0" algn="l">
              <a:spcBef>
                <a:spcPts val="0"/>
              </a:spcBef>
              <a:spcAft>
                <a:spcPts val="0"/>
              </a:spcAft>
              <a:buSzPts val="1400"/>
              <a:buChar char="■"/>
            </a:pPr>
            <a:r>
              <a:rPr lang="es-ES"/>
              <a:t>Velocidad → Se generan y se quieren procesar muchos datos en muy poco tiempo.</a:t>
            </a:r>
            <a:endParaRPr/>
          </a:p>
          <a:p>
            <a:pPr indent="0" lvl="0" marL="914400" rtl="0" algn="l">
              <a:spcBef>
                <a:spcPts val="0"/>
              </a:spcBef>
              <a:spcAft>
                <a:spcPts val="0"/>
              </a:spcAft>
              <a:buNone/>
            </a:pPr>
            <a:r>
              <a:t/>
            </a:r>
            <a:endParaRPr/>
          </a:p>
          <a:p>
            <a:pPr indent="-317500" lvl="2" marL="1371600" rtl="0" algn="l">
              <a:spcBef>
                <a:spcPts val="0"/>
              </a:spcBef>
              <a:spcAft>
                <a:spcPts val="0"/>
              </a:spcAft>
              <a:buSzPts val="1400"/>
              <a:buChar char="■"/>
            </a:pPr>
            <a:r>
              <a:rPr lang="es-ES"/>
              <a:t>Variedad → Los esquemas de datos son cambiantes y los datos </a:t>
            </a:r>
            <a:r>
              <a:rPr lang="es-ES">
                <a:solidFill>
                  <a:schemeClr val="dk1"/>
                </a:solidFill>
              </a:rPr>
              <a:t>son heterogéneos.</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ES">
                <a:solidFill>
                  <a:schemeClr val="dk1"/>
                </a:solidFill>
              </a:rPr>
              <a:t>Posteriormente, comienzan a surgir nuevas bases de datos que pueden cubrir las necesidades del ámbito Big Data o relacionados con él (IoT), estas son las NoSQL.</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Recuerda:</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2" marL="1371600" rtl="0" algn="l">
              <a:spcBef>
                <a:spcPts val="0"/>
              </a:spcBef>
              <a:spcAft>
                <a:spcPts val="0"/>
              </a:spcAft>
              <a:buClr>
                <a:schemeClr val="dk1"/>
              </a:buClr>
              <a:buSzPts val="1400"/>
              <a:buChar char="■"/>
            </a:pPr>
            <a:r>
              <a:rPr lang="es-ES">
                <a:solidFill>
                  <a:schemeClr val="dk1"/>
                </a:solidFill>
              </a:rPr>
              <a:t>NoSQL no implica no usar el SQL, implica no basarse en el modelo relacional.</a:t>
            </a:r>
            <a:endParaRPr>
              <a:solidFill>
                <a:schemeClr val="dk1"/>
              </a:solidFill>
            </a:endParaRPr>
          </a:p>
          <a:p>
            <a:pPr indent="0" lvl="0" marL="1371600" rtl="0" algn="l">
              <a:spcBef>
                <a:spcPts val="0"/>
              </a:spcBef>
              <a:spcAft>
                <a:spcPts val="0"/>
              </a:spcAft>
              <a:buNone/>
            </a:pPr>
            <a:r>
              <a:t/>
            </a:r>
            <a:endParaRPr>
              <a:solidFill>
                <a:schemeClr val="dk1"/>
              </a:solidFill>
            </a:endParaRPr>
          </a:p>
          <a:p>
            <a:pPr indent="-317500" lvl="2" marL="1371600" rtl="0" algn="l">
              <a:spcBef>
                <a:spcPts val="0"/>
              </a:spcBef>
              <a:spcAft>
                <a:spcPts val="0"/>
              </a:spcAft>
              <a:buClr>
                <a:schemeClr val="dk1"/>
              </a:buClr>
              <a:buSzPts val="1400"/>
              <a:buChar char="■"/>
            </a:pPr>
            <a:r>
              <a:rPr lang="es-ES">
                <a:solidFill>
                  <a:schemeClr val="dk1"/>
                </a:solidFill>
              </a:rPr>
              <a:t>Hay quienes prefieren el término NOSQL → Not Only SQL.</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9"/>
          <p:cNvSpPr txBox="1"/>
          <p:nvPr/>
        </p:nvSpPr>
        <p:spPr>
          <a:xfrm>
            <a:off x="351300" y="782450"/>
            <a:ext cx="8441400" cy="56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t>Bases de datos NoSQL</a:t>
            </a:r>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ES">
                <a:solidFill>
                  <a:schemeClr val="dk1"/>
                </a:solidFill>
              </a:rPr>
              <a:t>Características principales:</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No utilizan el lenguaje de consultas SQL, pero pueden ser  muy parecidos.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Orientadas a agregados: Manejan datos de tipo simple y otras estructuras más complejas.</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No tienen un esquema de datos fijo, pueden añadirse libremente los datos que se deseen.</a:t>
            </a:r>
            <a:br>
              <a:rPr lang="es-ES">
                <a:solidFill>
                  <a:schemeClr val="dk1"/>
                </a:solidFill>
              </a:rPr>
            </a:b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La mayoría de estas bases de datos están pensadas para ejecutarse sobre un clúster.</a:t>
            </a:r>
            <a:endParaRPr>
              <a:solidFill>
                <a:schemeClr val="dk1"/>
              </a:solidFill>
            </a:endParaRPr>
          </a:p>
          <a:p>
            <a:pPr indent="0" lvl="0" marL="1371600" rtl="0" algn="l">
              <a:spcBef>
                <a:spcPts val="0"/>
              </a:spcBef>
              <a:spcAft>
                <a:spcPts val="0"/>
              </a:spcAft>
              <a:buNone/>
            </a:pPr>
            <a:r>
              <a:t/>
            </a:r>
            <a:endParaRPr>
              <a:solidFill>
                <a:schemeClr val="dk1"/>
              </a:solidFill>
            </a:endParaRPr>
          </a:p>
          <a:p>
            <a:pPr indent="-317500" lvl="2" marL="1371600" rtl="0" algn="l">
              <a:spcBef>
                <a:spcPts val="0"/>
              </a:spcBef>
              <a:spcAft>
                <a:spcPts val="0"/>
              </a:spcAft>
              <a:buClr>
                <a:schemeClr val="dk1"/>
              </a:buClr>
              <a:buSzPts val="1400"/>
              <a:buChar char="■"/>
            </a:pPr>
            <a:r>
              <a:rPr lang="es-ES">
                <a:solidFill>
                  <a:schemeClr val="dk1"/>
                </a:solidFill>
              </a:rPr>
              <a:t>Los datos deben distribuirse de forma equitativa entre varios nodos (máquinas). </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3" marL="1828800" rtl="0" algn="l">
              <a:spcBef>
                <a:spcPts val="0"/>
              </a:spcBef>
              <a:spcAft>
                <a:spcPts val="0"/>
              </a:spcAft>
              <a:buClr>
                <a:schemeClr val="dk1"/>
              </a:buClr>
              <a:buSzPts val="1400"/>
              <a:buChar char="●"/>
            </a:pPr>
            <a:r>
              <a:rPr lang="es-ES">
                <a:solidFill>
                  <a:schemeClr val="dk1"/>
                </a:solidFill>
              </a:rPr>
              <a:t>Sharding → Distintos conjuntos de datos se distribuyen entre varios nodos.</a:t>
            </a:r>
            <a:endParaRPr>
              <a:solidFill>
                <a:schemeClr val="dk1"/>
              </a:solidFill>
            </a:endParaRPr>
          </a:p>
          <a:p>
            <a:pPr indent="0" lvl="0" marL="1371600" rtl="0" algn="l">
              <a:spcBef>
                <a:spcPts val="0"/>
              </a:spcBef>
              <a:spcAft>
                <a:spcPts val="0"/>
              </a:spcAft>
              <a:buNone/>
            </a:pPr>
            <a:r>
              <a:t/>
            </a:r>
            <a:endParaRPr>
              <a:solidFill>
                <a:schemeClr val="dk1"/>
              </a:solidFill>
            </a:endParaRPr>
          </a:p>
          <a:p>
            <a:pPr indent="-317500" lvl="3" marL="1828800" rtl="0" algn="l">
              <a:spcBef>
                <a:spcPts val="0"/>
              </a:spcBef>
              <a:spcAft>
                <a:spcPts val="0"/>
              </a:spcAft>
              <a:buClr>
                <a:schemeClr val="dk1"/>
              </a:buClr>
              <a:buSzPts val="1400"/>
              <a:buChar char="●"/>
            </a:pPr>
            <a:r>
              <a:rPr lang="es-ES">
                <a:solidFill>
                  <a:schemeClr val="dk1"/>
                </a:solidFill>
              </a:rPr>
              <a:t>Replicación → Se realizan copias de los datos que se guardan en varios nodos. </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2" marL="1371600" rtl="0" algn="l">
              <a:spcBef>
                <a:spcPts val="0"/>
              </a:spcBef>
              <a:spcAft>
                <a:spcPts val="0"/>
              </a:spcAft>
              <a:buClr>
                <a:schemeClr val="dk1"/>
              </a:buClr>
              <a:buSzPts val="1400"/>
              <a:buChar char="■"/>
            </a:pPr>
            <a:r>
              <a:rPr lang="es-ES">
                <a:solidFill>
                  <a:schemeClr val="dk1"/>
                </a:solidFill>
              </a:rPr>
              <a:t>Sus modelos de consistencia no suelen seguir las propiedades ACID, si no las BASE.</a:t>
            </a:r>
            <a:endParaRPr>
              <a:solidFill>
                <a:schemeClr val="dk1"/>
              </a:solidFill>
            </a:endParaRPr>
          </a:p>
          <a:p>
            <a:pPr indent="0" lvl="0" marL="1828800" marR="0" rtl="0" algn="l">
              <a:lnSpc>
                <a:spcPct val="100000"/>
              </a:lnSpc>
              <a:spcBef>
                <a:spcPts val="0"/>
              </a:spcBef>
              <a:spcAft>
                <a:spcPts val="0"/>
              </a:spcAft>
              <a:buNone/>
            </a:pPr>
            <a:r>
              <a:t/>
            </a:r>
            <a:endParaRPr>
              <a:solidFill>
                <a:schemeClr val="dk1"/>
              </a:solidFill>
            </a:endParaRPr>
          </a:p>
          <a:p>
            <a:pPr indent="-317500" lvl="3" marL="1828800" marR="0" rtl="0" algn="l">
              <a:lnSpc>
                <a:spcPct val="100000"/>
              </a:lnSpc>
              <a:spcBef>
                <a:spcPts val="0"/>
              </a:spcBef>
              <a:spcAft>
                <a:spcPts val="0"/>
              </a:spcAft>
              <a:buClr>
                <a:schemeClr val="dk1"/>
              </a:buClr>
              <a:buSzPts val="1400"/>
              <a:buChar char="●"/>
            </a:pPr>
            <a:r>
              <a:rPr lang="es-ES">
                <a:solidFill>
                  <a:schemeClr val="dk1"/>
                </a:solidFill>
              </a:rPr>
              <a:t>Básicamente Disponible – Basically Available.</a:t>
            </a:r>
            <a:endParaRPr>
              <a:solidFill>
                <a:schemeClr val="dk1"/>
              </a:solidFill>
            </a:endParaRPr>
          </a:p>
          <a:p>
            <a:pPr indent="0" lvl="0" marL="1828800" marR="0" rtl="0" algn="l">
              <a:lnSpc>
                <a:spcPct val="100000"/>
              </a:lnSpc>
              <a:spcBef>
                <a:spcPts val="0"/>
              </a:spcBef>
              <a:spcAft>
                <a:spcPts val="0"/>
              </a:spcAft>
              <a:buNone/>
            </a:pPr>
            <a:r>
              <a:t/>
            </a:r>
            <a:endParaRPr>
              <a:solidFill>
                <a:schemeClr val="dk1"/>
              </a:solidFill>
            </a:endParaRPr>
          </a:p>
          <a:p>
            <a:pPr indent="-317500" lvl="3" marL="1828800" marR="0" rtl="0" algn="l">
              <a:lnSpc>
                <a:spcPct val="100000"/>
              </a:lnSpc>
              <a:spcBef>
                <a:spcPts val="0"/>
              </a:spcBef>
              <a:spcAft>
                <a:spcPts val="0"/>
              </a:spcAft>
              <a:buClr>
                <a:schemeClr val="dk1"/>
              </a:buClr>
              <a:buSzPts val="1400"/>
              <a:buChar char="●"/>
            </a:pPr>
            <a:r>
              <a:rPr lang="es-ES">
                <a:solidFill>
                  <a:schemeClr val="dk1"/>
                </a:solidFill>
              </a:rPr>
              <a:t>Estado flexible – Soft state.</a:t>
            </a:r>
            <a:endParaRPr>
              <a:solidFill>
                <a:schemeClr val="dk1"/>
              </a:solidFill>
            </a:endParaRPr>
          </a:p>
          <a:p>
            <a:pPr indent="0" lvl="0" marL="1828800" marR="0" rtl="0" algn="l">
              <a:lnSpc>
                <a:spcPct val="100000"/>
              </a:lnSpc>
              <a:spcBef>
                <a:spcPts val="0"/>
              </a:spcBef>
              <a:spcAft>
                <a:spcPts val="0"/>
              </a:spcAft>
              <a:buNone/>
            </a:pPr>
            <a:r>
              <a:t/>
            </a:r>
            <a:endParaRPr>
              <a:solidFill>
                <a:schemeClr val="dk1"/>
              </a:solidFill>
            </a:endParaRPr>
          </a:p>
          <a:p>
            <a:pPr indent="-317500" lvl="3" marL="1828800" marR="0" rtl="0" algn="l">
              <a:lnSpc>
                <a:spcPct val="100000"/>
              </a:lnSpc>
              <a:spcBef>
                <a:spcPts val="0"/>
              </a:spcBef>
              <a:spcAft>
                <a:spcPts val="0"/>
              </a:spcAft>
              <a:buClr>
                <a:schemeClr val="dk1"/>
              </a:buClr>
              <a:buSzPts val="1400"/>
              <a:buChar char="●"/>
            </a:pPr>
            <a:r>
              <a:rPr lang="es-ES">
                <a:solidFill>
                  <a:schemeClr val="dk1"/>
                </a:solidFill>
              </a:rPr>
              <a:t>Eventualmente consistente – Eventually consistent.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18288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47" name="Google Shape;47;p9"/>
          <p:cNvPicPr preferRelativeResize="0"/>
          <p:nvPr/>
        </p:nvPicPr>
        <p:blipFill>
          <a:blip r:embed="rId3">
            <a:alphaModFix/>
          </a:blip>
          <a:stretch>
            <a:fillRect/>
          </a:stretch>
        </p:blipFill>
        <p:spPr>
          <a:xfrm>
            <a:off x="3727300" y="782450"/>
            <a:ext cx="1689400" cy="828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0"/>
          <p:cNvSpPr txBox="1"/>
          <p:nvPr/>
        </p:nvSpPr>
        <p:spPr>
          <a:xfrm>
            <a:off x="351300" y="782450"/>
            <a:ext cx="8441400" cy="56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solidFill>
                  <a:schemeClr val="dk1"/>
                </a:solidFill>
              </a:rPr>
              <a:t>Clasificación según el </a:t>
            </a:r>
            <a:r>
              <a:rPr b="1" lang="es-ES" sz="1800"/>
              <a:t>T</a:t>
            </a:r>
            <a:r>
              <a:rPr b="1" lang="es-ES" sz="1800"/>
              <a:t>eorema CAP</a:t>
            </a:r>
            <a:endParaRPr b="1" sz="1800"/>
          </a:p>
          <a:p>
            <a:pPr indent="0" lvl="0" marL="0" rtl="0" algn="l">
              <a:spcBef>
                <a:spcPts val="0"/>
              </a:spcBef>
              <a:spcAft>
                <a:spcPts val="0"/>
              </a:spcAft>
              <a:buNone/>
            </a:pPr>
            <a:r>
              <a:t/>
            </a:r>
            <a:endParaRPr/>
          </a:p>
          <a:p>
            <a:pPr indent="0" lvl="0" marL="0" rtl="0" algn="l">
              <a:spcBef>
                <a:spcPts val="0"/>
              </a:spcBef>
              <a:spcAft>
                <a:spcPts val="0"/>
              </a:spcAft>
              <a:buNone/>
            </a:pPr>
            <a:r>
              <a:rPr lang="es-ES"/>
              <a:t>Las bases de datos cumplen dos de estas propiedades:</a:t>
            </a:r>
            <a:endParaRPr/>
          </a:p>
          <a:p>
            <a:pPr indent="0" lvl="0" marL="457200" marR="0" rtl="0" algn="l">
              <a:lnSpc>
                <a:spcPct val="100000"/>
              </a:lnSpc>
              <a:spcBef>
                <a:spcPts val="0"/>
              </a:spcBef>
              <a:spcAft>
                <a:spcPts val="0"/>
              </a:spcAft>
              <a:buNone/>
            </a:pPr>
            <a:r>
              <a:rPr lang="es-ES">
                <a:solidFill>
                  <a:schemeClr val="dk1"/>
                </a:solidFill>
              </a:rPr>
              <a:t>	 	 	 	</a:t>
            </a:r>
            <a:endParaRPr>
              <a:solidFill>
                <a:schemeClr val="dk1"/>
              </a:solidFill>
            </a:endParaRPr>
          </a:p>
          <a:p>
            <a:pPr indent="-317500" lvl="0" marL="457200" marR="0" rtl="0" algn="l">
              <a:lnSpc>
                <a:spcPct val="100000"/>
              </a:lnSpc>
              <a:spcBef>
                <a:spcPts val="0"/>
              </a:spcBef>
              <a:spcAft>
                <a:spcPts val="0"/>
              </a:spcAft>
              <a:buClr>
                <a:schemeClr val="dk1"/>
              </a:buClr>
              <a:buSzPts val="1400"/>
              <a:buChar char="●"/>
            </a:pPr>
            <a:r>
              <a:rPr lang="es-ES">
                <a:solidFill>
                  <a:schemeClr val="dk1"/>
                </a:solidFill>
              </a:rPr>
              <a:t>Consistencia - Consistency: Toda lectura es respondida con la información más reciente o un error.</a:t>
            </a:r>
            <a:br>
              <a:rPr lang="es-ES">
                <a:solidFill>
                  <a:schemeClr val="dk1"/>
                </a:solidFill>
              </a:rPr>
            </a:br>
            <a:r>
              <a:rPr lang="es-ES">
                <a:solidFill>
                  <a:schemeClr val="dk1"/>
                </a:solidFill>
              </a:rPr>
              <a:t> 	 	</a:t>
            </a:r>
            <a:endParaRPr>
              <a:solidFill>
                <a:schemeClr val="dk1"/>
              </a:solidFill>
            </a:endParaRPr>
          </a:p>
          <a:p>
            <a:pPr indent="-317500" lvl="0" marL="457200" marR="0" rtl="0" algn="l">
              <a:lnSpc>
                <a:spcPct val="100000"/>
              </a:lnSpc>
              <a:spcBef>
                <a:spcPts val="0"/>
              </a:spcBef>
              <a:spcAft>
                <a:spcPts val="0"/>
              </a:spcAft>
              <a:buClr>
                <a:schemeClr val="dk1"/>
              </a:buClr>
              <a:buSzPts val="1400"/>
              <a:buChar char="●"/>
            </a:pPr>
            <a:r>
              <a:rPr lang="es-ES">
                <a:solidFill>
                  <a:schemeClr val="dk1"/>
                </a:solidFill>
              </a:rPr>
              <a:t>Disponibilidad - Availability: No hay garantía de obtener la información más reciente.</a:t>
            </a:r>
            <a:br>
              <a:rPr lang="es-ES">
                <a:solidFill>
                  <a:schemeClr val="dk1"/>
                </a:solidFill>
              </a:rPr>
            </a:br>
            <a:r>
              <a:rPr lang="es-ES">
                <a:solidFill>
                  <a:schemeClr val="dk1"/>
                </a:solidFill>
              </a:rPr>
              <a:t>	</a:t>
            </a:r>
            <a:endParaRPr>
              <a:solidFill>
                <a:schemeClr val="dk1"/>
              </a:solidFill>
            </a:endParaRPr>
          </a:p>
          <a:p>
            <a:pPr indent="-317500" lvl="0" marL="457200" marR="0" rtl="0" algn="l">
              <a:lnSpc>
                <a:spcPct val="100000"/>
              </a:lnSpc>
              <a:spcBef>
                <a:spcPts val="0"/>
              </a:spcBef>
              <a:spcAft>
                <a:spcPts val="0"/>
              </a:spcAft>
              <a:buClr>
                <a:schemeClr val="dk1"/>
              </a:buClr>
              <a:buSzPts val="1400"/>
              <a:buChar char="●"/>
            </a:pPr>
            <a:r>
              <a:rPr lang="es-ES">
                <a:solidFill>
                  <a:schemeClr val="dk1"/>
                </a:solidFill>
              </a:rPr>
              <a:t>Tolerancia al particionamiento - Partitioning: El clúster funcionará pese a que algunos nodos fallen.</a:t>
            </a:r>
            <a:endParaRPr/>
          </a:p>
          <a:p>
            <a:pPr indent="0" lvl="0" marL="0" marR="0" rtl="0" algn="l">
              <a:lnSpc>
                <a:spcPct val="100000"/>
              </a:lnSpc>
              <a:spcBef>
                <a:spcPts val="0"/>
              </a:spcBef>
              <a:spcAft>
                <a:spcPts val="0"/>
              </a:spcAft>
              <a:buNone/>
            </a:pPr>
            <a:br>
              <a:rPr lang="es-ES"/>
            </a:br>
            <a:endParaRPr/>
          </a:p>
          <a:p>
            <a:pPr indent="0" lvl="0" marL="0" marR="0" rtl="0" algn="l">
              <a:lnSpc>
                <a:spcPct val="100000"/>
              </a:lnSpc>
              <a:spcBef>
                <a:spcPts val="0"/>
              </a:spcBef>
              <a:spcAft>
                <a:spcPts val="0"/>
              </a:spcAft>
              <a:buNone/>
            </a:pPr>
            <a:r>
              <a:rPr lang="es-ES"/>
              <a:t>¿Que propiedades y problemas tienen nuestras bases de datos?</a:t>
            </a:r>
            <a:endParaRPr/>
          </a:p>
          <a:p>
            <a:pPr indent="0" lvl="0" marL="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s-ES"/>
              <a:t>Oracle, MySQL y Neo4j.</a:t>
            </a:r>
            <a:endParaRPr/>
          </a:p>
          <a:p>
            <a:pPr indent="-317500" lvl="1" marL="914400" marR="0" rtl="0" algn="l">
              <a:lnSpc>
                <a:spcPct val="100000"/>
              </a:lnSpc>
              <a:spcBef>
                <a:spcPts val="0"/>
              </a:spcBef>
              <a:spcAft>
                <a:spcPts val="0"/>
              </a:spcAft>
              <a:buSzPts val="1400"/>
              <a:buChar char="○"/>
            </a:pPr>
            <a:r>
              <a:rPr lang="es-ES"/>
              <a:t>Propiedades: Consistencia y Disponibilidad.</a:t>
            </a:r>
            <a:endParaRPr/>
          </a:p>
          <a:p>
            <a:pPr indent="-317500" lvl="1" marL="914400" marR="0" rtl="0" algn="l">
              <a:lnSpc>
                <a:spcPct val="100000"/>
              </a:lnSpc>
              <a:spcBef>
                <a:spcPts val="0"/>
              </a:spcBef>
              <a:spcAft>
                <a:spcPts val="0"/>
              </a:spcAft>
              <a:buSzPts val="1400"/>
              <a:buChar char="○"/>
            </a:pPr>
            <a:r>
              <a:rPr lang="es-ES"/>
              <a:t>Problema: Si falla algún nodo, la comunicación el clúster se cae.</a:t>
            </a:r>
            <a:endParaRPr/>
          </a:p>
          <a:p>
            <a:pPr indent="0" lvl="0" marL="9144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s-ES"/>
              <a:t>MongoDB, Redis.</a:t>
            </a:r>
            <a:endParaRPr/>
          </a:p>
          <a:p>
            <a:pPr indent="-317500" lvl="1" marL="914400" marR="0" rtl="0" algn="l">
              <a:lnSpc>
                <a:spcPct val="100000"/>
              </a:lnSpc>
              <a:spcBef>
                <a:spcPts val="0"/>
              </a:spcBef>
              <a:spcAft>
                <a:spcPts val="0"/>
              </a:spcAft>
              <a:buSzPts val="1400"/>
              <a:buChar char="○"/>
            </a:pPr>
            <a:r>
              <a:rPr lang="es-ES">
                <a:solidFill>
                  <a:schemeClr val="dk1"/>
                </a:solidFill>
              </a:rPr>
              <a:t>Propiedades: Consistencia y Particionamiento.</a:t>
            </a:r>
            <a:endParaRPr>
              <a:solidFill>
                <a:schemeClr val="dk1"/>
              </a:solidFill>
            </a:endParaRPr>
          </a:p>
          <a:p>
            <a:pPr indent="-317500" lvl="1" marL="914400" rtl="0" algn="l">
              <a:spcBef>
                <a:spcPts val="0"/>
              </a:spcBef>
              <a:spcAft>
                <a:spcPts val="0"/>
              </a:spcAft>
              <a:buClr>
                <a:schemeClr val="dk1"/>
              </a:buClr>
              <a:buSzPts val="1400"/>
              <a:buChar char="○"/>
            </a:pPr>
            <a:r>
              <a:rPr lang="es-ES">
                <a:solidFill>
                  <a:schemeClr val="dk1"/>
                </a:solidFill>
              </a:rPr>
              <a:t>Problema: </a:t>
            </a:r>
            <a:r>
              <a:rPr lang="es-ES"/>
              <a:t>No se puede asegurar siempre el acceso a la información.</a:t>
            </a:r>
            <a:endParaRPr sz="1200">
              <a:solidFill>
                <a:schemeClr val="dk1"/>
              </a:solidFill>
            </a:endParaRPr>
          </a:p>
          <a:p>
            <a:pPr indent="0" lvl="0" marL="914400" rtl="0" algn="l">
              <a:spcBef>
                <a:spcPts val="0"/>
              </a:spcBef>
              <a:spcAft>
                <a:spcPts val="0"/>
              </a:spcAft>
              <a:buNone/>
            </a:pPr>
            <a:r>
              <a:t/>
            </a:r>
            <a:endParaRPr sz="1200">
              <a:solidFill>
                <a:schemeClr val="dk1"/>
              </a:solidFill>
            </a:endParaRPr>
          </a:p>
          <a:p>
            <a:pPr indent="-317500" lvl="0" marL="457200" rtl="0" algn="l">
              <a:spcBef>
                <a:spcPts val="0"/>
              </a:spcBef>
              <a:spcAft>
                <a:spcPts val="0"/>
              </a:spcAft>
              <a:buClr>
                <a:schemeClr val="dk1"/>
              </a:buClr>
              <a:buSzPts val="1400"/>
              <a:buChar char="●"/>
            </a:pPr>
            <a:r>
              <a:rPr lang="es-ES">
                <a:solidFill>
                  <a:schemeClr val="dk1"/>
                </a:solidFill>
              </a:rPr>
              <a:t>Cassandra</a:t>
            </a:r>
            <a:r>
              <a:rPr lang="es-ES"/>
              <a:t>, CouchDB.</a:t>
            </a:r>
            <a:endParaRPr/>
          </a:p>
          <a:p>
            <a:pPr indent="-317500" lvl="1" marL="914400" rtl="0" algn="l">
              <a:spcBef>
                <a:spcPts val="0"/>
              </a:spcBef>
              <a:spcAft>
                <a:spcPts val="0"/>
              </a:spcAft>
              <a:buSzPts val="1400"/>
              <a:buChar char="○"/>
            </a:pPr>
            <a:r>
              <a:rPr lang="es-ES">
                <a:solidFill>
                  <a:schemeClr val="dk1"/>
                </a:solidFill>
              </a:rPr>
              <a:t>Propiedades: Disponibilidad y Particionamiento.</a:t>
            </a:r>
            <a:endParaRPr/>
          </a:p>
          <a:p>
            <a:pPr indent="-317500" lvl="1" marL="914400" rtl="0" algn="l">
              <a:spcBef>
                <a:spcPts val="0"/>
              </a:spcBef>
              <a:spcAft>
                <a:spcPts val="0"/>
              </a:spcAft>
              <a:buClr>
                <a:schemeClr val="dk1"/>
              </a:buClr>
              <a:buSzPts val="1400"/>
              <a:buChar char="○"/>
            </a:pPr>
            <a:r>
              <a:rPr lang="es-ES">
                <a:solidFill>
                  <a:schemeClr val="dk1"/>
                </a:solidFill>
              </a:rPr>
              <a:t>Problema: Tal vez obtengamos datos antiguos o no actualizados.</a:t>
            </a:r>
            <a:endParaRPr sz="1200">
              <a:solidFill>
                <a:schemeClr val="dk1"/>
              </a:solidFill>
            </a:endParaRPr>
          </a:p>
          <a:p>
            <a:pPr indent="0" lvl="0" marL="914400" rtl="0" algn="l">
              <a:spcBef>
                <a:spcPts val="0"/>
              </a:spcBef>
              <a:spcAft>
                <a:spcPts val="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1"/>
          <p:cNvSpPr txBox="1"/>
          <p:nvPr/>
        </p:nvSpPr>
        <p:spPr>
          <a:xfrm>
            <a:off x="351300" y="706250"/>
            <a:ext cx="8441400" cy="4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t>Clasificación según el modelo de datos</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8" name="Google Shape;58;p11"/>
          <p:cNvSpPr txBox="1"/>
          <p:nvPr/>
        </p:nvSpPr>
        <p:spPr>
          <a:xfrm>
            <a:off x="469500" y="1398775"/>
            <a:ext cx="1767300" cy="4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ES" sz="2000">
                <a:solidFill>
                  <a:srgbClr val="FF0000"/>
                </a:solidFill>
              </a:rPr>
              <a:t>Documentos</a:t>
            </a:r>
            <a:endParaRPr/>
          </a:p>
        </p:txBody>
      </p:sp>
      <p:sp>
        <p:nvSpPr>
          <p:cNvPr id="59" name="Google Shape;59;p11"/>
          <p:cNvSpPr txBox="1"/>
          <p:nvPr/>
        </p:nvSpPr>
        <p:spPr>
          <a:xfrm>
            <a:off x="469500" y="2520600"/>
            <a:ext cx="1649100" cy="4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2000">
                <a:solidFill>
                  <a:srgbClr val="FF0000"/>
                </a:solidFill>
              </a:rPr>
              <a:t>Clave-Valor</a:t>
            </a:r>
            <a:endParaRPr/>
          </a:p>
        </p:txBody>
      </p:sp>
      <p:sp>
        <p:nvSpPr>
          <p:cNvPr id="60" name="Google Shape;60;p11"/>
          <p:cNvSpPr txBox="1"/>
          <p:nvPr/>
        </p:nvSpPr>
        <p:spPr>
          <a:xfrm>
            <a:off x="469500" y="4075000"/>
            <a:ext cx="1015500" cy="4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2000">
                <a:solidFill>
                  <a:srgbClr val="FF0000"/>
                </a:solidFill>
              </a:rPr>
              <a:t>Grafos</a:t>
            </a:r>
            <a:endParaRPr/>
          </a:p>
        </p:txBody>
      </p:sp>
      <p:sp>
        <p:nvSpPr>
          <p:cNvPr id="61" name="Google Shape;61;p11"/>
          <p:cNvSpPr txBox="1"/>
          <p:nvPr/>
        </p:nvSpPr>
        <p:spPr>
          <a:xfrm>
            <a:off x="469500" y="5376813"/>
            <a:ext cx="1302900" cy="4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2000">
                <a:solidFill>
                  <a:srgbClr val="FF0000"/>
                </a:solidFill>
              </a:rPr>
              <a:t>Columna</a:t>
            </a:r>
            <a:endParaRPr/>
          </a:p>
        </p:txBody>
      </p:sp>
      <p:pic>
        <p:nvPicPr>
          <p:cNvPr id="62" name="Google Shape;62;p11"/>
          <p:cNvPicPr preferRelativeResize="0"/>
          <p:nvPr/>
        </p:nvPicPr>
        <p:blipFill>
          <a:blip r:embed="rId3">
            <a:alphaModFix/>
          </a:blip>
          <a:stretch>
            <a:fillRect/>
          </a:stretch>
        </p:blipFill>
        <p:spPr>
          <a:xfrm>
            <a:off x="2361788" y="1127263"/>
            <a:ext cx="2095950" cy="866625"/>
          </a:xfrm>
          <a:prstGeom prst="rect">
            <a:avLst/>
          </a:prstGeom>
          <a:noFill/>
          <a:ln>
            <a:noFill/>
          </a:ln>
        </p:spPr>
      </p:pic>
      <p:pic>
        <p:nvPicPr>
          <p:cNvPr id="63" name="Google Shape;63;p11"/>
          <p:cNvPicPr preferRelativeResize="0"/>
          <p:nvPr/>
        </p:nvPicPr>
        <p:blipFill>
          <a:blip r:embed="rId4">
            <a:alphaModFix/>
          </a:blip>
          <a:stretch>
            <a:fillRect/>
          </a:stretch>
        </p:blipFill>
        <p:spPr>
          <a:xfrm>
            <a:off x="2537975" y="2010275"/>
            <a:ext cx="1743576" cy="1471850"/>
          </a:xfrm>
          <a:prstGeom prst="rect">
            <a:avLst/>
          </a:prstGeom>
          <a:noFill/>
          <a:ln>
            <a:noFill/>
          </a:ln>
        </p:spPr>
      </p:pic>
      <p:pic>
        <p:nvPicPr>
          <p:cNvPr id="64" name="Google Shape;64;p11"/>
          <p:cNvPicPr preferRelativeResize="0"/>
          <p:nvPr/>
        </p:nvPicPr>
        <p:blipFill>
          <a:blip r:embed="rId5">
            <a:alphaModFix/>
          </a:blip>
          <a:stretch>
            <a:fillRect/>
          </a:stretch>
        </p:blipFill>
        <p:spPr>
          <a:xfrm>
            <a:off x="2388038" y="3824350"/>
            <a:ext cx="2143125" cy="952500"/>
          </a:xfrm>
          <a:prstGeom prst="rect">
            <a:avLst/>
          </a:prstGeom>
          <a:noFill/>
          <a:ln>
            <a:noFill/>
          </a:ln>
        </p:spPr>
      </p:pic>
      <p:pic>
        <p:nvPicPr>
          <p:cNvPr id="65" name="Google Shape;65;p11"/>
          <p:cNvPicPr preferRelativeResize="0"/>
          <p:nvPr/>
        </p:nvPicPr>
        <p:blipFill>
          <a:blip r:embed="rId6">
            <a:alphaModFix/>
          </a:blip>
          <a:stretch>
            <a:fillRect/>
          </a:stretch>
        </p:blipFill>
        <p:spPr>
          <a:xfrm>
            <a:off x="2545873" y="4990205"/>
            <a:ext cx="1827501" cy="1224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nvSpPr>
        <p:spPr>
          <a:xfrm>
            <a:off x="351300" y="782450"/>
            <a:ext cx="8441400" cy="56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t>¿Qué es</a:t>
            </a:r>
            <a:r>
              <a:rPr b="1" lang="es-ES" sz="1800"/>
              <a:t> Cassandra?</a:t>
            </a:r>
            <a:endParaRPr b="1" sz="1800"/>
          </a:p>
          <a:p>
            <a:pPr indent="0" lvl="0" marL="0" rtl="0" algn="l">
              <a:spcBef>
                <a:spcPts val="0"/>
              </a:spcBef>
              <a:spcAft>
                <a:spcPts val="0"/>
              </a:spcAft>
              <a:buNone/>
            </a:pPr>
            <a:r>
              <a:t/>
            </a:r>
            <a:endParaRPr/>
          </a:p>
          <a:p>
            <a:pPr indent="0" lvl="0" marL="0" rtl="0" algn="just">
              <a:spcBef>
                <a:spcPts val="0"/>
              </a:spcBef>
              <a:spcAft>
                <a:spcPts val="0"/>
              </a:spcAft>
              <a:buNone/>
            </a:pPr>
            <a:r>
              <a:rPr lang="es-ES"/>
              <a:t>Es una base de datos orientada a columna escrita en Java que fué desarrollada por Facebook para integrarla en su motor de búsqueda para buscar mensajes en la bandeja de entrada. Su diseño se inspiró en las bases de datos NoSQL: BigTable (Google) y DynamoDB (Amazon).</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Es un proyecto de la Apache Foundation desde 2009, por lo que es de código abierto.</a:t>
            </a:r>
            <a:endParaRPr/>
          </a:p>
          <a:p>
            <a:pPr indent="0" lvl="0" marL="0" rtl="0" algn="l">
              <a:spcBef>
                <a:spcPts val="0"/>
              </a:spcBef>
              <a:spcAft>
                <a:spcPts val="0"/>
              </a:spcAft>
              <a:buNone/>
            </a:pPr>
            <a:br>
              <a:rPr lang="es-ES"/>
            </a:br>
            <a:endParaRPr/>
          </a:p>
          <a:p>
            <a:pPr indent="0" lvl="0" marL="0" rtl="0" algn="l">
              <a:spcBef>
                <a:spcPts val="0"/>
              </a:spcBef>
              <a:spcAft>
                <a:spcPts val="0"/>
              </a:spcAft>
              <a:buClr>
                <a:schemeClr val="dk1"/>
              </a:buClr>
              <a:buSzPts val="1100"/>
              <a:buFont typeface="Arial"/>
              <a:buNone/>
            </a:pPr>
            <a:r>
              <a:rPr b="1" lang="es-ES" sz="1800">
                <a:solidFill>
                  <a:schemeClr val="dk1"/>
                </a:solidFill>
              </a:rPr>
              <a:t>¿Qué características tiene?</a:t>
            </a:r>
            <a:endParaRPr/>
          </a:p>
          <a:p>
            <a:pPr indent="0" lvl="0" marL="0" rtl="0" algn="l">
              <a:spcBef>
                <a:spcPts val="0"/>
              </a:spcBef>
              <a:spcAft>
                <a:spcPts val="0"/>
              </a:spcAft>
              <a:buNone/>
            </a:pPr>
            <a:r>
              <a:t/>
            </a:r>
            <a:endParaRPr/>
          </a:p>
          <a:p>
            <a:pPr indent="-317500" lvl="0" marL="457200" rtl="0" algn="l">
              <a:spcBef>
                <a:spcPts val="0"/>
              </a:spcBef>
              <a:spcAft>
                <a:spcPts val="0"/>
              </a:spcAft>
              <a:buClr>
                <a:schemeClr val="dk1"/>
              </a:buClr>
              <a:buSzPts val="1400"/>
              <a:buChar char="●"/>
            </a:pPr>
            <a:r>
              <a:rPr lang="es-ES"/>
              <a:t>Altamente escalable.</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Clr>
                <a:schemeClr val="dk1"/>
              </a:buClr>
              <a:buSzPts val="1400"/>
              <a:buChar char="●"/>
            </a:pPr>
            <a:r>
              <a:rPr lang="es-ES">
                <a:solidFill>
                  <a:schemeClr val="dk1"/>
                </a:solidFill>
              </a:rPr>
              <a:t>Muy rápida para operaciones de escritura.</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ES">
                <a:solidFill>
                  <a:schemeClr val="dk1"/>
                </a:solidFill>
              </a:rPr>
              <a:t>Permite la distribución y replicación de datos.</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ES">
                <a:solidFill>
                  <a:schemeClr val="dk1"/>
                </a:solidFill>
              </a:rPr>
              <a:t>Da soporte al modelo de cómputo MapReduce.</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ES">
                <a:solidFill>
                  <a:schemeClr val="dk1"/>
                </a:solidFill>
              </a:rPr>
              <a:t>Transacciones compatibles con ciertas propiedades ACID, concretamente AID.</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3"/>
          <p:cNvSpPr txBox="1"/>
          <p:nvPr/>
        </p:nvSpPr>
        <p:spPr>
          <a:xfrm>
            <a:off x="351300" y="782450"/>
            <a:ext cx="8577900" cy="56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t>Escenarios de uso destacados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76" name="Google Shape;76;p13"/>
          <p:cNvPicPr preferRelativeResize="0"/>
          <p:nvPr/>
        </p:nvPicPr>
        <p:blipFill>
          <a:blip r:embed="rId3">
            <a:alphaModFix/>
          </a:blip>
          <a:stretch>
            <a:fillRect/>
          </a:stretch>
        </p:blipFill>
        <p:spPr>
          <a:xfrm>
            <a:off x="679400" y="1351325"/>
            <a:ext cx="4302675" cy="1876645"/>
          </a:xfrm>
          <a:prstGeom prst="rect">
            <a:avLst/>
          </a:prstGeom>
          <a:noFill/>
          <a:ln>
            <a:noFill/>
          </a:ln>
        </p:spPr>
      </p:pic>
      <p:pic>
        <p:nvPicPr>
          <p:cNvPr id="77" name="Google Shape;77;p13"/>
          <p:cNvPicPr preferRelativeResize="0"/>
          <p:nvPr/>
        </p:nvPicPr>
        <p:blipFill>
          <a:blip r:embed="rId4">
            <a:alphaModFix/>
          </a:blip>
          <a:stretch>
            <a:fillRect/>
          </a:stretch>
        </p:blipFill>
        <p:spPr>
          <a:xfrm>
            <a:off x="5369100" y="1351325"/>
            <a:ext cx="3106775" cy="2476250"/>
          </a:xfrm>
          <a:prstGeom prst="rect">
            <a:avLst/>
          </a:prstGeom>
          <a:noFill/>
          <a:ln>
            <a:noFill/>
          </a:ln>
        </p:spPr>
      </p:pic>
      <p:pic>
        <p:nvPicPr>
          <p:cNvPr id="78" name="Google Shape;78;p13"/>
          <p:cNvPicPr preferRelativeResize="0"/>
          <p:nvPr/>
        </p:nvPicPr>
        <p:blipFill>
          <a:blip r:embed="rId5">
            <a:alphaModFix/>
          </a:blip>
          <a:stretch>
            <a:fillRect/>
          </a:stretch>
        </p:blipFill>
        <p:spPr>
          <a:xfrm>
            <a:off x="679400" y="3378476"/>
            <a:ext cx="4302675" cy="2393300"/>
          </a:xfrm>
          <a:prstGeom prst="rect">
            <a:avLst/>
          </a:prstGeom>
          <a:noFill/>
          <a:ln>
            <a:noFill/>
          </a:ln>
        </p:spPr>
      </p:pic>
      <p:pic>
        <p:nvPicPr>
          <p:cNvPr id="79" name="Google Shape;79;p13"/>
          <p:cNvPicPr preferRelativeResize="0"/>
          <p:nvPr/>
        </p:nvPicPr>
        <p:blipFill>
          <a:blip r:embed="rId6">
            <a:alphaModFix/>
          </a:blip>
          <a:stretch>
            <a:fillRect/>
          </a:stretch>
        </p:blipFill>
        <p:spPr>
          <a:xfrm>
            <a:off x="5369100" y="3958926"/>
            <a:ext cx="3063025" cy="1692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