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0" r:id="rId5"/>
    <p:sldId id="259" r:id="rId6"/>
    <p:sldId id="262" r:id="rId7"/>
    <p:sldId id="261" r:id="rId8"/>
    <p:sldId id="263" r:id="rId9"/>
    <p:sldId id="294" r:id="rId10"/>
    <p:sldId id="299" r:id="rId11"/>
    <p:sldId id="301" r:id="rId12"/>
    <p:sldId id="264" r:id="rId13"/>
    <p:sldId id="295" r:id="rId14"/>
    <p:sldId id="297" r:id="rId15"/>
    <p:sldId id="302" r:id="rId16"/>
    <p:sldId id="303" r:id="rId17"/>
    <p:sldId id="265" r:id="rId18"/>
    <p:sldId id="266" r:id="rId19"/>
    <p:sldId id="267" r:id="rId20"/>
    <p:sldId id="269" r:id="rId21"/>
    <p:sldId id="270" r:id="rId22"/>
    <p:sldId id="298" r:id="rId23"/>
    <p:sldId id="271" r:id="rId24"/>
    <p:sldId id="272" r:id="rId25"/>
    <p:sldId id="273" r:id="rId26"/>
    <p:sldId id="276" r:id="rId27"/>
    <p:sldId id="277" r:id="rId28"/>
    <p:sldId id="308" r:id="rId29"/>
    <p:sldId id="309" r:id="rId30"/>
    <p:sldId id="280" r:id="rId31"/>
    <p:sldId id="285" r:id="rId32"/>
    <p:sldId id="310" r:id="rId33"/>
    <p:sldId id="284" r:id="rId34"/>
    <p:sldId id="312" r:id="rId35"/>
    <p:sldId id="313" r:id="rId36"/>
    <p:sldId id="314" r:id="rId37"/>
    <p:sldId id="281" r:id="rId38"/>
    <p:sldId id="282" r:id="rId39"/>
    <p:sldId id="283" r:id="rId40"/>
    <p:sldId id="327" r:id="rId41"/>
    <p:sldId id="288" r:id="rId42"/>
    <p:sldId id="289" r:id="rId43"/>
    <p:sldId id="290" r:id="rId44"/>
    <p:sldId id="291" r:id="rId45"/>
    <p:sldId id="292" r:id="rId46"/>
    <p:sldId id="293" r:id="rId47"/>
    <p:sldId id="315" r:id="rId48"/>
    <p:sldId id="317" r:id="rId49"/>
    <p:sldId id="316" r:id="rId50"/>
    <p:sldId id="326" r:id="rId51"/>
    <p:sldId id="318" r:id="rId52"/>
    <p:sldId id="319" r:id="rId53"/>
    <p:sldId id="320" r:id="rId54"/>
    <p:sldId id="32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hyperlink" Target="https://www.w3schools.com/css/css_font.asp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B6C2-E86E-4EB5-9FCE-6FCC02492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UNIDAD II. HTML y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DD24-3308-47AB-83A6-117B533DD11E}"/>
              </a:ext>
            </a:extLst>
          </p:cNvPr>
          <p:cNvSpPr txBox="1"/>
          <p:nvPr/>
        </p:nvSpPr>
        <p:spPr>
          <a:xfrm>
            <a:off x="6460241" y="4712678"/>
            <a:ext cx="397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Ing. Rocio Treviño Saucedo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6D723-CD0C-4EB5-A4FA-642144E8A243}"/>
              </a:ext>
            </a:extLst>
          </p:cNvPr>
          <p:cNvSpPr txBox="1"/>
          <p:nvPr/>
        </p:nvSpPr>
        <p:spPr>
          <a:xfrm>
            <a:off x="810593" y="400050"/>
            <a:ext cx="108597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1.1-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una </a:t>
            </a:r>
            <a:r>
              <a:rPr lang="en-US" sz="2400" dirty="0" err="1">
                <a:solidFill>
                  <a:srgbClr val="022417"/>
                </a:solidFill>
              </a:rPr>
              <a:t>copia</a:t>
            </a:r>
            <a:r>
              <a:rPr lang="en-US" sz="2400" dirty="0">
                <a:solidFill>
                  <a:srgbClr val="022417"/>
                </a:solidFill>
              </a:rPr>
              <a:t> del </a:t>
            </a:r>
            <a:r>
              <a:rPr lang="en-US" sz="2400" dirty="0" err="1">
                <a:solidFill>
                  <a:srgbClr val="022417"/>
                </a:solidFill>
              </a:rPr>
              <a:t>archivo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>
                <a:solidFill>
                  <a:srgbClr val="022417"/>
                </a:solidFill>
              </a:rPr>
              <a:t>Unidad2_PW_SuNombre</a:t>
            </a:r>
            <a:r>
              <a:rPr lang="en-US" sz="2400" dirty="0">
                <a:solidFill>
                  <a:srgbClr val="022417"/>
                </a:solidFill>
              </a:rPr>
              <a:t>” y </a:t>
            </a:r>
            <a:r>
              <a:rPr lang="en-US" sz="2400" dirty="0" err="1">
                <a:solidFill>
                  <a:srgbClr val="022417"/>
                </a:solidFill>
              </a:rPr>
              <a:t>nombralo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como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>
                <a:solidFill>
                  <a:srgbClr val="022417"/>
                </a:solidFill>
              </a:rPr>
              <a:t>Unidad2_PW_SuNombre</a:t>
            </a:r>
            <a:r>
              <a:rPr lang="en-US" sz="2400" b="1" dirty="0"/>
              <a:t>_2</a:t>
            </a:r>
            <a:r>
              <a:rPr lang="en-US" sz="2400" dirty="0">
                <a:solidFill>
                  <a:srgbClr val="022417"/>
                </a:solidFill>
              </a:rPr>
              <a:t>”. </a:t>
            </a:r>
            <a:r>
              <a:rPr lang="en-US" sz="2400" dirty="0" err="1">
                <a:solidFill>
                  <a:srgbClr val="022417"/>
                </a:solidFill>
              </a:rPr>
              <a:t>Utiliza</a:t>
            </a:r>
            <a:r>
              <a:rPr lang="en-US" sz="2400" dirty="0">
                <a:solidFill>
                  <a:srgbClr val="022417"/>
                </a:solidFill>
              </a:rPr>
              <a:t> el tag </a:t>
            </a:r>
            <a:r>
              <a:rPr lang="en-US" sz="2400" b="1" dirty="0">
                <a:solidFill>
                  <a:srgbClr val="022417"/>
                </a:solidFill>
              </a:rPr>
              <a:t>&lt;H1&gt;&lt;/H1&gt;</a:t>
            </a:r>
            <a:r>
              <a:rPr lang="en-US" sz="2400" dirty="0">
                <a:solidFill>
                  <a:srgbClr val="022417"/>
                </a:solidFill>
              </a:rPr>
              <a:t> al </a:t>
            </a:r>
            <a:r>
              <a:rPr lang="en-US" sz="2400" b="1" dirty="0">
                <a:solidFill>
                  <a:srgbClr val="022417"/>
                </a:solidFill>
              </a:rPr>
              <a:t>&lt;H6&gt;&lt;/H6&gt;</a:t>
            </a:r>
            <a:r>
              <a:rPr lang="en-US" sz="2400" dirty="0">
                <a:solidFill>
                  <a:srgbClr val="022417"/>
                </a:solidFill>
              </a:rPr>
              <a:t> y </a:t>
            </a:r>
            <a:r>
              <a:rPr lang="en-US" sz="2400" dirty="0" err="1">
                <a:solidFill>
                  <a:srgbClr val="022417"/>
                </a:solidFill>
              </a:rPr>
              <a:t>utiliza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el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atributo</a:t>
            </a:r>
            <a:r>
              <a:rPr lang="en-US" sz="2400" dirty="0">
                <a:solidFill>
                  <a:srgbClr val="022417"/>
                </a:solidFill>
              </a:rPr>
              <a:t> ALIGN a </a:t>
            </a:r>
            <a:r>
              <a:rPr lang="en-US" sz="2400" dirty="0" err="1">
                <a:solidFill>
                  <a:srgbClr val="022417"/>
                </a:solidFill>
              </a:rPr>
              <a:t>tu</a:t>
            </a:r>
            <a:r>
              <a:rPr lang="en-US" sz="2400" dirty="0">
                <a:solidFill>
                  <a:srgbClr val="022417"/>
                </a:solidFill>
              </a:rPr>
              <a:t> gusto (</a:t>
            </a:r>
            <a:r>
              <a:rPr lang="en-US" sz="2400" i="1" dirty="0">
                <a:solidFill>
                  <a:srgbClr val="022417"/>
                </a:solidFill>
              </a:rPr>
              <a:t>Center, Right</a:t>
            </a:r>
            <a:r>
              <a:rPr lang="en-US" sz="2400" dirty="0">
                <a:solidFill>
                  <a:srgbClr val="022417"/>
                </a:solidFill>
              </a:rPr>
              <a:t>)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 err="1">
                <a:solidFill>
                  <a:srgbClr val="022417"/>
                </a:solidFill>
              </a:rPr>
              <a:t>Porgramacion</a:t>
            </a:r>
            <a:r>
              <a:rPr lang="en-US" sz="2400" dirty="0">
                <a:solidFill>
                  <a:srgbClr val="022417"/>
                </a:solidFill>
              </a:rPr>
              <a:t> Web. </a:t>
            </a:r>
          </a:p>
          <a:p>
            <a:r>
              <a:rPr lang="en-US" sz="2400" dirty="0" err="1">
                <a:solidFill>
                  <a:srgbClr val="022417"/>
                </a:solidFill>
              </a:rPr>
              <a:t>Nombre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completo</a:t>
            </a:r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No. Control</a:t>
            </a:r>
          </a:p>
          <a:p>
            <a:r>
              <a:rPr lang="en-US" sz="2400" dirty="0">
                <a:solidFill>
                  <a:srgbClr val="022417"/>
                </a:solidFill>
              </a:rPr>
              <a:t>Carrera</a:t>
            </a:r>
          </a:p>
          <a:p>
            <a:r>
              <a:rPr lang="en-US" sz="2400" dirty="0" err="1">
                <a:solidFill>
                  <a:srgbClr val="022417"/>
                </a:solidFill>
              </a:rPr>
              <a:t>Semestre</a:t>
            </a:r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 err="1">
                <a:solidFill>
                  <a:srgbClr val="022417"/>
                </a:solidFill>
              </a:rPr>
              <a:t>Frase</a:t>
            </a:r>
            <a:endParaRPr lang="en-US" sz="2400" dirty="0">
              <a:solidFill>
                <a:srgbClr val="022417"/>
              </a:solidFill>
            </a:endParaRP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2.-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otro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s-MX" sz="2400" dirty="0">
                <a:solidFill>
                  <a:srgbClr val="022417"/>
                </a:solidFill>
              </a:rPr>
              <a:t>documento llamado “</a:t>
            </a:r>
            <a:r>
              <a:rPr lang="es-MX" sz="2400" b="1" dirty="0" err="1">
                <a:solidFill>
                  <a:srgbClr val="022417"/>
                </a:solidFill>
              </a:rPr>
              <a:t>Hobbie_SuNombre</a:t>
            </a:r>
            <a:r>
              <a:rPr lang="es-MX" sz="2400" dirty="0">
                <a:solidFill>
                  <a:srgbClr val="022417"/>
                </a:solidFill>
              </a:rPr>
              <a:t>”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donde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contenga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pequeño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párrafo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sobre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hobbie</a:t>
            </a:r>
            <a:r>
              <a:rPr lang="en-US" sz="2400" dirty="0">
                <a:solidFill>
                  <a:srgbClr val="022417"/>
                </a:solidFill>
              </a:rPr>
              <a:t> que </a:t>
            </a:r>
            <a:r>
              <a:rPr lang="en-US" sz="2400" dirty="0" err="1">
                <a:solidFill>
                  <a:srgbClr val="022417"/>
                </a:solidFill>
              </a:rPr>
              <a:t>practiquen</a:t>
            </a:r>
            <a:r>
              <a:rPr lang="en-US" sz="2400" dirty="0">
                <a:solidFill>
                  <a:srgbClr val="022417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259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DDC89-BA24-4586-B575-4A042168BF37}"/>
              </a:ext>
            </a:extLst>
          </p:cNvPr>
          <p:cNvSpPr txBox="1"/>
          <p:nvPr/>
        </p:nvSpPr>
        <p:spPr>
          <a:xfrm>
            <a:off x="733772" y="102017"/>
            <a:ext cx="108597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22417"/>
                </a:solidFill>
              </a:rPr>
              <a:t>¡¡Bonus!!</a:t>
            </a:r>
          </a:p>
          <a:p>
            <a:pPr algn="ctr"/>
            <a:endParaRPr lang="en-US" sz="2800" b="1" dirty="0">
              <a:solidFill>
                <a:srgbClr val="022417"/>
              </a:solidFill>
            </a:endParaRPr>
          </a:p>
          <a:p>
            <a:r>
              <a:rPr lang="es-ES" sz="2400" dirty="0"/>
              <a:t>Utiliza los tags </a:t>
            </a:r>
            <a:r>
              <a:rPr lang="es-ES" sz="2400" b="1" dirty="0"/>
              <a:t>&lt;FONT&gt;&lt;/FONT&gt;,&lt;U&gt;&lt;/U&gt;,&lt;P&gt;&lt;/P&gt;, &lt;I&gt;&lt;/I&gt;, &lt;B&gt;&lt;/B&gt;, &lt;S&gt;&lt;/S&gt;, &lt;SUB&gt;&lt;/SUB&gt;, &lt;SUP&gt;&lt;/SUP&gt; </a:t>
            </a:r>
            <a:r>
              <a:rPr lang="es-ES" sz="2400" dirty="0"/>
              <a:t>en donde gustes colocarlas en el siguiente texto: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Pequeña historia de terror</a:t>
            </a:r>
          </a:p>
          <a:p>
            <a:endParaRPr lang="es-E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Mi hijo me despertó en la madrugada diciéndome, - “Papá, hay un monstruo debajo de mi cama”.</a:t>
            </a:r>
          </a:p>
          <a:p>
            <a:pPr fontAlgn="base"/>
            <a:endParaRPr lang="es-ES" sz="2400" dirty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Fui a mirar y no había nada, entonces escuché una voz temblorosa en el armario, era mi hijo diciendo - “Papá, hay un monstruo sobre mi cama”</a:t>
            </a:r>
          </a:p>
          <a:p>
            <a:pPr fontAlgn="base"/>
            <a:endParaRPr lang="es-E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2400" dirty="0"/>
              <a:t>Nombren el archivo como </a:t>
            </a:r>
            <a:r>
              <a:rPr lang="es-ES" sz="2400" b="1" dirty="0"/>
              <a:t>“</a:t>
            </a:r>
            <a:r>
              <a:rPr lang="es-ES" sz="2400" b="1" dirty="0" err="1"/>
              <a:t>Historia_Terror</a:t>
            </a:r>
            <a:r>
              <a:rPr lang="es-ES" sz="2400" b="1" dirty="0"/>
              <a:t>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915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FDF4ED-FD33-485A-9BF8-A856C2A48194}"/>
              </a:ext>
            </a:extLst>
          </p:cNvPr>
          <p:cNvSpPr txBox="1"/>
          <p:nvPr/>
        </p:nvSpPr>
        <p:spPr>
          <a:xfrm>
            <a:off x="245226" y="2189937"/>
            <a:ext cx="116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VÍNCULO/LINK:</a:t>
            </a:r>
          </a:p>
          <a:p>
            <a:endParaRPr lang="es-ES" sz="2400" dirty="0"/>
          </a:p>
          <a:p>
            <a:pPr fontAlgn="base"/>
            <a:r>
              <a:rPr lang="es-ES" sz="2400" dirty="0"/>
              <a:t>- Un enlace es una zona de texto o gráficos que si son pulsados nos trasladan a otra página o a otra posición dentro de la página actual. </a:t>
            </a:r>
          </a:p>
          <a:p>
            <a:pPr marL="342900" indent="-342900" fontAlgn="base">
              <a:buFontTx/>
              <a:buChar char="-"/>
            </a:pPr>
            <a:endParaRPr lang="es-ES" sz="2400" dirty="0"/>
          </a:p>
          <a:p>
            <a:r>
              <a:rPr lang="es-ES" sz="2400" dirty="0"/>
              <a:t>- Para incorporar un enlace hay que utilizar la etiqueta </a:t>
            </a:r>
            <a:r>
              <a:rPr lang="es-ES" sz="2400" b="1" dirty="0"/>
              <a:t>&lt;A HREF&gt;</a:t>
            </a:r>
            <a:r>
              <a:rPr lang="es-ES" sz="2400" dirty="0"/>
              <a:t> y</a:t>
            </a:r>
            <a:r>
              <a:rPr lang="es-ES" sz="2400" b="1" dirty="0"/>
              <a:t> &lt;/A&gt;</a:t>
            </a:r>
            <a:r>
              <a:rPr lang="es-ES" sz="2400" dirty="0"/>
              <a:t>,</a:t>
            </a:r>
          </a:p>
          <a:p>
            <a:r>
              <a:rPr lang="es-ES" sz="2400" u="sng" dirty="0"/>
              <a:t>ya sea texto, imágenes, gifs,</a:t>
            </a:r>
            <a:r>
              <a:rPr lang="es-ES" sz="2400" dirty="0"/>
              <a:t> </a:t>
            </a:r>
            <a:r>
              <a:rPr lang="es-ES" sz="2400" dirty="0" err="1"/>
              <a:t>etc</a:t>
            </a:r>
            <a:r>
              <a:rPr lang="es-ES" sz="2400" dirty="0"/>
              <a:t>…, será considerado como enlace y se visualizará de manera distinta en el navegador. El texto aparecerá subrayado y de un color distinto al habitual.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7F4CB-90D4-4BAF-AC24-ADCAF64D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61" y="287336"/>
            <a:ext cx="4548233" cy="21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5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7DE3E-FC32-407F-B94E-0AA7A66CB87F}"/>
              </a:ext>
            </a:extLst>
          </p:cNvPr>
          <p:cNvSpPr txBox="1"/>
          <p:nvPr/>
        </p:nvSpPr>
        <p:spPr>
          <a:xfrm>
            <a:off x="268481" y="1001550"/>
            <a:ext cx="11229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Para que el enlace sirva para algo debemos especificarle una dirección. Por ejemplo:</a:t>
            </a:r>
          </a:p>
          <a:p>
            <a:endParaRPr lang="pt-BR" sz="2400" b="1" dirty="0"/>
          </a:p>
          <a:p>
            <a:r>
              <a:rPr lang="pt-BR" sz="2400" b="1" dirty="0"/>
              <a:t>&lt;A HREF="http://www.google.com"&gt; Haz clic aqui para ir a google &lt;/A&gt;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60A03-029D-43F1-976D-CF2E83AF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22" y="3208338"/>
            <a:ext cx="6989330" cy="3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6E141-44DD-4D18-8F57-E63224A458E3}"/>
              </a:ext>
            </a:extLst>
          </p:cNvPr>
          <p:cNvSpPr txBox="1"/>
          <p:nvPr/>
        </p:nvSpPr>
        <p:spPr>
          <a:xfrm>
            <a:off x="867122" y="1083568"/>
            <a:ext cx="108597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3.- </a:t>
            </a:r>
            <a:r>
              <a:rPr lang="en-US" sz="2400" dirty="0" err="1">
                <a:solidFill>
                  <a:srgbClr val="022417"/>
                </a:solidFill>
              </a:rPr>
              <a:t>Sobre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s-MX" sz="2400" dirty="0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llamado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>
                <a:solidFill>
                  <a:srgbClr val="022417"/>
                </a:solidFill>
              </a:rPr>
              <a:t>Unidad2_PW_SuNombre</a:t>
            </a:r>
            <a:r>
              <a:rPr lang="en-US" sz="2400" b="1" dirty="0"/>
              <a:t>_2</a:t>
            </a:r>
            <a:r>
              <a:rPr lang="en-US" sz="2400" dirty="0">
                <a:solidFill>
                  <a:srgbClr val="022417"/>
                </a:solidFill>
              </a:rPr>
              <a:t>”, </a:t>
            </a:r>
            <a:r>
              <a:rPr lang="en-US" sz="2400" dirty="0" err="1">
                <a:solidFill>
                  <a:srgbClr val="022417"/>
                </a:solidFill>
              </a:rPr>
              <a:t>agrega</a:t>
            </a:r>
            <a:r>
              <a:rPr lang="en-US" sz="2400" dirty="0">
                <a:solidFill>
                  <a:srgbClr val="022417"/>
                </a:solidFill>
              </a:rPr>
              <a:t> un link que </a:t>
            </a:r>
            <a:r>
              <a:rPr lang="en-US" sz="2400" dirty="0" err="1">
                <a:solidFill>
                  <a:srgbClr val="022417"/>
                </a:solidFill>
              </a:rPr>
              <a:t>te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lleve</a:t>
            </a:r>
            <a:r>
              <a:rPr lang="en-US" sz="2400" dirty="0">
                <a:solidFill>
                  <a:srgbClr val="022417"/>
                </a:solidFill>
              </a:rPr>
              <a:t> al </a:t>
            </a:r>
            <a:r>
              <a:rPr lang="es-MX" sz="2400" dirty="0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 err="1">
                <a:solidFill>
                  <a:srgbClr val="022417"/>
                </a:solidFill>
              </a:rPr>
              <a:t>Hobbie_SuNombre</a:t>
            </a:r>
            <a:r>
              <a:rPr lang="en-US" sz="2400" dirty="0">
                <a:solidFill>
                  <a:srgbClr val="022417"/>
                </a:solidFill>
              </a:rPr>
              <a:t>”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4.-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s-MX" sz="2400" dirty="0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llamado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 err="1">
                <a:solidFill>
                  <a:srgbClr val="022417"/>
                </a:solidFill>
              </a:rPr>
              <a:t>LibroFavorito_SuNombre</a:t>
            </a:r>
            <a:r>
              <a:rPr lang="en-US" sz="2400" dirty="0">
                <a:solidFill>
                  <a:srgbClr val="022417"/>
                </a:solidFill>
              </a:rPr>
              <a:t>”, que </a:t>
            </a:r>
            <a:r>
              <a:rPr lang="en-US" sz="2400" dirty="0" err="1">
                <a:solidFill>
                  <a:srgbClr val="022417"/>
                </a:solidFill>
              </a:rPr>
              <a:t>contenga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título</a:t>
            </a:r>
            <a:r>
              <a:rPr lang="en-US" sz="2400" dirty="0">
                <a:solidFill>
                  <a:srgbClr val="022417"/>
                </a:solidFill>
              </a:rPr>
              <a:t> de </a:t>
            </a:r>
            <a:r>
              <a:rPr lang="en-US" sz="2400" dirty="0" err="1">
                <a:solidFill>
                  <a:srgbClr val="022417"/>
                </a:solidFill>
              </a:rPr>
              <a:t>su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libro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favorito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así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como</a:t>
            </a:r>
            <a:r>
              <a:rPr lang="en-US" sz="2400" dirty="0">
                <a:solidFill>
                  <a:srgbClr val="022417"/>
                </a:solidFill>
              </a:rPr>
              <a:t> la </a:t>
            </a:r>
            <a:r>
              <a:rPr lang="en-US" sz="2400" dirty="0" err="1">
                <a:solidFill>
                  <a:srgbClr val="022417"/>
                </a:solidFill>
              </a:rPr>
              <a:t>razón</a:t>
            </a:r>
            <a:r>
              <a:rPr lang="en-US" sz="2400" dirty="0">
                <a:solidFill>
                  <a:srgbClr val="022417"/>
                </a:solidFill>
              </a:rPr>
              <a:t> de por </a:t>
            </a:r>
            <a:r>
              <a:rPr lang="en-US" sz="2400" dirty="0" err="1">
                <a:solidFill>
                  <a:srgbClr val="022417"/>
                </a:solidFill>
              </a:rPr>
              <a:t>qué</a:t>
            </a:r>
            <a:r>
              <a:rPr lang="en-US" sz="2400" dirty="0">
                <a:solidFill>
                  <a:srgbClr val="022417"/>
                </a:solidFill>
              </a:rPr>
              <a:t> les </a:t>
            </a:r>
            <a:r>
              <a:rPr lang="en-US" sz="2400" dirty="0" err="1">
                <a:solidFill>
                  <a:srgbClr val="022417"/>
                </a:solidFill>
              </a:rPr>
              <a:t>gustó</a:t>
            </a:r>
            <a:r>
              <a:rPr lang="en-US" sz="2400" dirty="0">
                <a:solidFill>
                  <a:srgbClr val="022417"/>
                </a:solidFill>
              </a:rPr>
              <a:t>.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5.- </a:t>
            </a:r>
            <a:r>
              <a:rPr lang="en-US" sz="2400" dirty="0" err="1">
                <a:solidFill>
                  <a:srgbClr val="022417"/>
                </a:solidFill>
              </a:rPr>
              <a:t>En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s-MX" sz="2400" dirty="0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llamado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>
                <a:solidFill>
                  <a:srgbClr val="022417"/>
                </a:solidFill>
              </a:rPr>
              <a:t>Unidad2_PW_SuNombre</a:t>
            </a:r>
            <a:r>
              <a:rPr lang="en-US" sz="2400" b="1" dirty="0"/>
              <a:t>_2</a:t>
            </a:r>
            <a:r>
              <a:rPr lang="en-US" sz="2400" dirty="0">
                <a:solidFill>
                  <a:srgbClr val="022417"/>
                </a:solidFill>
              </a:rPr>
              <a:t>”, </a:t>
            </a:r>
            <a:r>
              <a:rPr lang="en-US" sz="2400" dirty="0" err="1">
                <a:solidFill>
                  <a:srgbClr val="022417"/>
                </a:solidFill>
              </a:rPr>
              <a:t>agrega</a:t>
            </a:r>
            <a:r>
              <a:rPr lang="en-US" sz="2400" dirty="0">
                <a:solidFill>
                  <a:srgbClr val="022417"/>
                </a:solidFill>
              </a:rPr>
              <a:t> un link que </a:t>
            </a:r>
            <a:r>
              <a:rPr lang="en-US" sz="2400" dirty="0" err="1">
                <a:solidFill>
                  <a:srgbClr val="022417"/>
                </a:solidFill>
              </a:rPr>
              <a:t>te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lleve</a:t>
            </a:r>
            <a:r>
              <a:rPr lang="en-US" sz="2400" dirty="0">
                <a:solidFill>
                  <a:srgbClr val="022417"/>
                </a:solidFill>
              </a:rPr>
              <a:t> al </a:t>
            </a:r>
            <a:r>
              <a:rPr lang="es-MX" sz="2400" dirty="0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 err="1">
                <a:solidFill>
                  <a:srgbClr val="022417"/>
                </a:solidFill>
              </a:rPr>
              <a:t>LibroFavorito</a:t>
            </a:r>
            <a:r>
              <a:rPr lang="en-US" sz="2400" dirty="0">
                <a:solidFill>
                  <a:srgbClr val="022417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8944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16A1A-0220-47FC-8AC7-A1805BA97905}"/>
              </a:ext>
            </a:extLst>
          </p:cNvPr>
          <p:cNvSpPr txBox="1"/>
          <p:nvPr/>
        </p:nvSpPr>
        <p:spPr>
          <a:xfrm>
            <a:off x="716028" y="1184463"/>
            <a:ext cx="10782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¡También con esta etiqueta podemos descargar archivos!</a:t>
            </a:r>
          </a:p>
          <a:p>
            <a:endParaRPr lang="pt-BR" sz="2400" b="1" dirty="0"/>
          </a:p>
          <a:p>
            <a:r>
              <a:rPr lang="es-ES" sz="2400" b="1" dirty="0"/>
              <a:t>&lt;A HREF=ProgramacionWeb_U_2.docx&gt; </a:t>
            </a:r>
            <a:r>
              <a:rPr lang="es-ES" sz="2400" dirty="0" err="1"/>
              <a:t>Click</a:t>
            </a:r>
            <a:r>
              <a:rPr lang="es-ES" sz="2400" dirty="0"/>
              <a:t> aquí para ver el temario de la Unidad 2 </a:t>
            </a:r>
            <a:r>
              <a:rPr lang="es-ES" sz="2400" b="1" dirty="0"/>
              <a:t>&lt;/A&gt;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0CA04-6D0A-443D-B7C0-AB382E79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83" y="3071727"/>
            <a:ext cx="3860968" cy="30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133C-0DC9-4F19-8F3C-4C3E23066353}"/>
              </a:ext>
            </a:extLst>
          </p:cNvPr>
          <p:cNvSpPr txBox="1"/>
          <p:nvPr/>
        </p:nvSpPr>
        <p:spPr>
          <a:xfrm>
            <a:off x="484188" y="1658886"/>
            <a:ext cx="11223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6.-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en</a:t>
            </a:r>
            <a:r>
              <a:rPr lang="en-US" sz="2400" dirty="0">
                <a:solidFill>
                  <a:srgbClr val="022417"/>
                </a:solidFill>
              </a:rPr>
              <a:t> Word con </a:t>
            </a:r>
            <a:r>
              <a:rPr lang="en-US" sz="2400" dirty="0" err="1">
                <a:solidFill>
                  <a:srgbClr val="022417"/>
                </a:solidFill>
              </a:rPr>
              <a:t>información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sobre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algo</a:t>
            </a:r>
            <a:r>
              <a:rPr lang="en-US" sz="2400" dirty="0">
                <a:solidFill>
                  <a:srgbClr val="022417"/>
                </a:solidFill>
              </a:rPr>
              <a:t> que sea de </a:t>
            </a:r>
            <a:r>
              <a:rPr lang="en-US" sz="2400" dirty="0" err="1">
                <a:solidFill>
                  <a:srgbClr val="022417"/>
                </a:solidFill>
              </a:rPr>
              <a:t>tu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interés</a:t>
            </a:r>
            <a:r>
              <a:rPr lang="en-US" sz="2400" dirty="0">
                <a:solidFill>
                  <a:srgbClr val="022417"/>
                </a:solidFill>
              </a:rPr>
              <a:t>. </a:t>
            </a:r>
            <a:r>
              <a:rPr lang="en-US" sz="2400" dirty="0" err="1">
                <a:solidFill>
                  <a:srgbClr val="022417"/>
                </a:solidFill>
              </a:rPr>
              <a:t>Nombralo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como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gustes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>
                <a:solidFill>
                  <a:srgbClr val="022417"/>
                </a:solidFill>
                <a:sym typeface="Wingdings" panose="05000000000000000000" pitchFamily="2" charset="2"/>
              </a:rPr>
              <a:t> </a:t>
            </a:r>
            <a:endParaRPr lang="en-US" sz="2400" dirty="0">
              <a:solidFill>
                <a:srgbClr val="022417"/>
              </a:solidFill>
            </a:endParaRPr>
          </a:p>
          <a:p>
            <a:endParaRPr lang="en-US" sz="2400" dirty="0">
              <a:solidFill>
                <a:srgbClr val="022417"/>
              </a:solidFill>
            </a:endParaRP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6.1.-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en</a:t>
            </a:r>
            <a:r>
              <a:rPr lang="en-US" sz="2400" dirty="0">
                <a:solidFill>
                  <a:srgbClr val="022417"/>
                </a:solidFill>
              </a:rPr>
              <a:t> html que </a:t>
            </a:r>
            <a:r>
              <a:rPr lang="en-US" sz="2400" dirty="0" err="1">
                <a:solidFill>
                  <a:srgbClr val="022417"/>
                </a:solidFill>
              </a:rPr>
              <a:t>te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ayude</a:t>
            </a:r>
            <a:r>
              <a:rPr lang="en-US" sz="2400" dirty="0">
                <a:solidFill>
                  <a:srgbClr val="022417"/>
                </a:solidFill>
              </a:rPr>
              <a:t> a </a:t>
            </a:r>
            <a:r>
              <a:rPr lang="en-US" sz="2400" dirty="0" err="1">
                <a:solidFill>
                  <a:srgbClr val="022417"/>
                </a:solidFill>
              </a:rPr>
              <a:t>descargar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archivo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en</a:t>
            </a:r>
            <a:r>
              <a:rPr lang="en-US" sz="2400" dirty="0">
                <a:solidFill>
                  <a:srgbClr val="022417"/>
                </a:solidFill>
              </a:rPr>
              <a:t> Word que </a:t>
            </a:r>
            <a:r>
              <a:rPr lang="en-US" sz="2400" dirty="0" err="1">
                <a:solidFill>
                  <a:srgbClr val="022417"/>
                </a:solidFill>
              </a:rPr>
              <a:t>acabas</a:t>
            </a:r>
            <a:r>
              <a:rPr lang="en-US" sz="2400" dirty="0">
                <a:solidFill>
                  <a:srgbClr val="022417"/>
                </a:solidFill>
              </a:rPr>
              <a:t> de </a:t>
            </a:r>
            <a:r>
              <a:rPr lang="en-US" sz="2400" dirty="0" err="1">
                <a:solidFill>
                  <a:srgbClr val="022417"/>
                </a:solidFill>
              </a:rPr>
              <a:t>crear</a:t>
            </a:r>
            <a:r>
              <a:rPr lang="en-US" sz="2400" dirty="0">
                <a:solidFill>
                  <a:srgbClr val="022417"/>
                </a:solidFill>
              </a:rPr>
              <a:t>. </a:t>
            </a:r>
          </a:p>
          <a:p>
            <a:r>
              <a:rPr lang="en-US" sz="2400" dirty="0" err="1">
                <a:solidFill>
                  <a:srgbClr val="022417"/>
                </a:solidFill>
              </a:rPr>
              <a:t>Guardalo</a:t>
            </a:r>
            <a:r>
              <a:rPr lang="en-US" sz="2400" dirty="0">
                <a:solidFill>
                  <a:srgbClr val="022417"/>
                </a:solidFill>
              </a:rPr>
              <a:t> con el </a:t>
            </a:r>
            <a:r>
              <a:rPr lang="en-US" sz="2400" dirty="0" err="1">
                <a:solidFill>
                  <a:srgbClr val="022417"/>
                </a:solidFill>
              </a:rPr>
              <a:t>nombre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 err="1">
                <a:solidFill>
                  <a:srgbClr val="022417"/>
                </a:solidFill>
              </a:rPr>
              <a:t>Interes_SuNombre</a:t>
            </a:r>
            <a:r>
              <a:rPr lang="en-US" sz="2400" dirty="0">
                <a:solidFill>
                  <a:srgbClr val="022417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06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E1FCC6-F5B7-46CF-AF07-2D379F529C7A}"/>
              </a:ext>
            </a:extLst>
          </p:cNvPr>
          <p:cNvSpPr txBox="1"/>
          <p:nvPr/>
        </p:nvSpPr>
        <p:spPr>
          <a:xfrm>
            <a:off x="283832" y="771526"/>
            <a:ext cx="116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LISTAS:</a:t>
            </a:r>
          </a:p>
          <a:p>
            <a:endParaRPr lang="es-ES" sz="2400" dirty="0"/>
          </a:p>
          <a:p>
            <a:pPr fontAlgn="base"/>
            <a:r>
              <a:rPr lang="es-ES" sz="2400" b="1" dirty="0"/>
              <a:t>- Listas desordenadas</a:t>
            </a:r>
          </a:p>
          <a:p>
            <a:pPr fontAlgn="base"/>
            <a:r>
              <a:rPr lang="es-ES" sz="2400" dirty="0"/>
              <a:t>Están englobadas por las etiquetas </a:t>
            </a:r>
            <a:r>
              <a:rPr lang="es-ES" sz="2400" b="1" dirty="0"/>
              <a:t>&lt;</a:t>
            </a:r>
            <a:r>
              <a:rPr lang="es-ES" sz="2400" b="1" dirty="0" err="1"/>
              <a:t>ul</a:t>
            </a:r>
            <a:r>
              <a:rPr lang="es-ES" sz="2400" b="1" dirty="0"/>
              <a:t>&gt;</a:t>
            </a:r>
            <a:r>
              <a:rPr lang="es-ES" sz="2400" dirty="0"/>
              <a:t>…</a:t>
            </a:r>
            <a:r>
              <a:rPr lang="es-ES" sz="2400" b="1" dirty="0"/>
              <a:t>&lt;/</a:t>
            </a:r>
            <a:r>
              <a:rPr lang="es-ES" sz="2400" b="1" dirty="0" err="1"/>
              <a:t>ul</a:t>
            </a:r>
            <a:r>
              <a:rPr lang="es-ES" sz="2400" b="1" dirty="0"/>
              <a:t>&gt;</a:t>
            </a:r>
            <a:r>
              <a:rPr lang="es-ES" sz="2400" dirty="0"/>
              <a:t> (</a:t>
            </a:r>
            <a:r>
              <a:rPr lang="es-ES" sz="2400" dirty="0" err="1"/>
              <a:t>Unordered</a:t>
            </a:r>
            <a:r>
              <a:rPr lang="es-ES" sz="2400" dirty="0"/>
              <a:t> </a:t>
            </a:r>
            <a:r>
              <a:rPr lang="es-ES" sz="2400" dirty="0" err="1"/>
              <a:t>list</a:t>
            </a:r>
            <a:r>
              <a:rPr lang="es-ES" sz="2400" dirty="0"/>
              <a:t>). Cada uno de los elementos de la lista comenzará con una etiqueta </a:t>
            </a:r>
            <a:r>
              <a:rPr lang="es-ES" sz="2400" b="1" dirty="0"/>
              <a:t>&lt;</a:t>
            </a:r>
            <a:r>
              <a:rPr lang="es-ES" sz="2400" b="1" dirty="0" err="1"/>
              <a:t>li</a:t>
            </a:r>
            <a:r>
              <a:rPr lang="es-ES" sz="2400" b="1" dirty="0"/>
              <a:t>&gt;</a:t>
            </a:r>
          </a:p>
          <a:p>
            <a:pPr fontAlgn="base"/>
            <a:endParaRPr lang="es-E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844CD-B5DA-4A62-9DE0-331100AF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92" y="3043237"/>
            <a:ext cx="1929774" cy="1883273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9755A-8FA9-4261-AB28-95B4AE72DC35}"/>
              </a:ext>
            </a:extLst>
          </p:cNvPr>
          <p:cNvCxnSpPr>
            <a:cxnSpLocks/>
          </p:cNvCxnSpPr>
          <p:nvPr/>
        </p:nvCxnSpPr>
        <p:spPr>
          <a:xfrm>
            <a:off x="5570482" y="3706936"/>
            <a:ext cx="1240632" cy="55587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2D17F8E-EA80-4E49-AE18-0935B7E1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70" y="2980769"/>
            <a:ext cx="2813436" cy="19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B31B67-9A04-43BA-ACBF-7B9E0DF66662}"/>
              </a:ext>
            </a:extLst>
          </p:cNvPr>
          <p:cNvSpPr txBox="1"/>
          <p:nvPr/>
        </p:nvSpPr>
        <p:spPr>
          <a:xfrm>
            <a:off x="283832" y="1261859"/>
            <a:ext cx="116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2400" b="1" dirty="0"/>
              <a:t>- Listas numeradas u ordenadas</a:t>
            </a:r>
          </a:p>
          <a:p>
            <a:pPr fontAlgn="base"/>
            <a:r>
              <a:rPr lang="es-ES" sz="2400" dirty="0"/>
              <a:t>Se engloban por las tags </a:t>
            </a:r>
            <a:r>
              <a:rPr lang="es-ES" sz="2400" b="1" dirty="0"/>
              <a:t>&lt;</a:t>
            </a:r>
            <a:r>
              <a:rPr lang="es-ES" sz="2400" b="1" dirty="0" err="1"/>
              <a:t>ol</a:t>
            </a:r>
            <a:r>
              <a:rPr lang="es-ES" sz="2400" b="1" dirty="0"/>
              <a:t>&gt;</a:t>
            </a:r>
            <a:r>
              <a:rPr lang="es-ES" sz="2400" dirty="0"/>
              <a:t>…..</a:t>
            </a:r>
            <a:r>
              <a:rPr lang="es-ES" sz="2400" b="1" dirty="0"/>
              <a:t>&lt;/</a:t>
            </a:r>
            <a:r>
              <a:rPr lang="es-ES" sz="2400" b="1" dirty="0" err="1"/>
              <a:t>ol</a:t>
            </a:r>
            <a:r>
              <a:rPr lang="es-ES" sz="2400" b="1" dirty="0"/>
              <a:t>&gt;</a:t>
            </a:r>
            <a:r>
              <a:rPr lang="es-ES" sz="2400" dirty="0"/>
              <a:t> y cada elemento de la lista estará encabezado por la tag </a:t>
            </a:r>
            <a:r>
              <a:rPr lang="es-ES" sz="2400" b="1" dirty="0"/>
              <a:t>&lt;</a:t>
            </a:r>
            <a:r>
              <a:rPr lang="es-ES" sz="2400" b="1" dirty="0" err="1"/>
              <a:t>li</a:t>
            </a:r>
            <a:r>
              <a:rPr lang="es-ES" sz="2400" b="1" dirty="0"/>
              <a:t>&gt;</a:t>
            </a:r>
            <a:r>
              <a:rPr lang="es-ES" sz="2400" dirty="0"/>
              <a:t>.</a:t>
            </a:r>
          </a:p>
          <a:p>
            <a:pPr fontAlgn="base"/>
            <a:endParaRPr lang="es-E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DA95E-50C1-458E-B75A-9A55D413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576" y="2799619"/>
            <a:ext cx="1698234" cy="1767081"/>
          </a:xfrm>
          <a:prstGeom prst="rect">
            <a:avLst/>
          </a:prstGeom>
        </p:spPr>
      </p:pic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1ECC523-7CA2-45B5-BD13-53A2C2E2CAEF}"/>
              </a:ext>
            </a:extLst>
          </p:cNvPr>
          <p:cNvCxnSpPr>
            <a:cxnSpLocks/>
          </p:cNvCxnSpPr>
          <p:nvPr/>
        </p:nvCxnSpPr>
        <p:spPr>
          <a:xfrm flipV="1">
            <a:off x="5655221" y="3143673"/>
            <a:ext cx="1214906" cy="7983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10CEFA-2E7E-4EF1-B451-CC52314B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17" y="2693162"/>
            <a:ext cx="2707530" cy="20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C5F02A-2DC0-4F36-916B-62A0E01D91ED}"/>
              </a:ext>
            </a:extLst>
          </p:cNvPr>
          <p:cNvSpPr txBox="1"/>
          <p:nvPr/>
        </p:nvSpPr>
        <p:spPr>
          <a:xfrm>
            <a:off x="308837" y="988061"/>
            <a:ext cx="116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2400" b="1" dirty="0"/>
              <a:t>- Listas de glosario</a:t>
            </a:r>
          </a:p>
          <a:p>
            <a:pPr fontAlgn="base"/>
            <a:r>
              <a:rPr lang="es-ES" sz="2400" dirty="0"/>
              <a:t>Este tipo de lista denominado ‘</a:t>
            </a:r>
            <a:r>
              <a:rPr lang="es-ES" sz="2400" dirty="0" err="1"/>
              <a:t>definition</a:t>
            </a:r>
            <a:r>
              <a:rPr lang="es-ES" sz="2400" dirty="0"/>
              <a:t> </a:t>
            </a:r>
            <a:r>
              <a:rPr lang="es-ES" sz="2400" dirty="0" err="1"/>
              <a:t>list</a:t>
            </a:r>
            <a:r>
              <a:rPr lang="es-ES" sz="2400" dirty="0"/>
              <a:t>’ requiere tres tags: </a:t>
            </a:r>
            <a:r>
              <a:rPr lang="es-ES" sz="2400" b="1" dirty="0"/>
              <a:t>&lt;dl&gt;</a:t>
            </a:r>
            <a:r>
              <a:rPr lang="es-ES" sz="2400" dirty="0"/>
              <a:t>, </a:t>
            </a:r>
            <a:r>
              <a:rPr lang="es-ES" sz="2400" b="1" dirty="0"/>
              <a:t>&lt;dt&gt;</a:t>
            </a:r>
            <a:r>
              <a:rPr lang="es-ES" sz="2400" dirty="0"/>
              <a:t> y </a:t>
            </a:r>
            <a:r>
              <a:rPr lang="es-ES" sz="2400" b="1" dirty="0"/>
              <a:t>&lt;dd&gt;</a:t>
            </a:r>
            <a:r>
              <a:rPr lang="es-ES" sz="2400" dirty="0"/>
              <a:t> </a:t>
            </a:r>
          </a:p>
          <a:p>
            <a:pPr fontAlgn="base"/>
            <a:r>
              <a:rPr lang="es-ES" sz="2400" dirty="0"/>
              <a:t>para destacar el texto en cuestión. </a:t>
            </a:r>
          </a:p>
          <a:p>
            <a:pPr fontAlgn="base"/>
            <a:endParaRPr lang="es-ES" sz="2400" dirty="0"/>
          </a:p>
          <a:p>
            <a:pPr fontAlgn="base"/>
            <a:r>
              <a:rPr lang="es-ES" sz="2400" dirty="0"/>
              <a:t>Para construir una lista, el texto debe escribirse entre los tags de definición de listas </a:t>
            </a:r>
            <a:r>
              <a:rPr lang="es-ES" sz="2400" b="1" dirty="0"/>
              <a:t>&lt;dl&gt; </a:t>
            </a:r>
            <a:r>
              <a:rPr lang="es-ES" sz="2400" dirty="0"/>
              <a:t>y </a:t>
            </a:r>
            <a:r>
              <a:rPr lang="es-ES" sz="2400" b="1" dirty="0"/>
              <a:t>&lt;/dl&gt;</a:t>
            </a:r>
            <a:r>
              <a:rPr lang="es-ES" sz="2400" dirty="0"/>
              <a:t>. </a:t>
            </a:r>
          </a:p>
          <a:p>
            <a:pPr fontAlgn="base"/>
            <a:r>
              <a:rPr lang="es-ES" sz="2400" dirty="0"/>
              <a:t>Los tags </a:t>
            </a:r>
            <a:r>
              <a:rPr lang="es-ES" sz="2400" b="1" dirty="0"/>
              <a:t>&lt;dt&gt;</a:t>
            </a:r>
            <a:r>
              <a:rPr lang="es-ES" sz="2400" dirty="0"/>
              <a:t> y </a:t>
            </a:r>
            <a:r>
              <a:rPr lang="es-ES" sz="2400" b="1" dirty="0"/>
              <a:t>&lt;/dt&gt;</a:t>
            </a:r>
            <a:r>
              <a:rPr lang="es-ES" sz="2400" dirty="0"/>
              <a:t> son un definición de término y </a:t>
            </a:r>
          </a:p>
          <a:p>
            <a:pPr fontAlgn="base"/>
            <a:r>
              <a:rPr lang="es-ES" sz="2400" dirty="0"/>
              <a:t>los tags </a:t>
            </a:r>
            <a:r>
              <a:rPr lang="es-ES" sz="2400" b="1" dirty="0"/>
              <a:t>&lt;dd&gt;</a:t>
            </a:r>
            <a:r>
              <a:rPr lang="es-ES" sz="2400" dirty="0"/>
              <a:t> y </a:t>
            </a:r>
            <a:r>
              <a:rPr lang="es-ES" sz="2400" b="1" dirty="0"/>
              <a:t>&lt;/dd&gt;</a:t>
            </a:r>
            <a:r>
              <a:rPr lang="es-ES" sz="2400" dirty="0"/>
              <a:t> son una descripción.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19DE5-AEAC-4384-8D54-AC4251EC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777" y="3676587"/>
            <a:ext cx="2486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06EDB-680D-4E5A-9FB7-81B377F4F2A3}"/>
              </a:ext>
            </a:extLst>
          </p:cNvPr>
          <p:cNvSpPr txBox="1"/>
          <p:nvPr/>
        </p:nvSpPr>
        <p:spPr>
          <a:xfrm>
            <a:off x="313430" y="-28988"/>
            <a:ext cx="399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2.1 </a:t>
            </a:r>
            <a:r>
              <a:rPr lang="en-US" sz="4000" dirty="0" err="1">
                <a:solidFill>
                  <a:schemeClr val="bg1"/>
                </a:solidFill>
              </a:rPr>
              <a:t>Introducción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870A99-0A54-4485-AEC8-5EACBABE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58" y="1942934"/>
            <a:ext cx="5649748" cy="31522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49CEF1-226E-4371-974E-A176CF5B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56" y="2184274"/>
            <a:ext cx="4971228" cy="26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3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8B78A-E54D-4DC7-9285-39014FD4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3" y="759083"/>
            <a:ext cx="11499391" cy="53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5B8195-399B-4FA7-879D-6D5133CCC03B}"/>
              </a:ext>
            </a:extLst>
          </p:cNvPr>
          <p:cNvSpPr txBox="1"/>
          <p:nvPr/>
        </p:nvSpPr>
        <p:spPr>
          <a:xfrm>
            <a:off x="108808" y="615731"/>
            <a:ext cx="116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2400" u="sng" dirty="0"/>
              <a:t>Resultado</a:t>
            </a:r>
            <a:r>
              <a:rPr lang="es-E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37E14-2FD5-4855-BF3E-7322D392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83" y="1125333"/>
            <a:ext cx="9738112" cy="50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5A6E9-95EA-43C8-BB85-035D33C0F7F0}"/>
              </a:ext>
            </a:extLst>
          </p:cNvPr>
          <p:cNvSpPr txBox="1"/>
          <p:nvPr/>
        </p:nvSpPr>
        <p:spPr>
          <a:xfrm>
            <a:off x="471419" y="277880"/>
            <a:ext cx="1085974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7.-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s-MX" sz="2400" dirty="0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llamado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>
                <a:solidFill>
                  <a:srgbClr val="022417"/>
                </a:solidFill>
              </a:rPr>
              <a:t>Lista_1</a:t>
            </a:r>
            <a:r>
              <a:rPr lang="en-US" sz="2400" dirty="0">
                <a:solidFill>
                  <a:srgbClr val="022417"/>
                </a:solidFill>
              </a:rPr>
              <a:t>” que </a:t>
            </a:r>
            <a:r>
              <a:rPr lang="en-US" sz="2400" dirty="0" err="1">
                <a:solidFill>
                  <a:srgbClr val="022417"/>
                </a:solidFill>
              </a:rPr>
              <a:t>contenga</a:t>
            </a:r>
            <a:r>
              <a:rPr lang="en-US" sz="2400" dirty="0">
                <a:solidFill>
                  <a:srgbClr val="022417"/>
                </a:solidFill>
              </a:rPr>
              <a:t> una </a:t>
            </a:r>
            <a:r>
              <a:rPr lang="en-US" sz="2400" dirty="0" err="1">
                <a:solidFill>
                  <a:srgbClr val="022417"/>
                </a:solidFill>
              </a:rPr>
              <a:t>lista</a:t>
            </a:r>
            <a:r>
              <a:rPr lang="en-US" sz="2400" dirty="0">
                <a:solidFill>
                  <a:srgbClr val="022417"/>
                </a:solidFill>
              </a:rPr>
              <a:t> con </a:t>
            </a:r>
            <a:r>
              <a:rPr lang="en-US" sz="2400" dirty="0" err="1">
                <a:solidFill>
                  <a:srgbClr val="022417"/>
                </a:solidFill>
              </a:rPr>
              <a:t>viñetas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sobre</a:t>
            </a:r>
            <a:r>
              <a:rPr lang="en-US" sz="2400" dirty="0">
                <a:solidFill>
                  <a:srgbClr val="022417"/>
                </a:solidFill>
              </a:rPr>
              <a:t> 10 </a:t>
            </a:r>
            <a:r>
              <a:rPr lang="en-US" sz="2400" dirty="0" err="1">
                <a:solidFill>
                  <a:srgbClr val="022417"/>
                </a:solidFill>
              </a:rPr>
              <a:t>películas</a:t>
            </a:r>
            <a:r>
              <a:rPr lang="en-US" sz="2400" dirty="0">
                <a:solidFill>
                  <a:srgbClr val="022417"/>
                </a:solidFill>
              </a:rPr>
              <a:t> y/o series que </a:t>
            </a:r>
            <a:r>
              <a:rPr lang="en-US" sz="2400" dirty="0" err="1">
                <a:solidFill>
                  <a:srgbClr val="022417"/>
                </a:solidFill>
              </a:rPr>
              <a:t>te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hayan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gustado</a:t>
            </a:r>
            <a:r>
              <a:rPr lang="en-US" sz="2400" dirty="0">
                <a:solidFill>
                  <a:srgbClr val="022417"/>
                </a:solidFill>
              </a:rPr>
              <a:t>, </a:t>
            </a:r>
            <a:r>
              <a:rPr lang="en-US" sz="2400" dirty="0" err="1">
                <a:solidFill>
                  <a:srgbClr val="022417"/>
                </a:solidFill>
              </a:rPr>
              <a:t>agrega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título</a:t>
            </a:r>
            <a:r>
              <a:rPr lang="en-US" sz="2400" dirty="0">
                <a:solidFill>
                  <a:srgbClr val="022417"/>
                </a:solidFill>
              </a:rPr>
              <a:t>.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8.-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s-MX" sz="2400" dirty="0">
                <a:solidFill>
                  <a:srgbClr val="022417"/>
                </a:solidFill>
              </a:rPr>
              <a:t>documento llamado “</a:t>
            </a:r>
            <a:r>
              <a:rPr lang="es-MX" sz="2400" b="1" dirty="0">
                <a:solidFill>
                  <a:srgbClr val="022417"/>
                </a:solidFill>
              </a:rPr>
              <a:t>Lista_2</a:t>
            </a:r>
            <a:r>
              <a:rPr lang="es-MX" sz="2400" dirty="0">
                <a:solidFill>
                  <a:srgbClr val="022417"/>
                </a:solidFill>
              </a:rPr>
              <a:t>” que contenga una lista enumerada con 10 de tus comidas/postres favoritos, incluye el título.</a:t>
            </a:r>
          </a:p>
          <a:p>
            <a:endParaRPr lang="es-MX" sz="2400" dirty="0">
              <a:solidFill>
                <a:srgbClr val="022417"/>
              </a:solidFill>
            </a:endParaRPr>
          </a:p>
          <a:p>
            <a:r>
              <a:rPr lang="es-MX" sz="2400" dirty="0">
                <a:solidFill>
                  <a:srgbClr val="022417"/>
                </a:solidFill>
              </a:rPr>
              <a:t>9.- Crea un documento llamado “</a:t>
            </a:r>
            <a:r>
              <a:rPr lang="es-MX" sz="2400" b="1" dirty="0">
                <a:solidFill>
                  <a:srgbClr val="022417"/>
                </a:solidFill>
              </a:rPr>
              <a:t>Lista_3</a:t>
            </a:r>
            <a:r>
              <a:rPr lang="es-MX" sz="2400" dirty="0">
                <a:solidFill>
                  <a:srgbClr val="022417"/>
                </a:solidFill>
              </a:rPr>
              <a:t>” que contenga una lista de tipo glosario que describa las siguientes siglas en español e inglés: </a:t>
            </a:r>
          </a:p>
          <a:p>
            <a:endParaRPr lang="es-MX" sz="1000" dirty="0">
              <a:solidFill>
                <a:srgbClr val="022417"/>
              </a:solidFill>
            </a:endParaRPr>
          </a:p>
          <a:p>
            <a:r>
              <a:rPr lang="es-MX" sz="2400" dirty="0">
                <a:solidFill>
                  <a:srgbClr val="022417"/>
                </a:solidFill>
              </a:rPr>
              <a:t>			ASCII				HTML			WAN</a:t>
            </a:r>
          </a:p>
          <a:p>
            <a:r>
              <a:rPr lang="es-MX" sz="2400" dirty="0">
                <a:solidFill>
                  <a:srgbClr val="022417"/>
                </a:solidFill>
              </a:rPr>
              <a:t>			CSS				HTTP			WAP</a:t>
            </a:r>
          </a:p>
          <a:p>
            <a:r>
              <a:rPr lang="es-MX" sz="2400" dirty="0">
                <a:solidFill>
                  <a:srgbClr val="022417"/>
                </a:solidFill>
              </a:rPr>
              <a:t>			DNS				IP				WWW</a:t>
            </a:r>
          </a:p>
          <a:p>
            <a:r>
              <a:rPr lang="es-MX" sz="2400" dirty="0">
                <a:solidFill>
                  <a:srgbClr val="022417"/>
                </a:solidFill>
              </a:rPr>
              <a:t>			FTP				TCP			XHTML</a:t>
            </a:r>
          </a:p>
          <a:p>
            <a:r>
              <a:rPr lang="es-MX" sz="2400" dirty="0">
                <a:solidFill>
                  <a:srgbClr val="022417"/>
                </a:solidFill>
              </a:rPr>
              <a:t>			GIF				URL			XML</a:t>
            </a:r>
          </a:p>
          <a:p>
            <a:r>
              <a:rPr lang="es-MX" sz="2400" dirty="0">
                <a:solidFill>
                  <a:srgbClr val="022417"/>
                </a:solidFill>
              </a:rPr>
              <a:t>			GUI				W3C</a:t>
            </a:r>
          </a:p>
        </p:txBody>
      </p:sp>
    </p:spTree>
    <p:extLst>
      <p:ext uri="{BB962C8B-B14F-4D97-AF65-F5344CB8AC3E}">
        <p14:creationId xmlns:p14="http://schemas.microsoft.com/office/powerpoint/2010/main" val="86491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73EA1-2C6C-419A-B17A-D5D0062F3537}"/>
              </a:ext>
            </a:extLst>
          </p:cNvPr>
          <p:cNvSpPr txBox="1"/>
          <p:nvPr/>
        </p:nvSpPr>
        <p:spPr>
          <a:xfrm>
            <a:off x="441559" y="1564926"/>
            <a:ext cx="11624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TABLAS:</a:t>
            </a:r>
          </a:p>
          <a:p>
            <a:endParaRPr lang="es-ES" sz="2400" dirty="0"/>
          </a:p>
          <a:p>
            <a:pPr fontAlgn="base"/>
            <a:r>
              <a:rPr lang="es-ES" sz="2400" dirty="0"/>
              <a:t>- </a:t>
            </a:r>
            <a:r>
              <a:rPr lang="en-US" sz="2400" dirty="0"/>
              <a:t>Una </a:t>
            </a:r>
            <a:r>
              <a:rPr lang="en-US" sz="2400" dirty="0" err="1"/>
              <a:t>tabla</a:t>
            </a:r>
            <a:r>
              <a:rPr lang="en-US" sz="2400" dirty="0"/>
              <a:t> simple </a:t>
            </a:r>
            <a:r>
              <a:rPr lang="en-US" sz="2400" dirty="0" err="1"/>
              <a:t>puede</a:t>
            </a:r>
            <a:r>
              <a:rPr lang="en-US" sz="2400" dirty="0"/>
              <a:t> ser </a:t>
            </a:r>
            <a:r>
              <a:rPr lang="en-US" sz="2400" dirty="0" err="1"/>
              <a:t>insertada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documento</a:t>
            </a:r>
            <a:r>
              <a:rPr lang="en-US" sz="2400" dirty="0"/>
              <a:t> HTML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tres</a:t>
            </a:r>
            <a:r>
              <a:rPr lang="en-US" sz="2400" dirty="0"/>
              <a:t> tags: </a:t>
            </a:r>
            <a:r>
              <a:rPr lang="en-US" sz="2400" b="1" dirty="0"/>
              <a:t>&lt;table&gt; &lt;/table&gt; </a:t>
            </a:r>
            <a:r>
              <a:rPr lang="en-US" sz="2400" dirty="0"/>
              <a:t>: principal </a:t>
            </a:r>
            <a:r>
              <a:rPr lang="en-US" sz="2400" dirty="0" err="1"/>
              <a:t>contenedor</a:t>
            </a:r>
            <a:endParaRPr lang="en-US" sz="2400" dirty="0"/>
          </a:p>
          <a:p>
            <a:pPr fontAlgn="base"/>
            <a:r>
              <a:rPr lang="en-US" sz="2400" b="1" dirty="0"/>
              <a:t>&lt;tr&gt; &lt;/tr&gt;</a:t>
            </a:r>
            <a:r>
              <a:rPr lang="en-US" sz="2400" dirty="0"/>
              <a:t> : Fila </a:t>
            </a:r>
            <a:r>
              <a:rPr lang="en-US" sz="2400" dirty="0" err="1"/>
              <a:t>contenedora</a:t>
            </a:r>
            <a:endParaRPr lang="en-US" sz="2400" dirty="0"/>
          </a:p>
          <a:p>
            <a:pPr fontAlgn="base"/>
            <a:r>
              <a:rPr lang="en-US" sz="2400" b="1" dirty="0"/>
              <a:t>&lt;td&gt; &lt;/td&gt;</a:t>
            </a:r>
            <a:r>
              <a:rPr lang="en-US" sz="2400" dirty="0"/>
              <a:t> : </a:t>
            </a:r>
            <a:r>
              <a:rPr lang="en-US" sz="2400" dirty="0" err="1"/>
              <a:t>Celda</a:t>
            </a:r>
            <a:r>
              <a:rPr lang="en-US" sz="2400" dirty="0"/>
              <a:t> simple. 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/>
              <a:t>Además</a:t>
            </a:r>
            <a:r>
              <a:rPr lang="en-US" sz="2400" dirty="0"/>
              <a:t> de los tags</a:t>
            </a:r>
            <a:r>
              <a:rPr lang="en-US" sz="2400" b="1" i="1" dirty="0"/>
              <a:t> </a:t>
            </a:r>
            <a:r>
              <a:rPr lang="en-US" sz="2400" b="1" i="1" dirty="0" err="1"/>
              <a:t>thead</a:t>
            </a:r>
            <a:r>
              <a:rPr lang="en-US" sz="2400" b="1" i="1" dirty="0"/>
              <a:t>, </a:t>
            </a:r>
            <a:r>
              <a:rPr lang="en-US" sz="2400" b="1" i="1" dirty="0" err="1"/>
              <a:t>tbody</a:t>
            </a:r>
            <a:r>
              <a:rPr lang="en-US" sz="2400" b="1" i="1" dirty="0"/>
              <a:t> </a:t>
            </a:r>
            <a:r>
              <a:rPr lang="en-US" sz="2400" i="1" dirty="0"/>
              <a:t>y </a:t>
            </a:r>
            <a:r>
              <a:rPr lang="en-US" sz="2400" b="1" i="1" dirty="0" err="1"/>
              <a:t>tfoot</a:t>
            </a:r>
            <a:r>
              <a:rPr lang="en-US" sz="2400" i="1" dirty="0"/>
              <a:t>.</a:t>
            </a:r>
            <a:endParaRPr lang="es-E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D4460-3A36-4D51-BA4A-5AB519FB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2587">
            <a:off x="6754560" y="3859971"/>
            <a:ext cx="4512309" cy="2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3198E-FF3E-4DEF-A1F2-40F3695A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15" y="2457623"/>
            <a:ext cx="3769670" cy="1791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ADF74-A069-428D-B210-C11A2FEC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19" y="459044"/>
            <a:ext cx="3764719" cy="5834620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EA33FDAD-7AB1-4229-A93A-36775A127135}"/>
              </a:ext>
            </a:extLst>
          </p:cNvPr>
          <p:cNvSpPr/>
          <p:nvPr/>
        </p:nvSpPr>
        <p:spPr>
          <a:xfrm rot="3504215">
            <a:off x="5937022" y="791690"/>
            <a:ext cx="1693657" cy="16685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1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3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E372ED-1E62-48AE-82EC-32A6258ED04D}"/>
              </a:ext>
            </a:extLst>
          </p:cNvPr>
          <p:cNvSpPr txBox="1"/>
          <p:nvPr/>
        </p:nvSpPr>
        <p:spPr>
          <a:xfrm>
            <a:off x="308837" y="802533"/>
            <a:ext cx="11624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2400" dirty="0"/>
              <a:t>- Las tablas en HTML 5 no usan atributos de presentación, pues </a:t>
            </a:r>
            <a:r>
              <a:rPr lang="en-US" sz="2400" dirty="0"/>
              <a:t>é</a:t>
            </a:r>
            <a:r>
              <a:rPr lang="es-ES" sz="2400" dirty="0" err="1"/>
              <a:t>stos</a:t>
            </a:r>
            <a:r>
              <a:rPr lang="es-ES" sz="2400" dirty="0"/>
              <a:t> van siendo desaprobados con cada versión de HTML, además de que se pueden lograr los mismos efectos usando </a:t>
            </a:r>
            <a:r>
              <a:rPr lang="es-ES" sz="2400" u="sng" dirty="0"/>
              <a:t>hojas de estilo</a:t>
            </a:r>
            <a:r>
              <a:rPr lang="es-ES" sz="2400" dirty="0"/>
              <a:t>. Por lo que se recomienda evitar el uso de atributos de presentación tales como “border”.</a:t>
            </a:r>
          </a:p>
          <a:p>
            <a:pPr fontAlgn="base"/>
            <a:endParaRPr lang="es-ES" sz="2400" dirty="0"/>
          </a:p>
          <a:p>
            <a:pPr fontAlgn="base"/>
            <a:endParaRPr lang="es-ES" sz="2400" dirty="0"/>
          </a:p>
          <a:p>
            <a:pPr fontAlgn="base"/>
            <a:endParaRPr lang="es-ES" sz="2400" dirty="0"/>
          </a:p>
          <a:p>
            <a:pPr fontAlgn="base"/>
            <a:endParaRPr lang="es-ES" sz="2400" dirty="0"/>
          </a:p>
          <a:p>
            <a:pPr fontAlgn="base"/>
            <a:endParaRPr lang="es-ES" sz="2400" dirty="0"/>
          </a:p>
          <a:p>
            <a:pPr fontAlgn="base"/>
            <a:endParaRPr lang="es-ES" sz="2400" dirty="0"/>
          </a:p>
          <a:p>
            <a:pPr fontAlgn="base"/>
            <a:r>
              <a:rPr lang="es-ES" sz="2400" dirty="0"/>
              <a:t>- Cuando el contenido de una celda debe ser vacío, use siempre un espacio en blanco en su lugar </a:t>
            </a:r>
            <a:r>
              <a:rPr lang="en-US" sz="2400" dirty="0"/>
              <a:t>==&gt; </a:t>
            </a:r>
            <a:r>
              <a:rPr lang="es-ES" sz="2400" b="1" dirty="0"/>
              <a:t>&amp;</a:t>
            </a:r>
            <a:r>
              <a:rPr lang="es-ES" sz="2400" b="1" dirty="0" err="1"/>
              <a:t>nbsp</a:t>
            </a:r>
            <a:r>
              <a:rPr lang="es-ES" sz="2400" b="1" dirty="0"/>
              <a:t>;</a:t>
            </a:r>
            <a:endParaRPr lang="es-ES" sz="2400" dirty="0"/>
          </a:p>
          <a:p>
            <a:pPr fontAlgn="base"/>
            <a:r>
              <a:rPr lang="es-ES" sz="2400" dirty="0"/>
              <a:t>Esto hará que tu página sea compatible, dado que algunos navegadores tienen problemas al mostrar celdas vacías.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007C64-5A93-400B-A222-DE2ED271D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25780"/>
              </p:ext>
            </p:extLst>
          </p:nvPr>
        </p:nvGraphicFramePr>
        <p:xfrm>
          <a:off x="1895540" y="2582464"/>
          <a:ext cx="7556255" cy="169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51">
                  <a:extLst>
                    <a:ext uri="{9D8B030D-6E8A-4147-A177-3AD203B41FA5}">
                      <a16:colId xmlns:a16="http://schemas.microsoft.com/office/drawing/2014/main" val="1952161488"/>
                    </a:ext>
                  </a:extLst>
                </a:gridCol>
                <a:gridCol w="1511251">
                  <a:extLst>
                    <a:ext uri="{9D8B030D-6E8A-4147-A177-3AD203B41FA5}">
                      <a16:colId xmlns:a16="http://schemas.microsoft.com/office/drawing/2014/main" val="2098933880"/>
                    </a:ext>
                  </a:extLst>
                </a:gridCol>
                <a:gridCol w="1511251">
                  <a:extLst>
                    <a:ext uri="{9D8B030D-6E8A-4147-A177-3AD203B41FA5}">
                      <a16:colId xmlns:a16="http://schemas.microsoft.com/office/drawing/2014/main" val="1325980813"/>
                    </a:ext>
                  </a:extLst>
                </a:gridCol>
                <a:gridCol w="1511251">
                  <a:extLst>
                    <a:ext uri="{9D8B030D-6E8A-4147-A177-3AD203B41FA5}">
                      <a16:colId xmlns:a16="http://schemas.microsoft.com/office/drawing/2014/main" val="1491451827"/>
                    </a:ext>
                  </a:extLst>
                </a:gridCol>
                <a:gridCol w="1511251">
                  <a:extLst>
                    <a:ext uri="{9D8B030D-6E8A-4147-A177-3AD203B41FA5}">
                      <a16:colId xmlns:a16="http://schemas.microsoft.com/office/drawing/2014/main" val="1249764296"/>
                    </a:ext>
                  </a:extLst>
                </a:gridCol>
              </a:tblGrid>
              <a:tr h="8465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Lunes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Martes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Miércoles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Jueves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Viernes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50920"/>
                  </a:ext>
                </a:extLst>
              </a:tr>
              <a:tr h="8465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Natación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Natación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Natación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6281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63F85-C045-4C99-A351-2703BD3382A1}"/>
              </a:ext>
            </a:extLst>
          </p:cNvPr>
          <p:cNvSpPr/>
          <p:nvPr/>
        </p:nvSpPr>
        <p:spPr>
          <a:xfrm>
            <a:off x="6485995" y="3581628"/>
            <a:ext cx="1399050" cy="5663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&amp;</a:t>
            </a:r>
            <a:r>
              <a:rPr lang="es-ES" sz="2400" b="1" dirty="0" err="1"/>
              <a:t>nbsp</a:t>
            </a:r>
            <a:r>
              <a:rPr lang="es-ES" sz="2400" b="1" dirty="0"/>
              <a:t>;</a:t>
            </a:r>
            <a:endParaRPr lang="es-ES" sz="2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8EE9F7-2A61-449F-8753-4F7759E41323}"/>
              </a:ext>
            </a:extLst>
          </p:cNvPr>
          <p:cNvSpPr/>
          <p:nvPr/>
        </p:nvSpPr>
        <p:spPr>
          <a:xfrm>
            <a:off x="7993769" y="3581628"/>
            <a:ext cx="1399050" cy="5663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&amp;</a:t>
            </a:r>
            <a:r>
              <a:rPr lang="es-ES" sz="2400" b="1" dirty="0" err="1"/>
              <a:t>nbsp</a:t>
            </a:r>
            <a:r>
              <a:rPr lang="es-ES" sz="2400" b="1" dirty="0"/>
              <a:t>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849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0B1C15-6BE0-41DE-B365-B324B09925E3}"/>
              </a:ext>
            </a:extLst>
          </p:cNvPr>
          <p:cNvSpPr txBox="1"/>
          <p:nvPr/>
        </p:nvSpPr>
        <p:spPr>
          <a:xfrm>
            <a:off x="392197" y="946081"/>
            <a:ext cx="114076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IMÁGENES:</a:t>
            </a:r>
          </a:p>
          <a:p>
            <a:endParaRPr lang="es-ES" sz="2400" dirty="0"/>
          </a:p>
          <a:p>
            <a:pPr marL="342900" indent="-342900" fontAlgn="base">
              <a:buFontTx/>
              <a:buChar char="-"/>
            </a:pPr>
            <a:r>
              <a:rPr lang="es-ES" sz="2400" dirty="0"/>
              <a:t>Colocar imágenes en nuestra web produce unos resultados asombrosos de una manera muy fácil. </a:t>
            </a:r>
          </a:p>
          <a:p>
            <a:pPr marL="342900" indent="-342900" fontAlgn="base">
              <a:buFontTx/>
              <a:buChar char="-"/>
            </a:pPr>
            <a:endParaRPr lang="es-ES" sz="2400" dirty="0"/>
          </a:p>
          <a:p>
            <a:pPr marL="342900" indent="-342900" fontAlgn="base">
              <a:buFontTx/>
              <a:buChar char="-"/>
            </a:pPr>
            <a:r>
              <a:rPr lang="es-ES" sz="2400" dirty="0"/>
              <a:t>El tag básico para colocar una imagen es </a:t>
            </a:r>
            <a:r>
              <a:rPr lang="es-ES" sz="2400" b="1" dirty="0"/>
              <a:t>&lt;</a:t>
            </a:r>
            <a:r>
              <a:rPr lang="es-ES" sz="2400" b="1" dirty="0" err="1"/>
              <a:t>img</a:t>
            </a:r>
            <a:r>
              <a:rPr lang="es-ES" sz="2400" b="1" dirty="0"/>
              <a:t>&gt;</a:t>
            </a:r>
            <a:r>
              <a:rPr lang="es-ES" sz="2400" dirty="0"/>
              <a:t>, este tag, a diferencia de la gran mayoría, no necesita un cierre. </a:t>
            </a:r>
          </a:p>
          <a:p>
            <a:pPr fontAlgn="base"/>
            <a:endParaRPr lang="es-E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F5BE4A-B990-4892-AB7E-219D0943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102" y="3917952"/>
            <a:ext cx="3058536" cy="26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CE664-DD32-45DB-87BE-5AD065A20425}"/>
              </a:ext>
            </a:extLst>
          </p:cNvPr>
          <p:cNvSpPr txBox="1"/>
          <p:nvPr/>
        </p:nvSpPr>
        <p:spPr>
          <a:xfrm>
            <a:off x="423303" y="3357940"/>
            <a:ext cx="11407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es-ES" sz="2400" dirty="0"/>
              <a:t>El atributo “</a:t>
            </a:r>
            <a:r>
              <a:rPr lang="es-ES" sz="2400" b="1" dirty="0" err="1"/>
              <a:t>src</a:t>
            </a:r>
            <a:r>
              <a:rPr lang="es-ES" sz="2400" dirty="0"/>
              <a:t>” es imprescindible para poder colocar una imagen. Este atributo es el que indica dónde se encuentra alojada la imagen que queremos mostrar.</a:t>
            </a:r>
          </a:p>
          <a:p>
            <a:pPr marL="342900" indent="-342900" fontAlgn="base">
              <a:buFontTx/>
              <a:buChar char="-"/>
            </a:pPr>
            <a:endParaRPr lang="es-ES" sz="2400" b="1" dirty="0"/>
          </a:p>
          <a:p>
            <a:pPr marL="342900" indent="-342900" fontAlgn="base">
              <a:buFontTx/>
              <a:buChar char="-"/>
            </a:pPr>
            <a:r>
              <a:rPr lang="es-ES" sz="2400" b="1" dirty="0"/>
              <a:t>&lt;</a:t>
            </a:r>
            <a:r>
              <a:rPr lang="es-ES" sz="2400" b="1" dirty="0" err="1"/>
              <a:t>img</a:t>
            </a:r>
            <a:r>
              <a:rPr lang="es-ES" sz="2400" b="1" dirty="0"/>
              <a:t> </a:t>
            </a:r>
            <a:r>
              <a:rPr lang="es-ES" sz="2400" b="1" dirty="0" err="1"/>
              <a:t>src</a:t>
            </a:r>
            <a:r>
              <a:rPr lang="es-ES" sz="2400" b="1" dirty="0"/>
              <a:t>="ruta"&gt;</a:t>
            </a:r>
            <a:r>
              <a:rPr lang="es-ES" sz="2400" dirty="0"/>
              <a:t>, donde “</a:t>
            </a:r>
            <a:r>
              <a:rPr lang="es-ES" sz="2400" b="1" dirty="0"/>
              <a:t>ruta</a:t>
            </a:r>
            <a:r>
              <a:rPr lang="es-ES" sz="2400" dirty="0"/>
              <a:t>” es la dirección (</a:t>
            </a:r>
            <a:r>
              <a:rPr lang="es-ES" sz="2400" dirty="0" err="1"/>
              <a:t>path</a:t>
            </a:r>
            <a:r>
              <a:rPr lang="es-ES" sz="2400" dirty="0"/>
              <a:t>) o la </a:t>
            </a:r>
            <a:r>
              <a:rPr lang="es-ES" sz="2400" dirty="0" err="1"/>
              <a:t>url</a:t>
            </a:r>
            <a:r>
              <a:rPr lang="es-ES" sz="2400" dirty="0"/>
              <a:t> donde se encuentra situada la imagen. Es posible cargar </a:t>
            </a:r>
            <a:r>
              <a:rPr lang="es-ES" sz="2400" dirty="0" err="1"/>
              <a:t>im</a:t>
            </a:r>
            <a:r>
              <a:rPr lang="en-US" sz="2400" dirty="0"/>
              <a:t>á</a:t>
            </a:r>
            <a:r>
              <a:rPr lang="es-ES" sz="2400" dirty="0"/>
              <a:t>genes </a:t>
            </a:r>
            <a:r>
              <a:rPr lang="es-ES" sz="2400" b="1" dirty="0"/>
              <a:t>gif</a:t>
            </a:r>
            <a:r>
              <a:rPr lang="es-ES" sz="2400" dirty="0"/>
              <a:t>, </a:t>
            </a:r>
            <a:r>
              <a:rPr lang="es-ES" sz="2400" b="1" dirty="0" err="1"/>
              <a:t>jpg</a:t>
            </a:r>
            <a:r>
              <a:rPr lang="es-ES" sz="2400" dirty="0"/>
              <a:t> y </a:t>
            </a:r>
            <a:r>
              <a:rPr lang="es-ES" sz="2400" b="1" dirty="0"/>
              <a:t>png</a:t>
            </a:r>
            <a:r>
              <a:rPr lang="es-ES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9268DF-EC8A-4CA6-AB52-29513950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34" y="303695"/>
            <a:ext cx="5850001" cy="27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72405-D8DC-438A-B163-AA958A56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84" y="2877151"/>
            <a:ext cx="4941240" cy="3187099"/>
          </a:xfrm>
          <a:prstGeom prst="rect">
            <a:avLst/>
          </a:prstGeom>
        </p:spPr>
      </p:pic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0CDE-5615-4664-A260-64F0B2DF451B}"/>
              </a:ext>
            </a:extLst>
          </p:cNvPr>
          <p:cNvSpPr txBox="1"/>
          <p:nvPr/>
        </p:nvSpPr>
        <p:spPr>
          <a:xfrm>
            <a:off x="427385" y="1100316"/>
            <a:ext cx="108597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10.-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s-MX" sz="2400" dirty="0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llamado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 err="1">
                <a:solidFill>
                  <a:srgbClr val="022417"/>
                </a:solidFill>
              </a:rPr>
              <a:t>Mi_Horario</a:t>
            </a:r>
            <a:r>
              <a:rPr lang="en-US" sz="2400" dirty="0">
                <a:solidFill>
                  <a:srgbClr val="022417"/>
                </a:solidFill>
              </a:rPr>
              <a:t>”,… </a:t>
            </a:r>
            <a:r>
              <a:rPr lang="en-US" sz="2400" dirty="0" err="1">
                <a:solidFill>
                  <a:srgbClr val="022417"/>
                </a:solidFill>
              </a:rPr>
              <a:t>ya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sabes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qué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hacer</a:t>
            </a:r>
            <a:r>
              <a:rPr lang="en-US" sz="2400" dirty="0">
                <a:solidFill>
                  <a:srgbClr val="022417"/>
                </a:solidFill>
              </a:rPr>
              <a:t>  </a:t>
            </a:r>
            <a:r>
              <a:rPr lang="en-US" sz="2400" dirty="0">
                <a:solidFill>
                  <a:srgbClr val="022417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rgbClr val="0224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67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BEDAA-CA49-441B-8118-AD09ECE64157}"/>
              </a:ext>
            </a:extLst>
          </p:cNvPr>
          <p:cNvSpPr txBox="1"/>
          <p:nvPr/>
        </p:nvSpPr>
        <p:spPr>
          <a:xfrm>
            <a:off x="626728" y="1130106"/>
            <a:ext cx="111715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11.- </a:t>
            </a:r>
            <a:r>
              <a:rPr lang="en-US" sz="2400" dirty="0" err="1">
                <a:solidFill>
                  <a:srgbClr val="022417"/>
                </a:solidFill>
              </a:rPr>
              <a:t>En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archivo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>
                <a:solidFill>
                  <a:srgbClr val="022417"/>
                </a:solidFill>
              </a:rPr>
              <a:t>Unidad2_PW_SuNombre</a:t>
            </a:r>
            <a:r>
              <a:rPr lang="en-US" sz="2400" dirty="0">
                <a:solidFill>
                  <a:srgbClr val="022417"/>
                </a:solidFill>
              </a:rPr>
              <a:t>” </a:t>
            </a:r>
            <a:r>
              <a:rPr lang="en-US" sz="2400" dirty="0" err="1">
                <a:solidFill>
                  <a:srgbClr val="022417"/>
                </a:solidFill>
              </a:rPr>
              <a:t>agrega</a:t>
            </a:r>
            <a:r>
              <a:rPr lang="en-US" sz="2400" dirty="0">
                <a:solidFill>
                  <a:srgbClr val="022417"/>
                </a:solidFill>
              </a:rPr>
              <a:t> una imagen y un gif </a:t>
            </a:r>
            <a:r>
              <a:rPr lang="en-US" sz="2400" dirty="0" err="1">
                <a:solidFill>
                  <a:srgbClr val="022417"/>
                </a:solidFill>
              </a:rPr>
              <a:t>sobre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Hobbie</a:t>
            </a:r>
            <a:r>
              <a:rPr lang="en-US" sz="2400" dirty="0">
                <a:solidFill>
                  <a:srgbClr val="022417"/>
                </a:solidFill>
              </a:rPr>
              <a:t> del que </a:t>
            </a:r>
            <a:r>
              <a:rPr lang="en-US" sz="2400" dirty="0" err="1">
                <a:solidFill>
                  <a:srgbClr val="022417"/>
                </a:solidFill>
              </a:rPr>
              <a:t>escribsite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en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s-MX" sz="2400" dirty="0">
                <a:solidFill>
                  <a:srgbClr val="022417"/>
                </a:solidFill>
              </a:rPr>
              <a:t>“</a:t>
            </a:r>
            <a:r>
              <a:rPr lang="es-MX" sz="2400" b="1" dirty="0" err="1">
                <a:solidFill>
                  <a:srgbClr val="022417"/>
                </a:solidFill>
              </a:rPr>
              <a:t>Hobbie_SuNombre</a:t>
            </a:r>
            <a:r>
              <a:rPr lang="es-MX" sz="2400" dirty="0">
                <a:solidFill>
                  <a:srgbClr val="022417"/>
                </a:solidFill>
              </a:rPr>
              <a:t>” y que a la misma vez la imagen sea un link que los lleve a éste último.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095979-D511-4FE9-BE7A-AAD7FC78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00" y="3430466"/>
            <a:ext cx="4522153" cy="22974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4AF72A-EDFB-4319-B64D-8A212293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24" y="3563854"/>
            <a:ext cx="4414267" cy="21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6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8A665F-6EFA-484A-9C3C-52A7EF95B4DF}"/>
              </a:ext>
            </a:extLst>
          </p:cNvPr>
          <p:cNvSpPr txBox="1"/>
          <p:nvPr/>
        </p:nvSpPr>
        <p:spPr>
          <a:xfrm>
            <a:off x="314809" y="-35064"/>
            <a:ext cx="11396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2.2 </a:t>
            </a:r>
            <a:r>
              <a:rPr lang="es-ES" sz="4000" dirty="0">
                <a:solidFill>
                  <a:schemeClr val="bg1"/>
                </a:solidFill>
              </a:rPr>
              <a:t>Estructura global de un Documento Web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B8405-3A23-420A-A8D4-94CC7AA45FAD}"/>
              </a:ext>
            </a:extLst>
          </p:cNvPr>
          <p:cNvSpPr txBox="1"/>
          <p:nvPr/>
        </p:nvSpPr>
        <p:spPr>
          <a:xfrm>
            <a:off x="888222" y="3105657"/>
            <a:ext cx="10656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	Una página Web, es un documento electrónico adaptado para la Web. Su principal característica son los hipervínculos que enlazan con otra página, siendo esto el fundamento de la Web. </a:t>
            </a:r>
          </a:p>
          <a:p>
            <a:endParaRPr lang="es-ES" sz="2400" dirty="0"/>
          </a:p>
          <a:p>
            <a:r>
              <a:rPr lang="es-ES" sz="2400" dirty="0"/>
              <a:t>	Una página Web está compuesta principalmente por información, así como por hiperenlaces; además puede contener o asociar datos de estilo para especificar cómo debe visualizarse y también aplicaciones embebidas para hacerla interactiva.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A9217-4F92-4B0D-A4E7-6BFD6966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719" y="834198"/>
            <a:ext cx="2543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9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378F61-DB43-47E3-AEBC-115B438BAF75}"/>
              </a:ext>
            </a:extLst>
          </p:cNvPr>
          <p:cNvSpPr txBox="1"/>
          <p:nvPr/>
        </p:nvSpPr>
        <p:spPr>
          <a:xfrm>
            <a:off x="989182" y="947847"/>
            <a:ext cx="114076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MULTIMEDIA:</a:t>
            </a:r>
          </a:p>
          <a:p>
            <a:endParaRPr lang="es-ES" sz="2400" dirty="0"/>
          </a:p>
          <a:p>
            <a:pPr marL="342900" indent="-342900" fontAlgn="base">
              <a:buFontTx/>
              <a:buChar char="-"/>
            </a:pPr>
            <a:r>
              <a:rPr lang="es-ES" sz="2400" dirty="0"/>
              <a:t>También podemos agregar videos y música con los siguientes tags:</a:t>
            </a:r>
          </a:p>
          <a:p>
            <a:pPr fontAlgn="base"/>
            <a:r>
              <a:rPr lang="es-ES" sz="2400" b="1" dirty="0"/>
              <a:t>&lt;Video&gt; &lt;/Video&gt; </a:t>
            </a:r>
          </a:p>
          <a:p>
            <a:pPr fontAlgn="base"/>
            <a:endParaRPr lang="es-ES" sz="2400" dirty="0"/>
          </a:p>
          <a:p>
            <a:pPr fontAlgn="base"/>
            <a:endParaRPr lang="es-ES" sz="2400" dirty="0"/>
          </a:p>
          <a:p>
            <a:pPr fontAlgn="base"/>
            <a:endParaRPr lang="es-ES" sz="2400" dirty="0"/>
          </a:p>
          <a:p>
            <a:pPr fontAlgn="base"/>
            <a:endParaRPr lang="es-ES" sz="2400" dirty="0"/>
          </a:p>
          <a:p>
            <a:pPr marL="342900" indent="-342900" fontAlgn="base">
              <a:buFontTx/>
              <a:buChar char="-"/>
            </a:pPr>
            <a:endParaRPr lang="es-ES" sz="2400" dirty="0"/>
          </a:p>
          <a:p>
            <a:pPr fontAlgn="base"/>
            <a:r>
              <a:rPr lang="es-ES" sz="2400" b="1" dirty="0"/>
              <a:t>&lt;Audio&gt;&lt;/Audio&gt;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50F62-4344-4332-866B-52DAC64C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67" y="2559118"/>
            <a:ext cx="5980328" cy="1032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22A0C-F99C-4205-AE06-D9592D584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55" y="4877354"/>
            <a:ext cx="5899008" cy="9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23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31A71F-7C92-45A8-870A-A19DFB797686}"/>
              </a:ext>
            </a:extLst>
          </p:cNvPr>
          <p:cNvSpPr txBox="1"/>
          <p:nvPr/>
        </p:nvSpPr>
        <p:spPr>
          <a:xfrm>
            <a:off x="1404218" y="887554"/>
            <a:ext cx="98520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FRAMES:</a:t>
            </a:r>
          </a:p>
          <a:p>
            <a:endParaRPr lang="es-ES" sz="2400" dirty="0"/>
          </a:p>
          <a:p>
            <a:pPr marL="342900" indent="-342900" fontAlgn="base">
              <a:buFontTx/>
              <a:buChar char="-"/>
            </a:pPr>
            <a:r>
              <a:rPr lang="es-ES" sz="2400" dirty="0"/>
              <a:t>Son utilizados para dividir la pantalla del navegador en varias secciones, donde en cada una se puede cargar un archivo HTML por separado.</a:t>
            </a:r>
          </a:p>
          <a:p>
            <a:pPr marL="342900" indent="-342900" fontAlgn="base">
              <a:buFontTx/>
              <a:buChar char="-"/>
            </a:pPr>
            <a:endParaRPr lang="es-ES" sz="2400" dirty="0"/>
          </a:p>
          <a:p>
            <a:pPr marL="342900" indent="-342900" fontAlgn="base">
              <a:buFontTx/>
              <a:buChar char="-"/>
            </a:pPr>
            <a:r>
              <a:rPr lang="es-ES" sz="2400" dirty="0"/>
              <a:t>Una colección de varios </a:t>
            </a:r>
            <a:r>
              <a:rPr lang="es-ES" sz="2400" dirty="0" err="1"/>
              <a:t>frames</a:t>
            </a:r>
            <a:r>
              <a:rPr lang="es-ES" sz="2400" dirty="0"/>
              <a:t> se le conoce como </a:t>
            </a:r>
            <a:r>
              <a:rPr lang="es-ES" sz="2400" dirty="0" err="1"/>
              <a:t>Frameset</a:t>
            </a:r>
            <a:r>
              <a:rPr lang="es-ES" sz="2400" dirty="0"/>
              <a:t>.</a:t>
            </a:r>
          </a:p>
          <a:p>
            <a:pPr marL="342900" indent="-342900" fontAlgn="base">
              <a:buFontTx/>
              <a:buChar char="-"/>
            </a:pPr>
            <a:endParaRPr lang="es-ES" sz="2400" dirty="0"/>
          </a:p>
          <a:p>
            <a:pPr marL="342900" indent="-342900" fontAlgn="base">
              <a:buFontTx/>
              <a:buChar char="-"/>
            </a:pPr>
            <a:r>
              <a:rPr lang="es-ES" sz="2400" dirty="0"/>
              <a:t>Se utilizan los siguientes tags (</a:t>
            </a:r>
            <a:r>
              <a:rPr lang="es-ES" sz="2400" b="1" i="1" dirty="0"/>
              <a:t>NOTA</a:t>
            </a:r>
            <a:r>
              <a:rPr lang="es-ES" sz="2400" i="1" dirty="0"/>
              <a:t>: No sirven dentro de </a:t>
            </a:r>
            <a:r>
              <a:rPr lang="es-ES" sz="2400" i="1" dirty="0" err="1"/>
              <a:t>Body</a:t>
            </a:r>
            <a:r>
              <a:rPr lang="es-ES" sz="2400" dirty="0"/>
              <a:t>):</a:t>
            </a:r>
          </a:p>
          <a:p>
            <a:pPr fontAlgn="base"/>
            <a:r>
              <a:rPr lang="es-ES" sz="2400" b="1" dirty="0"/>
              <a:t>&lt;</a:t>
            </a:r>
            <a:r>
              <a:rPr lang="es-ES" sz="2400" b="1" dirty="0" err="1"/>
              <a:t>frameset</a:t>
            </a:r>
            <a:r>
              <a:rPr lang="es-ES" sz="2400" b="1" dirty="0"/>
              <a:t>&gt; &lt;/</a:t>
            </a:r>
            <a:r>
              <a:rPr lang="es-ES" sz="2400" b="1" dirty="0" err="1"/>
              <a:t>frameset</a:t>
            </a:r>
            <a:r>
              <a:rPr lang="es-ES" sz="2400" b="1" dirty="0"/>
              <a:t>&gt;</a:t>
            </a:r>
          </a:p>
          <a:p>
            <a:pPr fontAlgn="base"/>
            <a:r>
              <a:rPr lang="es-ES" sz="2400" dirty="0"/>
              <a:t>Y</a:t>
            </a:r>
          </a:p>
          <a:p>
            <a:pPr fontAlgn="base"/>
            <a:r>
              <a:rPr lang="es-ES" sz="2400" b="1" dirty="0"/>
              <a:t>&lt;</a:t>
            </a:r>
            <a:r>
              <a:rPr lang="es-ES" sz="2400" b="1" dirty="0" err="1"/>
              <a:t>frame</a:t>
            </a:r>
            <a:r>
              <a:rPr lang="es-ES" sz="2400" b="1" dirty="0"/>
              <a:t>&gt;</a:t>
            </a:r>
          </a:p>
          <a:p>
            <a:pPr marL="342900" indent="-342900" fontAlgn="base">
              <a:buFontTx/>
              <a:buChar char="-"/>
            </a:pPr>
            <a:endParaRPr lang="es-ES" sz="2400" dirty="0"/>
          </a:p>
          <a:p>
            <a:pPr marL="342900" indent="-342900" fontAlgn="base">
              <a:buFontTx/>
              <a:buChar char="-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8837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7EC4E09-49E7-426E-B8DC-F75A0521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5" y="2219324"/>
            <a:ext cx="4659396" cy="19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80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38">
            <a:extLst>
              <a:ext uri="{FF2B5EF4-FFF2-40B4-BE49-F238E27FC236}">
                <a16:creationId xmlns:a16="http://schemas.microsoft.com/office/drawing/2014/main" id="{95DE2CE1-3FFD-4A97-B562-064510BA3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716987E0-8ECB-4FF3-B244-437E313FB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10EED75-13E0-495C-AD38-3A7E83933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B619E04-E874-41CA-926B-7FFA0BAF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7032C173-9BFF-47B1-9335-68FAEDDB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9CC1DB0C-5E91-4358-9581-13FC6FEC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DE543B76-6EF2-4FED-9DB3-9198AFA32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9ABF5A2-A398-4EC3-8E56-D5483AB9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B998905E-73FE-4C51-B915-D09169E1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D47B8E44-37CD-4A42-A59E-EBCC8ADA0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A8A1CBA5-0135-4992-B06F-6DFBCA37F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717A0FAB-DF6D-48AD-BCFF-8A5C9424F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3146B402-0069-4640-9616-4DB437F82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B5BD9AFB-E188-42BB-A8AB-90C82BD2E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53953C6-4E01-48C7-B453-C508CC63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BA867237-E747-4977-8F68-0F80C6E7E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292DDFFE-D457-41DB-BF55-5ED2CDF45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B6CDA40B-A65E-46D0-9CF8-A8AE6672C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92ADCD3-85EE-45E9-A1F3-312D9A27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128CCDF7-B681-48CE-80E2-096DFED71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5E40F3C0-62E6-43AF-A873-C53D6CB0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5F142280-A807-4AA2-BCDA-1796BC3D4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3" name="Group 61">
            <a:extLst>
              <a:ext uri="{FF2B5EF4-FFF2-40B4-BE49-F238E27FC236}">
                <a16:creationId xmlns:a16="http://schemas.microsoft.com/office/drawing/2014/main" id="{3CB8CEBB-5C05-42AC-ACF5-D84DC6596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B738E5-DA06-4833-A715-5EF411797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>
              <a:extLst>
                <a:ext uri="{FF2B5EF4-FFF2-40B4-BE49-F238E27FC236}">
                  <a16:creationId xmlns:a16="http://schemas.microsoft.com/office/drawing/2014/main" id="{690AEC4E-5749-4A92-AC3E-F995FD7F4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57C2A4E-A962-4DBC-89CE-FA3C4F8C2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4" name="Rectangle 66">
            <a:extLst>
              <a:ext uri="{FF2B5EF4-FFF2-40B4-BE49-F238E27FC236}">
                <a16:creationId xmlns:a16="http://schemas.microsoft.com/office/drawing/2014/main" id="{ED0729F1-ABF0-4A9E-8C03-5EE8FC12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68">
            <a:extLst>
              <a:ext uri="{FF2B5EF4-FFF2-40B4-BE49-F238E27FC236}">
                <a16:creationId xmlns:a16="http://schemas.microsoft.com/office/drawing/2014/main" id="{C1A5E60E-2EE5-4070-9E95-A54C60978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CA71CF87-9BBC-4AB0-878A-278ACC485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FE5EBBA9-9C02-488B-A575-6DBA738C6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4D65CEE0-F4D3-4F84-95C3-B77FF54F8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79A4F55-3FE9-4F18-B5E7-C5C944821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3697276-7E3D-4850-9A31-9C6F09450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6E9014AE-1A87-44D4-A23D-8A593450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87CC58F-4DDC-4D27-9DAE-F8C5492C2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08F92F9-72F5-4C86-A495-5036739E9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521E3EF7-F138-4E38-932D-521C39454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68FCAD62-290A-4076-924F-8800BC5AE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6BDDD9DF-794F-4A57-8C24-05CC3DC9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884B02D8-D58B-4B5D-B13D-57E16C75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6F04E1BD-6735-4A01-B639-F788C0F2B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AC898E11-5718-4A4D-87A6-C30DBA50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4A51033-BDA2-4B27-8746-8DA4EFCED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784759D4-AE04-49AF-A4B8-64B4E1F78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692EC530-EEBF-4F46-83C8-C2672612E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8BCF6E7C-7AD8-4400-B0F2-1C9A494E5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34A57B2-C66C-41BE-9957-C2F2F1F5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FDCF624D-9F58-46CF-990F-1F7157581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3463A3D4-F18F-4A81-8CCF-EB518414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3B05AE-6FCA-4A8F-B8C0-1B89D1B6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4" y="466700"/>
            <a:ext cx="7960827" cy="59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6F724-5EFD-42EA-99E1-F1FAD542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5" y="1597498"/>
            <a:ext cx="10853409" cy="51011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56BED-B353-48E5-A47F-41DB640DA55E}"/>
              </a:ext>
            </a:extLst>
          </p:cNvPr>
          <p:cNvSpPr txBox="1"/>
          <p:nvPr/>
        </p:nvSpPr>
        <p:spPr>
          <a:xfrm>
            <a:off x="1284828" y="159401"/>
            <a:ext cx="96223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Actividades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13.-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html que </a:t>
            </a:r>
            <a:r>
              <a:rPr lang="en-US" sz="2400" dirty="0" err="1">
                <a:solidFill>
                  <a:srgbClr val="022417"/>
                </a:solidFill>
              </a:rPr>
              <a:t>ilustre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siguiente</a:t>
            </a:r>
            <a:r>
              <a:rPr lang="en-US" sz="2400" dirty="0">
                <a:solidFill>
                  <a:srgbClr val="022417"/>
                </a:solidFill>
              </a:rPr>
              <a:t> Frameset:</a:t>
            </a:r>
          </a:p>
        </p:txBody>
      </p:sp>
    </p:spTree>
    <p:extLst>
      <p:ext uri="{BB962C8B-B14F-4D97-AF65-F5344CB8AC3E}">
        <p14:creationId xmlns:p14="http://schemas.microsoft.com/office/powerpoint/2010/main" val="2928649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7A1A55-8FF7-4E40-91F4-1FD832DB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009313"/>
            <a:ext cx="11390095" cy="57679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5C94C5-B456-4453-87CA-EC51A5232665}"/>
              </a:ext>
            </a:extLst>
          </p:cNvPr>
          <p:cNvSpPr txBox="1"/>
          <p:nvPr/>
        </p:nvSpPr>
        <p:spPr>
          <a:xfrm>
            <a:off x="1284828" y="371434"/>
            <a:ext cx="962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2417"/>
                </a:solidFill>
              </a:rPr>
              <a:t>13.1.-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html que </a:t>
            </a:r>
            <a:r>
              <a:rPr lang="en-US" sz="2400" dirty="0" err="1">
                <a:solidFill>
                  <a:srgbClr val="022417"/>
                </a:solidFill>
              </a:rPr>
              <a:t>ilustre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siguiente</a:t>
            </a:r>
            <a:r>
              <a:rPr lang="en-US" sz="2400" dirty="0">
                <a:solidFill>
                  <a:srgbClr val="022417"/>
                </a:solidFill>
              </a:rPr>
              <a:t> Frameset:</a:t>
            </a:r>
          </a:p>
        </p:txBody>
      </p:sp>
    </p:spTree>
    <p:extLst>
      <p:ext uri="{BB962C8B-B14F-4D97-AF65-F5344CB8AC3E}">
        <p14:creationId xmlns:p14="http://schemas.microsoft.com/office/powerpoint/2010/main" val="3942038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ABEE8-642C-4EA1-8FD8-2B2A3508B48C}"/>
              </a:ext>
            </a:extLst>
          </p:cNvPr>
          <p:cNvSpPr txBox="1"/>
          <p:nvPr/>
        </p:nvSpPr>
        <p:spPr>
          <a:xfrm>
            <a:off x="1284828" y="106393"/>
            <a:ext cx="962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2417"/>
                </a:solidFill>
              </a:rPr>
              <a:t>14.-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html que </a:t>
            </a:r>
            <a:r>
              <a:rPr lang="en-US" sz="2400" dirty="0" err="1">
                <a:solidFill>
                  <a:srgbClr val="022417"/>
                </a:solidFill>
              </a:rPr>
              <a:t>ilustre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siguiente</a:t>
            </a:r>
            <a:r>
              <a:rPr lang="en-US" sz="2400" dirty="0">
                <a:solidFill>
                  <a:srgbClr val="022417"/>
                </a:solidFill>
              </a:rPr>
              <a:t> Frameset y </a:t>
            </a:r>
            <a:r>
              <a:rPr lang="en-US" sz="2400" dirty="0" err="1">
                <a:solidFill>
                  <a:srgbClr val="022417"/>
                </a:solidFill>
              </a:rPr>
              <a:t>en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cada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sección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cargue</a:t>
            </a:r>
            <a:r>
              <a:rPr lang="en-US" sz="2400" dirty="0">
                <a:solidFill>
                  <a:srgbClr val="022417"/>
                </a:solidFill>
              </a:rPr>
              <a:t> los </a:t>
            </a:r>
            <a:r>
              <a:rPr lang="en-US" sz="2400" dirty="0" err="1">
                <a:solidFill>
                  <a:srgbClr val="022417"/>
                </a:solidFill>
              </a:rPr>
              <a:t>siguientes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archivos</a:t>
            </a:r>
            <a:r>
              <a:rPr lang="en-US" sz="2400" dirty="0">
                <a:solidFill>
                  <a:srgbClr val="022417"/>
                </a:solidFill>
              </a:rPr>
              <a:t> html: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5EA4C-C194-4C52-8238-A64B6704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126894"/>
            <a:ext cx="119348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CE527-ECC9-4B68-96DF-A2E72021EE16}"/>
              </a:ext>
            </a:extLst>
          </p:cNvPr>
          <p:cNvSpPr txBox="1"/>
          <p:nvPr/>
        </p:nvSpPr>
        <p:spPr>
          <a:xfrm>
            <a:off x="480693" y="649717"/>
            <a:ext cx="3821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2.</a:t>
            </a:r>
            <a:r>
              <a:rPr lang="es-ES" sz="4000" dirty="0"/>
              <a:t>4 Formularios</a:t>
            </a:r>
            <a:endParaRPr lang="en-US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91AD1-8926-4821-857C-5F2453DF8AB8}"/>
              </a:ext>
            </a:extLst>
          </p:cNvPr>
          <p:cNvSpPr txBox="1"/>
          <p:nvPr/>
        </p:nvSpPr>
        <p:spPr>
          <a:xfrm>
            <a:off x="316146" y="1757048"/>
            <a:ext cx="11407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es-ES" sz="2400" dirty="0"/>
              <a:t>Es un conjunto de controles (botones, cajas de texto, casillas de verificación, botones radio, </a:t>
            </a:r>
            <a:r>
              <a:rPr lang="es-ES" sz="2400" dirty="0" err="1"/>
              <a:t>etc</a:t>
            </a:r>
            <a:r>
              <a:rPr lang="es-ES" sz="2400" dirty="0"/>
              <a:t>) que permiten al usuario introducir datos y enviarlos al servidor web para su procesamiento.</a:t>
            </a:r>
          </a:p>
          <a:p>
            <a:pPr marL="342900" indent="-342900" fontAlgn="base">
              <a:buFontTx/>
              <a:buChar char="-"/>
            </a:pPr>
            <a:endParaRPr lang="es-ES" sz="2400" dirty="0"/>
          </a:p>
          <a:p>
            <a:pPr marL="342900" indent="-342900" fontAlgn="base">
              <a:buFontTx/>
              <a:buChar char="-"/>
            </a:pPr>
            <a:r>
              <a:rPr lang="es-ES" sz="2400" dirty="0"/>
              <a:t>La etiqueta a utilizar es </a:t>
            </a:r>
            <a:r>
              <a:rPr lang="es-ES" sz="2400" b="1" dirty="0"/>
              <a:t>&lt;</a:t>
            </a:r>
            <a:r>
              <a:rPr lang="es-ES" sz="2400" b="1" dirty="0" err="1"/>
              <a:t>form</a:t>
            </a:r>
            <a:r>
              <a:rPr lang="es-ES" sz="2400" b="1" dirty="0"/>
              <a:t>&gt; &lt;/</a:t>
            </a:r>
            <a:r>
              <a:rPr lang="es-ES" sz="2400" b="1" dirty="0" err="1"/>
              <a:t>form</a:t>
            </a:r>
            <a:r>
              <a:rPr lang="es-ES" sz="2400" b="1" dirty="0"/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65B86-B43F-4A97-B7A7-B5AD4C9F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24" y="4016311"/>
            <a:ext cx="6727954" cy="25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7F1D7A-E2F6-4A0B-A92F-D3E1E570FEC2}"/>
              </a:ext>
            </a:extLst>
          </p:cNvPr>
          <p:cNvSpPr txBox="1"/>
          <p:nvPr/>
        </p:nvSpPr>
        <p:spPr>
          <a:xfrm>
            <a:off x="447321" y="1110754"/>
            <a:ext cx="114076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/>
              <a:t>Los atributos más importantes de la etiqueta &lt;</a:t>
            </a:r>
            <a:r>
              <a:rPr lang="es-ES" sz="2400" dirty="0" err="1"/>
              <a:t>form</a:t>
            </a:r>
            <a:r>
              <a:rPr lang="es-ES" sz="2400" dirty="0"/>
              <a:t>&gt; son: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r>
              <a:rPr lang="es-ES" sz="2400" b="1" dirty="0" err="1"/>
              <a:t>action</a:t>
            </a:r>
            <a:r>
              <a:rPr lang="es-ES" sz="2400" dirty="0"/>
              <a:t>: Contiene el nombre del agente que procesará los datos remitidos al servidor (por ejemplo, un script de PHP)</a:t>
            </a:r>
          </a:p>
          <a:p>
            <a:r>
              <a:rPr lang="es-ES" sz="2400" b="1" dirty="0" err="1"/>
              <a:t>method</a:t>
            </a:r>
            <a:r>
              <a:rPr lang="es-ES" sz="2400" dirty="0"/>
              <a:t>: Define la manera de </a:t>
            </a:r>
            <a:r>
              <a:rPr lang="es-ES" sz="2400" dirty="0" err="1"/>
              <a:t>envíar</a:t>
            </a:r>
            <a:r>
              <a:rPr lang="es-ES" sz="2400" dirty="0"/>
              <a:t> los datos al servidor. Los valores posibles son: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i="1" dirty="0" err="1"/>
              <a:t>get</a:t>
            </a:r>
            <a:r>
              <a:rPr lang="es-ES" sz="2400" dirty="0"/>
              <a:t>: Los valores enviados se añaden a la dirección indicada en el atributo </a:t>
            </a:r>
            <a:r>
              <a:rPr lang="es-ES" sz="2400" dirty="0" err="1"/>
              <a:t>action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i="1" dirty="0"/>
              <a:t>post</a:t>
            </a:r>
            <a:r>
              <a:rPr lang="es-ES" sz="2400" dirty="0"/>
              <a:t>: Los valores se envían de forma separada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s-ES" sz="2400" dirty="0"/>
              <a:t>Si el atributo </a:t>
            </a:r>
            <a:r>
              <a:rPr lang="es-ES" sz="2400" dirty="0" err="1"/>
              <a:t>method</a:t>
            </a:r>
            <a:r>
              <a:rPr lang="es-ES" sz="2400" dirty="0"/>
              <a:t> no está establecido, el formulario se comporta como si el valor fuera </a:t>
            </a:r>
            <a:r>
              <a:rPr lang="es-ES" sz="2400" dirty="0" err="1"/>
              <a:t>get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921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FA06941-EFCC-41E3-9750-B2756FE4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7" y="860770"/>
            <a:ext cx="11049566" cy="51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6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7DE39F-A7FA-427F-AEFA-57EBA52C4E7B}"/>
              </a:ext>
            </a:extLst>
          </p:cNvPr>
          <p:cNvSpPr txBox="1"/>
          <p:nvPr/>
        </p:nvSpPr>
        <p:spPr>
          <a:xfrm>
            <a:off x="744187" y="3453448"/>
            <a:ext cx="10656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	Para entender la estructura de una página Web, primeramente deberemos distinguir entre páginas Web estáticas y dinámicas. </a:t>
            </a:r>
          </a:p>
          <a:p>
            <a:endParaRPr lang="es-ES" sz="2400" dirty="0"/>
          </a:p>
          <a:p>
            <a:r>
              <a:rPr lang="es-ES" sz="2400" dirty="0"/>
              <a:t>	En las </a:t>
            </a:r>
            <a:r>
              <a:rPr lang="es-ES" sz="2400" b="1" dirty="0"/>
              <a:t>primeras</a:t>
            </a:r>
            <a:r>
              <a:rPr lang="es-ES" sz="2400" dirty="0"/>
              <a:t>, la información aparece siempre tal cual fue escrita y diseñada; en las </a:t>
            </a:r>
            <a:r>
              <a:rPr lang="es-ES" sz="2400" b="1" dirty="0"/>
              <a:t>segundas</a:t>
            </a:r>
            <a:r>
              <a:rPr lang="es-ES" sz="2400" dirty="0"/>
              <a:t>, existe código de programación que adecúa el contenido de la página a las solicitudes de los clientes, normalmente, accediendo a una base de datos.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3D006-6450-40BF-9CB1-084840A1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53" y="249903"/>
            <a:ext cx="4150908" cy="30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76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7443A-CF71-45BB-87D6-C3AD9F556B9E}"/>
              </a:ext>
            </a:extLst>
          </p:cNvPr>
          <p:cNvSpPr txBox="1"/>
          <p:nvPr/>
        </p:nvSpPr>
        <p:spPr>
          <a:xfrm>
            <a:off x="573603" y="124721"/>
            <a:ext cx="110447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10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15.-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de html que </a:t>
            </a:r>
            <a:r>
              <a:rPr lang="en-US" sz="2400" dirty="0" err="1">
                <a:solidFill>
                  <a:srgbClr val="022417"/>
                </a:solidFill>
              </a:rPr>
              <a:t>muestre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siguiente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formulario</a:t>
            </a:r>
            <a:r>
              <a:rPr lang="en-US" sz="2400" dirty="0">
                <a:solidFill>
                  <a:srgbClr val="022417"/>
                </a:solidFill>
              </a:rPr>
              <a:t>, </a:t>
            </a:r>
            <a:r>
              <a:rPr lang="en-US" sz="2400" dirty="0" err="1">
                <a:solidFill>
                  <a:srgbClr val="022417"/>
                </a:solidFill>
              </a:rPr>
              <a:t>nombra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archivo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como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b="1" dirty="0">
                <a:solidFill>
                  <a:srgbClr val="022417"/>
                </a:solidFill>
              </a:rPr>
              <a:t>“</a:t>
            </a:r>
            <a:r>
              <a:rPr lang="en-US" sz="2400" b="1" dirty="0" err="1">
                <a:solidFill>
                  <a:srgbClr val="022417"/>
                </a:solidFill>
              </a:rPr>
              <a:t>Ficha_datos</a:t>
            </a:r>
            <a:r>
              <a:rPr lang="en-US" sz="2400" b="1" dirty="0">
                <a:solidFill>
                  <a:srgbClr val="022417"/>
                </a:solidFill>
              </a:rPr>
              <a:t>” </a:t>
            </a:r>
            <a:r>
              <a:rPr lang="en-US" sz="2400" dirty="0">
                <a:solidFill>
                  <a:srgbClr val="022417"/>
                </a:solidFill>
              </a:rPr>
              <a:t>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8AB53F-ADDC-4C27-8699-24B6F4CD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53" y="1906274"/>
            <a:ext cx="8656637" cy="47882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3029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AF86F-A4A6-43BD-B0CD-DE171E22FD2D}"/>
              </a:ext>
            </a:extLst>
          </p:cNvPr>
          <p:cNvSpPr txBox="1"/>
          <p:nvPr/>
        </p:nvSpPr>
        <p:spPr>
          <a:xfrm>
            <a:off x="35387" y="-66606"/>
            <a:ext cx="12256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</a:t>
            </a:r>
            <a:r>
              <a:rPr lang="es-ES" sz="4000" dirty="0">
                <a:solidFill>
                  <a:schemeClr val="bg1"/>
                </a:solidFill>
              </a:rPr>
              <a:t>5 Lenguajes de presentación en documentos Web</a:t>
            </a:r>
            <a:endParaRPr lang="en-US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C63912-5930-49B5-8ADD-63F48935EE1F}"/>
              </a:ext>
            </a:extLst>
          </p:cNvPr>
          <p:cNvSpPr txBox="1"/>
          <p:nvPr/>
        </p:nvSpPr>
        <p:spPr>
          <a:xfrm>
            <a:off x="447321" y="1110754"/>
            <a:ext cx="114076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/>
              <a:t>Un leguaje de presentación define un conjunto de etiquetas y atributos validos y que ofrecen un significado visual para cada elemento del lenguaje.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dirty="0"/>
              <a:t>Contiene reglas sintácticas para poder crear documentos.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dirty="0"/>
              <a:t>CSS es un lenguaje de hojas de estilos creado para controlar el aspecto o presentación de los documentos electrónicos definidos con HTML y XHTML.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55052-F5D7-4462-9375-73383706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97" y="4003145"/>
            <a:ext cx="6866730" cy="2674411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38C4E187-56AD-4D86-B6BB-7E08F5695D84}"/>
              </a:ext>
            </a:extLst>
          </p:cNvPr>
          <p:cNvSpPr/>
          <p:nvPr/>
        </p:nvSpPr>
        <p:spPr>
          <a:xfrm>
            <a:off x="495365" y="4553030"/>
            <a:ext cx="3128899" cy="114133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Cascading Style Sheets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35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F1482-4B5C-4DD1-834C-AD5321941ED1}"/>
              </a:ext>
            </a:extLst>
          </p:cNvPr>
          <p:cNvSpPr txBox="1"/>
          <p:nvPr/>
        </p:nvSpPr>
        <p:spPr>
          <a:xfrm>
            <a:off x="463615" y="3619729"/>
            <a:ext cx="11407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/>
              <a:t>CSS es la mejor forma de separar los contenidos y su presentación y es imprescindible para crear paginas web complejas. 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dirty="0"/>
              <a:t>Una vez creados los contenidos (documentos en HTML) se utiliza el lenguaje CSS para definir el aspecto de cada elemento: color, tamaño y tipo de letra del texto, separación horizontal, </a:t>
            </a:r>
            <a:r>
              <a:rPr lang="es-ES" sz="2400" dirty="0" err="1"/>
              <a:t>etc</a:t>
            </a:r>
            <a:r>
              <a:rPr lang="es-ES" sz="2400" dirty="0"/>
              <a:t>,…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85783-BC7B-45D8-94DF-41606FE2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54" y="454026"/>
            <a:ext cx="3514725" cy="261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F57F81-B80E-4D38-8786-4164B366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37" y="615171"/>
            <a:ext cx="4419790" cy="26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26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20B260-62FD-4964-92F5-D816CA808C3C}"/>
              </a:ext>
            </a:extLst>
          </p:cNvPr>
          <p:cNvSpPr txBox="1"/>
          <p:nvPr/>
        </p:nvSpPr>
        <p:spPr>
          <a:xfrm>
            <a:off x="392197" y="888048"/>
            <a:ext cx="11407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/>
              <a:t>Un lenguaje de marcado cumple con dos objetivos esenciales a la hora de diseñar y procesar un documento digital :</a:t>
            </a:r>
          </a:p>
          <a:p>
            <a:br>
              <a:rPr lang="es-ES" sz="2400" dirty="0"/>
            </a:br>
            <a:r>
              <a:rPr lang="es-ES" sz="2400" dirty="0"/>
              <a:t>1.- Especifica las operaciones </a:t>
            </a:r>
            <a:r>
              <a:rPr lang="es-ES" sz="2400" b="1" dirty="0"/>
              <a:t>tipográficas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2.- Especifica las </a:t>
            </a:r>
            <a:r>
              <a:rPr lang="es-ES" sz="2400" b="1" dirty="0"/>
              <a:t>funciones</a:t>
            </a:r>
            <a:r>
              <a:rPr lang="es-ES" sz="2400" dirty="0"/>
              <a:t> que debe ejecutar el programa navegador o visualizador sobre dichos elementos.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DC12-3503-4EFE-8400-3B920C7E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432" y="3671396"/>
            <a:ext cx="2085182" cy="25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25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FDEFB-69AE-4EB7-9BF5-1C30FB03A171}"/>
              </a:ext>
            </a:extLst>
          </p:cNvPr>
          <p:cNvSpPr txBox="1"/>
          <p:nvPr/>
        </p:nvSpPr>
        <p:spPr>
          <a:xfrm>
            <a:off x="392197" y="888048"/>
            <a:ext cx="11407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Algunas opciones básicas del lenguaje CSS pueden ser el poder cambiar el color de algunas típicas etiquetas de HTML como </a:t>
            </a:r>
            <a:r>
              <a:rPr lang="es-ES" sz="2400" b="1" dirty="0"/>
              <a:t>&lt;H1&gt;</a:t>
            </a:r>
            <a:r>
              <a:rPr lang="es-ES" sz="2400" dirty="0"/>
              <a:t>. Pero también hay funciones algo más complejas, como introducir espaciado entre elementos </a:t>
            </a:r>
            <a:r>
              <a:rPr lang="es-ES" sz="2400" b="1" dirty="0"/>
              <a:t>&lt;DIV&gt;</a:t>
            </a:r>
            <a:r>
              <a:rPr lang="es-ES" sz="2400" dirty="0"/>
              <a:t> (etiqueta para identificar una determinada región o división de contenido dentro de una página web) o establecer imágenes de fondo.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BA5F9-4041-40EF-A16E-3D8AD373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3" y="3126871"/>
            <a:ext cx="5829513" cy="1072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FC34D3-2FAE-45D8-8CCC-FAED6984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481" y="4657557"/>
            <a:ext cx="5313594" cy="83079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29D0D75-C4C1-4171-8BA5-52B35A806CEB}"/>
              </a:ext>
            </a:extLst>
          </p:cNvPr>
          <p:cNvSpPr/>
          <p:nvPr/>
        </p:nvSpPr>
        <p:spPr>
          <a:xfrm rot="19602995">
            <a:off x="4132515" y="4168064"/>
            <a:ext cx="1039670" cy="1902093"/>
          </a:xfrm>
          <a:prstGeom prst="curvedRightArrow">
            <a:avLst>
              <a:gd name="adj1" fmla="val 27591"/>
              <a:gd name="adj2" fmla="val 60278"/>
              <a:gd name="adj3" fmla="val 58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D6E59-3149-4788-8282-C22F62F65D90}"/>
              </a:ext>
            </a:extLst>
          </p:cNvPr>
          <p:cNvSpPr txBox="1"/>
          <p:nvPr/>
        </p:nvSpPr>
        <p:spPr>
          <a:xfrm>
            <a:off x="392197" y="888048"/>
            <a:ext cx="114076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/>
              <a:t>Las versiones originales de HTML nunca tuvieron la intención de utilizar las etiquetas que se necesitan para dar formato.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dirty="0"/>
              <a:t>CSS es un lenguaje creado por el </a:t>
            </a:r>
            <a:r>
              <a:rPr lang="es-ES" sz="2400" dirty="0" err="1"/>
              <a:t>World</a:t>
            </a:r>
            <a:r>
              <a:rPr lang="es-ES" sz="2400" dirty="0"/>
              <a:t> Wide Web </a:t>
            </a:r>
            <a:r>
              <a:rPr lang="es-ES" sz="2400" dirty="0" err="1"/>
              <a:t>Consortium</a:t>
            </a:r>
            <a:r>
              <a:rPr lang="es-ES" sz="2400" dirty="0"/>
              <a:t> (W3C), diseñado específicamente para documentos de formato HTML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dirty="0"/>
              <a:t>CSS apareció en HTML 4.0 con el fin de resolver un problema con las versiones anteriores de HTML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endParaRPr lang="es-E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82D0A-507E-474B-8639-25CCAC5A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87" y="2030066"/>
            <a:ext cx="3083946" cy="18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2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AC175-DCB0-4B1C-9036-C8582186ED8B}"/>
              </a:ext>
            </a:extLst>
          </p:cNvPr>
          <p:cNvSpPr txBox="1"/>
          <p:nvPr/>
        </p:nvSpPr>
        <p:spPr>
          <a:xfrm>
            <a:off x="392197" y="888048"/>
            <a:ext cx="114076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Estructura de una regla CSS</a:t>
            </a:r>
          </a:p>
          <a:p>
            <a:endParaRPr lang="es-ES" sz="2400" b="1" dirty="0"/>
          </a:p>
          <a:p>
            <a:pPr marL="746125" indent="-342900">
              <a:buFont typeface="Wingdings" panose="05000000000000000000" pitchFamily="2" charset="2"/>
              <a:buChar char="Ø"/>
            </a:pPr>
            <a:r>
              <a:rPr lang="es-ES" sz="2400" dirty="0"/>
              <a:t>Una regla de CSS está formada por un “</a:t>
            </a:r>
            <a:r>
              <a:rPr lang="es-ES" sz="2400" b="1" dirty="0"/>
              <a:t>selector</a:t>
            </a:r>
            <a:r>
              <a:rPr lang="es-ES" sz="2400" dirty="0"/>
              <a:t>” y una “</a:t>
            </a:r>
            <a:r>
              <a:rPr lang="es-ES" sz="2400" b="1" dirty="0"/>
              <a:t>declaración</a:t>
            </a:r>
            <a:r>
              <a:rPr lang="es-ES" sz="2400" dirty="0"/>
              <a:t>”.</a:t>
            </a:r>
          </a:p>
          <a:p>
            <a:pPr marL="746125" indent="-342900">
              <a:buFont typeface="Wingdings" panose="05000000000000000000" pitchFamily="2" charset="2"/>
              <a:buChar char="Ø"/>
            </a:pPr>
            <a:endParaRPr lang="es-ES" sz="2400" dirty="0"/>
          </a:p>
          <a:p>
            <a:pPr marL="746125" indent="-342900">
              <a:buFont typeface="Wingdings" panose="05000000000000000000" pitchFamily="2" charset="2"/>
              <a:buChar char="Ø"/>
            </a:pPr>
            <a:r>
              <a:rPr lang="es-ES" sz="2400" dirty="0"/>
              <a:t>La </a:t>
            </a:r>
            <a:r>
              <a:rPr lang="es-ES" sz="2400" b="1" dirty="0"/>
              <a:t>declaración</a:t>
            </a:r>
            <a:r>
              <a:rPr lang="es-ES" sz="2400" dirty="0"/>
              <a:t> indica “qué hay que hacer” y el </a:t>
            </a:r>
            <a:r>
              <a:rPr lang="es-ES" sz="2400" b="1" dirty="0"/>
              <a:t>selector</a:t>
            </a:r>
            <a:r>
              <a:rPr lang="es-ES" sz="2400" dirty="0"/>
              <a:t> indica “a quién hay que hacérselo”.</a:t>
            </a:r>
          </a:p>
          <a:p>
            <a:pPr marL="746125" indent="-342900">
              <a:buFont typeface="Wingdings" panose="05000000000000000000" pitchFamily="2" charset="2"/>
              <a:buChar char="Ø"/>
            </a:pPr>
            <a:endParaRPr lang="es-ES" sz="2400" dirty="0"/>
          </a:p>
          <a:p>
            <a:pPr marL="746125" indent="-342900">
              <a:buFont typeface="Wingdings" panose="05000000000000000000" pitchFamily="2" charset="2"/>
              <a:buChar char="Ø"/>
            </a:pPr>
            <a:r>
              <a:rPr lang="es-ES" sz="2400" dirty="0"/>
              <a:t>Un </a:t>
            </a:r>
            <a:r>
              <a:rPr lang="es-ES" sz="2400" b="1" dirty="0"/>
              <a:t>selector</a:t>
            </a:r>
            <a:r>
              <a:rPr lang="es-ES" sz="2400" dirty="0"/>
              <a:t> se puede utilizar para nombrar cualquier elemento HTML o componente específico que precisa estilo.</a:t>
            </a:r>
          </a:p>
          <a:p>
            <a:pPr marL="746125" indent="-342900">
              <a:buFont typeface="Wingdings" panose="05000000000000000000" pitchFamily="2" charset="2"/>
              <a:buChar char="Ø"/>
            </a:pPr>
            <a:endParaRPr lang="es-ES" sz="2400" dirty="0"/>
          </a:p>
          <a:p>
            <a:pPr marL="746125" indent="-342900">
              <a:buFont typeface="Wingdings" panose="05000000000000000000" pitchFamily="2" charset="2"/>
              <a:buChar char="Ø"/>
            </a:pPr>
            <a:r>
              <a:rPr lang="es-ES" sz="2400" dirty="0"/>
              <a:t>Una misma regla puede aplicarse sobre varios </a:t>
            </a:r>
            <a:r>
              <a:rPr lang="es-ES" sz="2400" b="1" dirty="0"/>
              <a:t>selectores</a:t>
            </a:r>
            <a:r>
              <a:rPr lang="es-ES" sz="2400" dirty="0"/>
              <a:t> y un mismo </a:t>
            </a:r>
            <a:r>
              <a:rPr lang="es-ES" sz="2400" b="1" dirty="0"/>
              <a:t>selector</a:t>
            </a:r>
            <a:r>
              <a:rPr lang="es-ES" sz="2400" dirty="0"/>
              <a:t> se puede utilizar en varias reglas.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endParaRPr lang="es-E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D8E4C8-0F7F-4A99-9B65-B0FCB93FEAA4}"/>
              </a:ext>
            </a:extLst>
          </p:cNvPr>
          <p:cNvSpPr txBox="1"/>
          <p:nvPr/>
        </p:nvSpPr>
        <p:spPr>
          <a:xfrm>
            <a:off x="35387" y="-66606"/>
            <a:ext cx="345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</a:t>
            </a:r>
            <a:r>
              <a:rPr lang="es-ES" sz="4000" dirty="0">
                <a:solidFill>
                  <a:schemeClr val="bg1"/>
                </a:solidFill>
              </a:rPr>
              <a:t>6 Selectores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5066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82E4A-9BE1-47C4-9057-9B2C7976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2" y="1337348"/>
            <a:ext cx="9688828" cy="4844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1CECC-8312-484E-9B92-03400E35E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4"/>
          <a:stretch/>
        </p:blipFill>
        <p:spPr>
          <a:xfrm>
            <a:off x="4698282" y="85957"/>
            <a:ext cx="7012641" cy="14822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7012CE3D-9681-46F8-8CB3-F3698EFC6686}"/>
              </a:ext>
            </a:extLst>
          </p:cNvPr>
          <p:cNvSpPr/>
          <p:nvPr/>
        </p:nvSpPr>
        <p:spPr>
          <a:xfrm rot="14056386">
            <a:off x="8660615" y="1450301"/>
            <a:ext cx="1039670" cy="3029322"/>
          </a:xfrm>
          <a:prstGeom prst="curvedRightArrow">
            <a:avLst>
              <a:gd name="adj1" fmla="val 27591"/>
              <a:gd name="adj2" fmla="val 60278"/>
              <a:gd name="adj3" fmla="val 58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2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80819-BFF5-4D98-9237-3A7684F4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1" y="135596"/>
            <a:ext cx="4900660" cy="6572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BB94A-B715-4536-979C-B04151E4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082" y="2550441"/>
            <a:ext cx="3818308" cy="20142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D892038-194B-4C23-84B7-7C234CE3BF33}"/>
              </a:ext>
            </a:extLst>
          </p:cNvPr>
          <p:cNvSpPr/>
          <p:nvPr/>
        </p:nvSpPr>
        <p:spPr>
          <a:xfrm rot="15594344" flipH="1">
            <a:off x="6213455" y="385231"/>
            <a:ext cx="1305133" cy="3029322"/>
          </a:xfrm>
          <a:prstGeom prst="curvedRightArrow">
            <a:avLst>
              <a:gd name="adj1" fmla="val 27591"/>
              <a:gd name="adj2" fmla="val 60278"/>
              <a:gd name="adj3" fmla="val 58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1EF5C-160B-4386-89C7-4BFF7A46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" y="1214980"/>
            <a:ext cx="5754817" cy="4266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8276BF-F462-4353-8283-8BFF5064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62" y="990200"/>
            <a:ext cx="5173646" cy="27315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D36636-E310-4ADB-B46E-A8E56976638E}"/>
              </a:ext>
            </a:extLst>
          </p:cNvPr>
          <p:cNvSpPr txBox="1"/>
          <p:nvPr/>
        </p:nvSpPr>
        <p:spPr>
          <a:xfrm>
            <a:off x="1782827" y="565634"/>
            <a:ext cx="956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HTML											CSS – Style.css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B7CE0-85F1-4B9A-B0FE-0C4B321C10FD}"/>
              </a:ext>
            </a:extLst>
          </p:cNvPr>
          <p:cNvCxnSpPr/>
          <p:nvPr/>
        </p:nvCxnSpPr>
        <p:spPr>
          <a:xfrm>
            <a:off x="6101411" y="138112"/>
            <a:ext cx="0" cy="6705601"/>
          </a:xfrm>
          <a:prstGeom prst="line">
            <a:avLst/>
          </a:prstGeom>
          <a:ln w="152400" cmpd="sng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930D1AD-2B1B-4C5D-8201-B540DA95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605" y="4781176"/>
            <a:ext cx="3233017" cy="20062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E19E710-A171-442F-A01E-58E9F279A388}"/>
              </a:ext>
            </a:extLst>
          </p:cNvPr>
          <p:cNvSpPr txBox="1"/>
          <p:nvPr/>
        </p:nvSpPr>
        <p:spPr>
          <a:xfrm>
            <a:off x="8284500" y="4253228"/>
            <a:ext cx="195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Resultado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044366-9A39-4282-BEF3-FCF03075F383}"/>
              </a:ext>
            </a:extLst>
          </p:cNvPr>
          <p:cNvCxnSpPr>
            <a:cxnSpLocks/>
          </p:cNvCxnSpPr>
          <p:nvPr/>
        </p:nvCxnSpPr>
        <p:spPr>
          <a:xfrm flipH="1">
            <a:off x="6268325" y="4064228"/>
            <a:ext cx="5679362" cy="0"/>
          </a:xfrm>
          <a:prstGeom prst="line">
            <a:avLst/>
          </a:prstGeom>
          <a:ln w="152400" cmpd="sng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EBF04E-7634-4878-8F4D-29CFE1E9628A}"/>
              </a:ext>
            </a:extLst>
          </p:cNvPr>
          <p:cNvSpPr txBox="1"/>
          <p:nvPr/>
        </p:nvSpPr>
        <p:spPr>
          <a:xfrm>
            <a:off x="369272" y="630775"/>
            <a:ext cx="11624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&lt;HTML&gt;</a:t>
            </a:r>
          </a:p>
          <a:p>
            <a:r>
              <a:rPr lang="es-ES" sz="2400" dirty="0"/>
              <a:t>&lt;HEAD&gt;</a:t>
            </a:r>
          </a:p>
          <a:p>
            <a:r>
              <a:rPr lang="es-ES" sz="2400" dirty="0"/>
              <a:t>&lt;TITLE&gt;Título de la Página Web &lt;/TITLE&gt;</a:t>
            </a:r>
          </a:p>
          <a:p>
            <a:pPr lvl="1"/>
            <a:r>
              <a:rPr lang="es-ES" sz="2400" dirty="0"/>
              <a:t>…</a:t>
            </a:r>
          </a:p>
          <a:p>
            <a:pPr lvl="1"/>
            <a:r>
              <a:rPr lang="es-ES" sz="2400" dirty="0"/>
              <a:t>Otras etiquetas HTML propias de la cabecera</a:t>
            </a:r>
          </a:p>
          <a:p>
            <a:pPr lvl="1"/>
            <a:r>
              <a:rPr lang="es-ES" sz="2400" dirty="0"/>
              <a:t>…</a:t>
            </a:r>
          </a:p>
          <a:p>
            <a:r>
              <a:rPr lang="es-ES" sz="2400" dirty="0"/>
              <a:t>&lt;/HEAD&gt;</a:t>
            </a:r>
          </a:p>
          <a:p>
            <a:r>
              <a:rPr lang="es-ES" sz="2400" dirty="0"/>
              <a:t>&lt;BODY&gt;</a:t>
            </a:r>
          </a:p>
          <a:p>
            <a:pPr lvl="1"/>
            <a:r>
              <a:rPr lang="es-ES" sz="2400" dirty="0"/>
              <a:t>…</a:t>
            </a:r>
          </a:p>
          <a:p>
            <a:pPr lvl="1"/>
            <a:r>
              <a:rPr lang="es-ES" sz="2400" dirty="0"/>
              <a:t>Otras etiquetas HTML que maquetan el contenido visual </a:t>
            </a:r>
          </a:p>
          <a:p>
            <a:pPr lvl="1"/>
            <a:r>
              <a:rPr lang="es-ES" sz="2400" dirty="0"/>
              <a:t>de la Página Web,…</a:t>
            </a:r>
          </a:p>
          <a:p>
            <a:pPr lvl="1"/>
            <a:r>
              <a:rPr lang="es-ES" sz="2400" dirty="0"/>
              <a:t>…</a:t>
            </a:r>
          </a:p>
          <a:p>
            <a:r>
              <a:rPr lang="es-ES" sz="2400" dirty="0"/>
              <a:t>&lt;/BODY&gt;</a:t>
            </a:r>
          </a:p>
          <a:p>
            <a:r>
              <a:rPr lang="es-ES" sz="2400" dirty="0"/>
              <a:t>&lt;/HTML&gt; 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1E0C6D-DE8B-4CA2-8245-496636B599BB}"/>
              </a:ext>
            </a:extLst>
          </p:cNvPr>
          <p:cNvSpPr txBox="1"/>
          <p:nvPr/>
        </p:nvSpPr>
        <p:spPr>
          <a:xfrm>
            <a:off x="8276707" y="1032233"/>
            <a:ext cx="3253478" cy="178510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2200" dirty="0"/>
              <a:t>Están basadas en código HTML y tienen una estructura limitada por etiquetas de dicho lenguaje.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88A24-3326-4B2F-84B0-8667633F70C1}"/>
              </a:ext>
            </a:extLst>
          </p:cNvPr>
          <p:cNvSpPr txBox="1"/>
          <p:nvPr/>
        </p:nvSpPr>
        <p:spPr>
          <a:xfrm>
            <a:off x="3976511" y="22776"/>
            <a:ext cx="44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Páginas Web Estáticas</a:t>
            </a:r>
            <a:endParaRPr lang="es-E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34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E1C-CF59-4BCA-B5C4-E9AC95E3ADAA}"/>
              </a:ext>
            </a:extLst>
          </p:cNvPr>
          <p:cNvSpPr txBox="1"/>
          <p:nvPr/>
        </p:nvSpPr>
        <p:spPr>
          <a:xfrm>
            <a:off x="608039" y="827088"/>
            <a:ext cx="11118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16.-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en</a:t>
            </a:r>
            <a:r>
              <a:rPr lang="en-US" sz="2400" dirty="0">
                <a:solidFill>
                  <a:srgbClr val="022417"/>
                </a:solidFill>
              </a:rPr>
              <a:t> HTML que </a:t>
            </a:r>
            <a:r>
              <a:rPr lang="en-US" sz="2400" dirty="0" err="1">
                <a:solidFill>
                  <a:srgbClr val="022417"/>
                </a:solidFill>
              </a:rPr>
              <a:t>contenga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texto</a:t>
            </a:r>
            <a:r>
              <a:rPr lang="en-US" sz="2400" dirty="0">
                <a:solidFill>
                  <a:srgbClr val="022417"/>
                </a:solidFill>
              </a:rPr>
              <a:t> de un </a:t>
            </a:r>
            <a:r>
              <a:rPr lang="en-US" sz="2400" dirty="0" err="1">
                <a:solidFill>
                  <a:srgbClr val="022417"/>
                </a:solidFill>
              </a:rPr>
              <a:t>cuento</a:t>
            </a:r>
            <a:r>
              <a:rPr lang="en-US" sz="2400" dirty="0">
                <a:solidFill>
                  <a:srgbClr val="022417"/>
                </a:solidFill>
              </a:rPr>
              <a:t> y </a:t>
            </a:r>
            <a:r>
              <a:rPr lang="en-US" sz="2400" dirty="0" err="1">
                <a:solidFill>
                  <a:srgbClr val="022417"/>
                </a:solidFill>
              </a:rPr>
              <a:t>nombralo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como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b="1" dirty="0">
                <a:solidFill>
                  <a:srgbClr val="022417"/>
                </a:solidFill>
              </a:rPr>
              <a:t>“&lt;</a:t>
            </a:r>
            <a:r>
              <a:rPr lang="en-US" sz="2400" b="1" dirty="0" err="1">
                <a:solidFill>
                  <a:srgbClr val="022417"/>
                </a:solidFill>
              </a:rPr>
              <a:t>Titulo</a:t>
            </a:r>
            <a:r>
              <a:rPr lang="en-US" sz="2400" b="1" dirty="0">
                <a:solidFill>
                  <a:srgbClr val="022417"/>
                </a:solidFill>
              </a:rPr>
              <a:t>-del-</a:t>
            </a:r>
            <a:r>
              <a:rPr lang="en-US" sz="2400" b="1" dirty="0" err="1">
                <a:solidFill>
                  <a:srgbClr val="022417"/>
                </a:solidFill>
              </a:rPr>
              <a:t>cuento</a:t>
            </a:r>
            <a:r>
              <a:rPr lang="en-US" sz="2400" b="1" dirty="0">
                <a:solidFill>
                  <a:srgbClr val="022417"/>
                </a:solidFill>
              </a:rPr>
              <a:t>&gt;”</a:t>
            </a:r>
            <a:endParaRPr lang="en-US" sz="2400" dirty="0">
              <a:solidFill>
                <a:srgbClr val="022417"/>
              </a:solidFill>
            </a:endParaRP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16.1.-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una hoja de </a:t>
            </a:r>
            <a:r>
              <a:rPr lang="en-US" sz="2400" dirty="0" err="1">
                <a:solidFill>
                  <a:srgbClr val="022417"/>
                </a:solidFill>
              </a:rPr>
              <a:t>estilo</a:t>
            </a:r>
            <a:r>
              <a:rPr lang="en-US" sz="2400" dirty="0">
                <a:solidFill>
                  <a:srgbClr val="022417"/>
                </a:solidFill>
              </a:rPr>
              <a:t> (CSS) que </a:t>
            </a:r>
            <a:r>
              <a:rPr lang="en-US" sz="2400" dirty="0" err="1">
                <a:solidFill>
                  <a:srgbClr val="022417"/>
                </a:solidFill>
              </a:rPr>
              <a:t>cumpla</a:t>
            </a:r>
            <a:r>
              <a:rPr lang="en-US" sz="2400" dirty="0">
                <a:solidFill>
                  <a:srgbClr val="022417"/>
                </a:solidFill>
              </a:rPr>
              <a:t> los </a:t>
            </a:r>
            <a:r>
              <a:rPr lang="en-US" sz="2400" dirty="0" err="1">
                <a:solidFill>
                  <a:srgbClr val="022417"/>
                </a:solidFill>
              </a:rPr>
              <a:t>siguiente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requisitos</a:t>
            </a:r>
            <a:r>
              <a:rPr lang="en-US" sz="2400" dirty="0">
                <a:solidFill>
                  <a:srgbClr val="022417"/>
                </a:solidFill>
              </a:rPr>
              <a:t> y </a:t>
            </a:r>
            <a:r>
              <a:rPr lang="en-US" sz="2400" dirty="0" err="1">
                <a:solidFill>
                  <a:srgbClr val="022417"/>
                </a:solidFill>
              </a:rPr>
              <a:t>sean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aplicados</a:t>
            </a:r>
            <a:r>
              <a:rPr lang="en-US" sz="2400" dirty="0">
                <a:solidFill>
                  <a:srgbClr val="022417"/>
                </a:solidFill>
              </a:rPr>
              <a:t> al </a:t>
            </a:r>
            <a:r>
              <a:rPr lang="en-US" sz="2400" dirty="0" err="1">
                <a:solidFill>
                  <a:srgbClr val="022417"/>
                </a:solidFill>
              </a:rPr>
              <a:t>documento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b="1" dirty="0">
                <a:solidFill>
                  <a:srgbClr val="022417"/>
                </a:solidFill>
              </a:rPr>
              <a:t>“&lt;</a:t>
            </a:r>
            <a:r>
              <a:rPr lang="en-US" sz="2400" b="1" dirty="0" err="1">
                <a:solidFill>
                  <a:srgbClr val="022417"/>
                </a:solidFill>
              </a:rPr>
              <a:t>Titulo</a:t>
            </a:r>
            <a:r>
              <a:rPr lang="en-US" sz="2400" b="1" dirty="0">
                <a:solidFill>
                  <a:srgbClr val="022417"/>
                </a:solidFill>
              </a:rPr>
              <a:t>-del-</a:t>
            </a:r>
            <a:r>
              <a:rPr lang="en-US" sz="2400" b="1" dirty="0" err="1">
                <a:solidFill>
                  <a:srgbClr val="022417"/>
                </a:solidFill>
              </a:rPr>
              <a:t>cuento</a:t>
            </a:r>
            <a:r>
              <a:rPr lang="en-US" sz="2400" b="1" dirty="0">
                <a:solidFill>
                  <a:srgbClr val="022417"/>
                </a:solidFill>
              </a:rPr>
              <a:t>&gt;”. </a:t>
            </a:r>
            <a:r>
              <a:rPr lang="en-US" sz="2400" i="1" dirty="0" err="1">
                <a:solidFill>
                  <a:srgbClr val="022417"/>
                </a:solidFill>
              </a:rPr>
              <a:t>Nombra</a:t>
            </a:r>
            <a:r>
              <a:rPr lang="en-US" sz="2400" i="1" dirty="0">
                <a:solidFill>
                  <a:srgbClr val="022417"/>
                </a:solidFill>
              </a:rPr>
              <a:t> el </a:t>
            </a:r>
            <a:r>
              <a:rPr lang="en-US" sz="2400" i="1" dirty="0" err="1">
                <a:solidFill>
                  <a:srgbClr val="022417"/>
                </a:solidFill>
              </a:rPr>
              <a:t>archivo</a:t>
            </a:r>
            <a:r>
              <a:rPr lang="en-US" sz="2400" i="1" dirty="0">
                <a:solidFill>
                  <a:srgbClr val="022417"/>
                </a:solidFill>
              </a:rPr>
              <a:t> </a:t>
            </a:r>
            <a:r>
              <a:rPr lang="en-US" sz="2400" i="1" dirty="0" err="1">
                <a:solidFill>
                  <a:srgbClr val="022417"/>
                </a:solidFill>
              </a:rPr>
              <a:t>como</a:t>
            </a:r>
            <a:r>
              <a:rPr lang="en-US" sz="2400" i="1" dirty="0">
                <a:solidFill>
                  <a:srgbClr val="022417"/>
                </a:solidFill>
              </a:rPr>
              <a:t> Style.css</a:t>
            </a:r>
          </a:p>
          <a:p>
            <a:endParaRPr lang="en-US" sz="2400" i="1" dirty="0">
              <a:solidFill>
                <a:srgbClr val="022417"/>
              </a:solidFill>
            </a:endParaRPr>
          </a:p>
          <a:p>
            <a:r>
              <a:rPr lang="en-US" sz="2400" dirty="0" err="1">
                <a:solidFill>
                  <a:srgbClr val="022417"/>
                </a:solidFill>
              </a:rPr>
              <a:t>Utiliza</a:t>
            </a:r>
            <a:r>
              <a:rPr lang="en-US" sz="2400" dirty="0">
                <a:solidFill>
                  <a:srgbClr val="022417"/>
                </a:solidFill>
              </a:rPr>
              <a:t> los </a:t>
            </a:r>
            <a:r>
              <a:rPr lang="en-US" sz="2400" dirty="0" err="1">
                <a:solidFill>
                  <a:srgbClr val="022417"/>
                </a:solidFill>
              </a:rPr>
              <a:t>siguientes</a:t>
            </a:r>
            <a:r>
              <a:rPr lang="en-US" sz="2400" dirty="0">
                <a:solidFill>
                  <a:srgbClr val="022417"/>
                </a:solidFill>
              </a:rPr>
              <a:t> links para </a:t>
            </a:r>
            <a:r>
              <a:rPr lang="en-US" sz="2400" dirty="0" err="1">
                <a:solidFill>
                  <a:srgbClr val="022417"/>
                </a:solidFill>
              </a:rPr>
              <a:t>darle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formato</a:t>
            </a:r>
            <a:r>
              <a:rPr lang="en-US" sz="2400" dirty="0">
                <a:solidFill>
                  <a:srgbClr val="022417"/>
                </a:solidFill>
              </a:rPr>
              <a:t> a </a:t>
            </a:r>
            <a:r>
              <a:rPr lang="en-US" sz="2400" dirty="0" err="1">
                <a:solidFill>
                  <a:srgbClr val="022417"/>
                </a:solidFill>
              </a:rPr>
              <a:t>tu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cuento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>
                <a:solidFill>
                  <a:srgbClr val="022417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sz="2400" dirty="0">
              <a:solidFill>
                <a:srgbClr val="022417"/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https://www.w3schools.com/css/css_font.asp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https://www.w3schools.com/css/css_text.asp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>
              <a:solidFill>
                <a:srgbClr val="0224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8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C0530C-9F02-460D-8666-888442863547}"/>
              </a:ext>
            </a:extLst>
          </p:cNvPr>
          <p:cNvSpPr txBox="1"/>
          <p:nvPr/>
        </p:nvSpPr>
        <p:spPr>
          <a:xfrm>
            <a:off x="35387" y="-66606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</a:t>
            </a:r>
            <a:r>
              <a:rPr lang="es-ES" sz="4000" dirty="0">
                <a:solidFill>
                  <a:schemeClr val="bg1"/>
                </a:solidFill>
              </a:rPr>
              <a:t>7 Modelo de caja</a:t>
            </a:r>
            <a:endParaRPr lang="en-US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EDB400-D5D6-4E5D-9D7B-7C7E5F31360A}"/>
              </a:ext>
            </a:extLst>
          </p:cNvPr>
          <p:cNvSpPr txBox="1"/>
          <p:nvPr/>
        </p:nvSpPr>
        <p:spPr>
          <a:xfrm>
            <a:off x="450941" y="960438"/>
            <a:ext cx="11118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>
                <a:solidFill>
                  <a:srgbClr val="022417"/>
                </a:solidFill>
              </a:rPr>
              <a:t>El modelo de cajas (</a:t>
            </a:r>
            <a:r>
              <a:rPr lang="es-ES" sz="2400" i="1" dirty="0">
                <a:solidFill>
                  <a:srgbClr val="022417"/>
                </a:solidFill>
              </a:rPr>
              <a:t>box </a:t>
            </a:r>
            <a:r>
              <a:rPr lang="es-ES" sz="2400" i="1" dirty="0" err="1">
                <a:solidFill>
                  <a:srgbClr val="022417"/>
                </a:solidFill>
              </a:rPr>
              <a:t>model</a:t>
            </a:r>
            <a:r>
              <a:rPr lang="es-ES" sz="2400" dirty="0">
                <a:solidFill>
                  <a:srgbClr val="022417"/>
                </a:solidFill>
              </a:rPr>
              <a:t>) es seguramente la característica más importante del lenguaje de CSS, ya que condiciona el diseño de todas las páginas web. </a:t>
            </a:r>
          </a:p>
          <a:p>
            <a:pPr marL="342900" indent="-342900">
              <a:buFontTx/>
              <a:buChar char="-"/>
            </a:pPr>
            <a:endParaRPr lang="es-ES" sz="2400" dirty="0">
              <a:solidFill>
                <a:srgbClr val="022417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rgbClr val="022417"/>
                </a:solidFill>
              </a:rPr>
              <a:t>El modelo de cajas es el comportamiento de CSS que hace que todos los elementos de las páginas se representen mediante cajas rectangulares.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CA603-8BFB-4EB9-A4E5-094F21BE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52" y="3676456"/>
            <a:ext cx="2143125" cy="27813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CF24B5B-81A5-4C25-977B-C3ACB07E8243}"/>
              </a:ext>
            </a:extLst>
          </p:cNvPr>
          <p:cNvSpPr txBox="1"/>
          <p:nvPr/>
        </p:nvSpPr>
        <p:spPr>
          <a:xfrm>
            <a:off x="450941" y="3642463"/>
            <a:ext cx="8274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>
                <a:solidFill>
                  <a:srgbClr val="022417"/>
                </a:solidFill>
              </a:rPr>
              <a:t>Las cajas de una página se crean automáticamente; Cada vez que se inserta una etiqueta HTML se crea una nueva caja rectangular que encierra los contenidos de ese elemento.</a:t>
            </a:r>
            <a:endParaRPr lang="en-US" sz="2400" dirty="0">
              <a:solidFill>
                <a:srgbClr val="022417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8565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72AC86-9762-4451-8F2D-53A53AAE7C42}"/>
              </a:ext>
            </a:extLst>
          </p:cNvPr>
          <p:cNvSpPr txBox="1"/>
          <p:nvPr/>
        </p:nvSpPr>
        <p:spPr>
          <a:xfrm>
            <a:off x="461141" y="1013838"/>
            <a:ext cx="11118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22417"/>
                </a:solidFill>
              </a:rPr>
              <a:t>Modelo</a:t>
            </a:r>
            <a:r>
              <a:rPr lang="en-US" sz="2400" b="1" dirty="0">
                <a:solidFill>
                  <a:srgbClr val="022417"/>
                </a:solidFill>
              </a:rPr>
              <a:t> de </a:t>
            </a:r>
            <a:r>
              <a:rPr lang="en-US" sz="2400" b="1" dirty="0" err="1">
                <a:solidFill>
                  <a:srgbClr val="022417"/>
                </a:solidFill>
              </a:rPr>
              <a:t>Caja</a:t>
            </a:r>
            <a:r>
              <a:rPr lang="en-US" sz="2400" b="1" dirty="0">
                <a:solidFill>
                  <a:srgbClr val="022417"/>
                </a:solidFill>
              </a:rPr>
              <a:t> HTML:</a:t>
            </a:r>
          </a:p>
          <a:p>
            <a:pPr marL="342900" indent="-342900">
              <a:buFontTx/>
              <a:buChar char="-"/>
            </a:pPr>
            <a:endParaRPr lang="es-ES" sz="2400" dirty="0">
              <a:solidFill>
                <a:srgbClr val="022417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rgbClr val="022417"/>
                </a:solidFill>
              </a:rPr>
              <a:t>La siguiente imagen muestra las tres cajas rectangulares que crean las </a:t>
            </a:r>
            <a:r>
              <a:rPr lang="es-ES" sz="2400" b="1" u="sng" dirty="0">
                <a:solidFill>
                  <a:srgbClr val="022417"/>
                </a:solidFill>
              </a:rPr>
              <a:t>tres etiquetas HTML </a:t>
            </a:r>
            <a:r>
              <a:rPr lang="es-ES" sz="2400" dirty="0">
                <a:solidFill>
                  <a:srgbClr val="022417"/>
                </a:solidFill>
              </a:rPr>
              <a:t>que incluye este ejemplo de página: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CB22A-D18B-41EC-B43E-0FCB2DBC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79" y="3111111"/>
            <a:ext cx="9294795" cy="20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35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A2215-7F59-4295-BDF0-BDF69EA6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04" y="1406506"/>
            <a:ext cx="8356536" cy="52319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BEC99D-38E4-4179-959D-B512CF1B9391}"/>
              </a:ext>
            </a:extLst>
          </p:cNvPr>
          <p:cNvSpPr txBox="1"/>
          <p:nvPr/>
        </p:nvSpPr>
        <p:spPr>
          <a:xfrm>
            <a:off x="258827" y="685642"/>
            <a:ext cx="1111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22417"/>
                </a:solidFill>
              </a:rPr>
              <a:t>Modelo</a:t>
            </a:r>
            <a:r>
              <a:rPr lang="en-US" sz="2800" b="1" dirty="0">
                <a:solidFill>
                  <a:srgbClr val="022417"/>
                </a:solidFill>
              </a:rPr>
              <a:t> de </a:t>
            </a:r>
            <a:r>
              <a:rPr lang="en-US" sz="2800" b="1" dirty="0" err="1">
                <a:solidFill>
                  <a:srgbClr val="022417"/>
                </a:solidFill>
              </a:rPr>
              <a:t>Caja</a:t>
            </a:r>
            <a:r>
              <a:rPr lang="en-US" sz="2800" b="1" dirty="0">
                <a:solidFill>
                  <a:srgbClr val="022417"/>
                </a:solidFill>
              </a:rPr>
              <a:t> CSS:</a:t>
            </a:r>
          </a:p>
        </p:txBody>
      </p:sp>
    </p:spTree>
    <p:extLst>
      <p:ext uri="{BB962C8B-B14F-4D97-AF65-F5344CB8AC3E}">
        <p14:creationId xmlns:p14="http://schemas.microsoft.com/office/powerpoint/2010/main" val="3686193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DA0F4-37ED-42F2-BD27-5193229F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53" y="39607"/>
            <a:ext cx="7881936" cy="67787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984A0E-1061-481C-BFD3-4D9B4CE0C0F7}"/>
              </a:ext>
            </a:extLst>
          </p:cNvPr>
          <p:cNvSpPr txBox="1"/>
          <p:nvPr/>
        </p:nvSpPr>
        <p:spPr>
          <a:xfrm>
            <a:off x="420021" y="2305614"/>
            <a:ext cx="3643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22417"/>
                </a:solidFill>
              </a:rPr>
              <a:t>Modelo</a:t>
            </a:r>
            <a:r>
              <a:rPr lang="en-US" sz="2800" b="1" dirty="0">
                <a:solidFill>
                  <a:srgbClr val="022417"/>
                </a:solidFill>
              </a:rPr>
              <a:t> de </a:t>
            </a:r>
            <a:r>
              <a:rPr lang="en-US" sz="2800" b="1" dirty="0" err="1">
                <a:solidFill>
                  <a:srgbClr val="022417"/>
                </a:solidFill>
              </a:rPr>
              <a:t>Caja</a:t>
            </a:r>
            <a:r>
              <a:rPr lang="en-US" sz="2800" b="1" dirty="0">
                <a:solidFill>
                  <a:srgbClr val="022417"/>
                </a:solidFill>
              </a:rPr>
              <a:t> CSS:</a:t>
            </a:r>
          </a:p>
          <a:p>
            <a:endParaRPr lang="en-US" sz="2800" b="1" dirty="0">
              <a:solidFill>
                <a:srgbClr val="022417"/>
              </a:solidFill>
            </a:endParaRPr>
          </a:p>
          <a:p>
            <a:r>
              <a:rPr lang="en-US" sz="2800" dirty="0" err="1">
                <a:solidFill>
                  <a:srgbClr val="022417"/>
                </a:solidFill>
              </a:rPr>
              <a:t>Representación</a:t>
            </a:r>
            <a:r>
              <a:rPr lang="en-US" sz="2800" dirty="0">
                <a:solidFill>
                  <a:srgbClr val="022417"/>
                </a:solidFill>
              </a:rPr>
              <a:t> </a:t>
            </a:r>
            <a:r>
              <a:rPr lang="en-US" sz="2800" dirty="0" err="1">
                <a:solidFill>
                  <a:srgbClr val="022417"/>
                </a:solidFill>
              </a:rPr>
              <a:t>jerárquica</a:t>
            </a:r>
            <a:r>
              <a:rPr lang="en-US" sz="2800" dirty="0">
                <a:solidFill>
                  <a:srgbClr val="022417"/>
                </a:solidFill>
              </a:rPr>
              <a:t> </a:t>
            </a:r>
            <a:r>
              <a:rPr lang="en-US" sz="2800" dirty="0" err="1">
                <a:solidFill>
                  <a:srgbClr val="022417"/>
                </a:solidFill>
              </a:rPr>
              <a:t>en</a:t>
            </a:r>
            <a:r>
              <a:rPr lang="en-US" sz="2800" dirty="0">
                <a:solidFill>
                  <a:srgbClr val="022417"/>
                </a:solidFill>
              </a:rPr>
              <a:t> 3D</a:t>
            </a:r>
          </a:p>
        </p:txBody>
      </p:sp>
    </p:spTree>
    <p:extLst>
      <p:ext uri="{BB962C8B-B14F-4D97-AF65-F5344CB8AC3E}">
        <p14:creationId xmlns:p14="http://schemas.microsoft.com/office/powerpoint/2010/main" val="1869403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BD46425-1A1D-4A85-8298-B2D306740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2D4BA3B-71CF-47E6-B1B4-F609DE0D3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8551517-8828-4A3F-A12C-97370765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B07D1FC-7636-46B3-B3FD-ED176FC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F8F0514-0BF8-4767-8041-02C5EB5E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0C4D70D-CC7C-469A-8112-6751D7C5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B22CD3A-9DEF-4CA7-BCEA-A8FDEE1F5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51D97B61-0DD7-406B-AA26-7D18AC60A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E02D9B0-F1F5-4F02-933A-23444ADD8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75CED5D4-541F-42BD-A0EC-684012EB8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45A774D-6566-4A15-B81A-74407F615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548AE79-DD11-479E-9279-8E116D2B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FCADD9C5-9C65-4CD4-96E1-C3581938E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A645A873-E20B-46FC-B9BB-C36CF251E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3C6EB4E3-4CBF-4658-8CA4-C8EAA072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B6A95A13-3252-4058-8B4E-D86819FBB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5F42D653-69CC-49B0-BED9-97FB6A2B6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B356AFF-E927-4EA2-91B4-2CA41148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54A60266-1E66-4523-AF44-990090BF4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FA49AC4-8840-4C3B-AE22-2BD2787EC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00B80E-0BE0-4C6D-8BD5-FD0874C52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24B417-22EA-421E-90D7-844E04D5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CCA2A386-3A2C-45AA-BDED-530C2E0E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9C281C3-AA5C-41EA-97D0-7C7124152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E6F1B7-F765-45B1-84F2-C677192FB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6E0DE2-F8FF-4CD1-B391-6FBBD48FD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28FC982B-6DC3-41EB-B88A-2621C9D9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4D03107D-29F0-4356-995C-FB3B95C7C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A144509C-C70B-4772-BA5B-9F650A0C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914E493F-9FBF-42CF-A5CB-09210216D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648647EA-8053-4539-8E7D-A8270E86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9775811-A8E3-48B7-8A47-06A34D41E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C28D403C-35F2-423E-A8BE-5A6D37D7F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BAB2D8CD-8F28-48BF-AC0B-2E8BC3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F489AD45-71A9-4049-BBA5-D9D241D26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4C8EA682-7458-4DF1-90C6-88AAC508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A15DE56C-DEDD-4141-B998-2359D41C4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D3F4903D-3E11-46F7-B8DE-2BBA66318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FA0710E2-79D3-46C0-B402-6E25BCE0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920EDEFD-DD93-4DA8-A492-A3DA27823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8EF50817-7F4C-48FD-BFBC-883C317F2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9D7197B5-4A0C-45C5-A518-0250D3ECE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D1E79335-E2AB-4552-B9D2-A3E5A1EA4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711ED971-D786-488C-8D50-E778407C6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799616D-08C7-4F6C-99C2-912C6174E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E9BBDF-22D1-4EBF-8D47-BC3E3C21A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5" b="28652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844DFB47-1351-4CBE-9C4D-21435A4C8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88" name="Isosceles Triangle 39">
              <a:extLst>
                <a:ext uri="{FF2B5EF4-FFF2-40B4-BE49-F238E27FC236}">
                  <a16:creationId xmlns:a16="http://schemas.microsoft.com/office/drawing/2014/main" id="{1F83E687-64D0-4C11-9F58-9A962EFCD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4E5A4FB-4D07-468B-A7A7-8934BAFE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F3AF80A6-9CA6-4A2D-923B-E05F6A34F677}"/>
              </a:ext>
            </a:extLst>
          </p:cNvPr>
          <p:cNvSpPr txBox="1">
            <a:spLocks/>
          </p:cNvSpPr>
          <p:nvPr/>
        </p:nvSpPr>
        <p:spPr>
          <a:xfrm>
            <a:off x="1683982" y="4293388"/>
            <a:ext cx="8833655" cy="1124390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6600" b="1" dirty="0">
                <a:solidFill>
                  <a:srgbClr val="FFFEFF"/>
                </a:solidFill>
              </a:rPr>
              <a:t>FIN DE LA UNIDAD II</a:t>
            </a:r>
          </a:p>
        </p:txBody>
      </p:sp>
    </p:spTree>
    <p:extLst>
      <p:ext uri="{BB962C8B-B14F-4D97-AF65-F5344CB8AC3E}">
        <p14:creationId xmlns:p14="http://schemas.microsoft.com/office/powerpoint/2010/main" val="420394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C931B1-CBC7-4931-9C94-0DB21F77BAA4}"/>
              </a:ext>
            </a:extLst>
          </p:cNvPr>
          <p:cNvSpPr txBox="1"/>
          <p:nvPr/>
        </p:nvSpPr>
        <p:spPr>
          <a:xfrm>
            <a:off x="481077" y="984478"/>
            <a:ext cx="116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	Además de código HTML, tendrán código en algún lenguaje de programación como PHP</a:t>
            </a:r>
            <a:r>
              <a:rPr lang="en-US" sz="2400" dirty="0"/>
              <a:t> o JS</a:t>
            </a:r>
            <a:r>
              <a:rPr lang="es-ES" sz="2400" dirty="0"/>
              <a:t>, que permita la variación del contenido de la página, ya sea mediante consultas a una base de datos o por interacción con el usuario. Con estas “páginas programadas”, lo que se visualiza por el navegador puede ser distinto cada vez. Parte del código programado se ejecutará en el servidor y así se construirá cada vez una página distinta que es la que se descargará en el cliente.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FD6104-A98E-462B-BDEF-4ABABCE42345}"/>
              </a:ext>
            </a:extLst>
          </p:cNvPr>
          <p:cNvSpPr txBox="1"/>
          <p:nvPr/>
        </p:nvSpPr>
        <p:spPr>
          <a:xfrm>
            <a:off x="3922201" y="25727"/>
            <a:ext cx="44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Páginas Web Dinámicas</a:t>
            </a:r>
            <a:endParaRPr lang="es-ES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758CC-94D2-4690-9244-E0EF4786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33" y="4058602"/>
            <a:ext cx="4968889" cy="23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44AF41-396E-436E-9EE7-0A69F9EBEF8D}"/>
              </a:ext>
            </a:extLst>
          </p:cNvPr>
          <p:cNvSpPr txBox="1"/>
          <p:nvPr/>
        </p:nvSpPr>
        <p:spPr>
          <a:xfrm>
            <a:off x="3922201" y="25727"/>
            <a:ext cx="44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Páginas Web Dinámicas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257FE7-E0C4-4F4C-A2E5-83DE5172DCB8}"/>
              </a:ext>
            </a:extLst>
          </p:cNvPr>
          <p:cNvSpPr txBox="1"/>
          <p:nvPr/>
        </p:nvSpPr>
        <p:spPr>
          <a:xfrm>
            <a:off x="369272" y="630775"/>
            <a:ext cx="11624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&lt;BODY&gt;</a:t>
            </a:r>
          </a:p>
          <a:p>
            <a:r>
              <a:rPr lang="es-ES" sz="2400" dirty="0"/>
              <a:t>…</a:t>
            </a:r>
          </a:p>
          <a:p>
            <a:r>
              <a:rPr lang="es-ES" sz="2400" dirty="0"/>
              <a:t>Otras etiquetas HTML propias que maquetan el contenido visual de la Página</a:t>
            </a:r>
          </a:p>
          <a:p>
            <a:r>
              <a:rPr lang="es-ES" sz="2400" dirty="0"/>
              <a:t>Web, llamadas a funciones JavaScript definidas en la cabecera,…</a:t>
            </a:r>
          </a:p>
          <a:p>
            <a:pPr lvl="1"/>
            <a:r>
              <a:rPr lang="es-ES" sz="2400" dirty="0"/>
              <a:t>…</a:t>
            </a:r>
          </a:p>
          <a:p>
            <a:pPr lvl="1"/>
            <a:r>
              <a:rPr lang="es-ES" sz="2400" dirty="0"/>
              <a:t>&lt;?</a:t>
            </a:r>
            <a:r>
              <a:rPr lang="es-ES" sz="2400" dirty="0" err="1"/>
              <a:t>php</a:t>
            </a:r>
            <a:endParaRPr lang="es-ES" sz="2400" dirty="0"/>
          </a:p>
          <a:p>
            <a:pPr lvl="1"/>
            <a:r>
              <a:rPr lang="es-ES" sz="2400" dirty="0"/>
              <a:t>…</a:t>
            </a:r>
          </a:p>
          <a:p>
            <a:pPr lvl="1"/>
            <a:r>
              <a:rPr lang="es-ES" sz="2400" dirty="0"/>
              <a:t>Código PHP con sentencias de flujo, sentencias SQL embebidas,…</a:t>
            </a:r>
          </a:p>
          <a:p>
            <a:pPr lvl="1"/>
            <a:r>
              <a:rPr lang="es-ES" sz="2400" dirty="0"/>
              <a:t>…</a:t>
            </a:r>
          </a:p>
          <a:p>
            <a:pPr lvl="1"/>
            <a:r>
              <a:rPr lang="es-ES" sz="2400" dirty="0"/>
              <a:t>?&gt;</a:t>
            </a:r>
          </a:p>
          <a:p>
            <a:pPr lvl="1"/>
            <a:r>
              <a:rPr lang="es-ES" sz="2400" dirty="0"/>
              <a:t>…</a:t>
            </a:r>
          </a:p>
          <a:p>
            <a:r>
              <a:rPr lang="es-ES" sz="2400" dirty="0"/>
              <a:t>Otras etiquetas HTML propias que maquetan el contenido visual de la Página</a:t>
            </a:r>
          </a:p>
          <a:p>
            <a:r>
              <a:rPr lang="es-ES" sz="2400" dirty="0"/>
              <a:t>Web, llamadas a funciones JavaScript definidas en la cabecera,…</a:t>
            </a:r>
          </a:p>
          <a:p>
            <a:r>
              <a:rPr lang="es-ES" sz="2400" dirty="0"/>
              <a:t>…</a:t>
            </a:r>
          </a:p>
          <a:p>
            <a:r>
              <a:rPr lang="es-ES" sz="2400" dirty="0"/>
              <a:t>&lt;/BODY&gt; </a:t>
            </a:r>
          </a:p>
        </p:txBody>
      </p:sp>
    </p:spTree>
    <p:extLst>
      <p:ext uri="{BB962C8B-B14F-4D97-AF65-F5344CB8AC3E}">
        <p14:creationId xmlns:p14="http://schemas.microsoft.com/office/powerpoint/2010/main" val="127233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8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3C2E8-0EC0-4144-911B-20D49A31B640}"/>
              </a:ext>
            </a:extLst>
          </p:cNvPr>
          <p:cNvSpPr txBox="1"/>
          <p:nvPr/>
        </p:nvSpPr>
        <p:spPr>
          <a:xfrm>
            <a:off x="155786" y="-61568"/>
            <a:ext cx="10747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</a:t>
            </a:r>
            <a:r>
              <a:rPr lang="es-ES" sz="4000" dirty="0">
                <a:solidFill>
                  <a:schemeClr val="bg1"/>
                </a:solidFill>
              </a:rPr>
              <a:t>3 Elementos básicos: texto, vínculos, listas, </a:t>
            </a:r>
          </a:p>
          <a:p>
            <a:r>
              <a:rPr lang="es-ES" sz="4000" dirty="0"/>
              <a:t>tablas, objetos, imágenes y aplicaciones</a:t>
            </a:r>
            <a:endParaRPr lang="en-US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2196C-D2AD-49D8-B068-38B3CC2E4F62}"/>
              </a:ext>
            </a:extLst>
          </p:cNvPr>
          <p:cNvSpPr txBox="1"/>
          <p:nvPr/>
        </p:nvSpPr>
        <p:spPr>
          <a:xfrm>
            <a:off x="227142" y="1549585"/>
            <a:ext cx="116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TEXTO:</a:t>
            </a:r>
          </a:p>
          <a:p>
            <a:endParaRPr lang="es-ES" sz="2400" dirty="0"/>
          </a:p>
          <a:p>
            <a:pPr fontAlgn="base"/>
            <a:r>
              <a:rPr lang="es-ES" sz="2400" dirty="0"/>
              <a:t>- La etiqueta básica, que controla el tipo de fuente utilizado, e</a:t>
            </a:r>
            <a:r>
              <a:rPr lang="en-US" sz="2400" dirty="0"/>
              <a:t>s </a:t>
            </a:r>
            <a:r>
              <a:rPr lang="es-ES" sz="2400" b="1" dirty="0"/>
              <a:t>&lt;FONT&gt;</a:t>
            </a:r>
            <a:r>
              <a:rPr lang="es-ES" sz="2400" dirty="0"/>
              <a:t>, es una etiqueta pareada. Por tanto, afecta a los caracteres introducidos entre </a:t>
            </a:r>
            <a:r>
              <a:rPr lang="es-ES" sz="2400" b="1" dirty="0"/>
              <a:t>&lt;FONT&gt;</a:t>
            </a:r>
            <a:r>
              <a:rPr lang="es-ES" sz="2400" dirty="0"/>
              <a:t> y </a:t>
            </a:r>
            <a:r>
              <a:rPr lang="es-ES" sz="2400" b="1" dirty="0"/>
              <a:t>&lt;/FONT&gt;</a:t>
            </a:r>
          </a:p>
          <a:p>
            <a:pPr fontAlgn="base"/>
            <a:endParaRPr lang="es-ES" sz="2400" dirty="0"/>
          </a:p>
          <a:p>
            <a:pPr fontAlgn="base"/>
            <a:r>
              <a:rPr lang="es-ES" sz="2400" dirty="0"/>
              <a:t>Se puede especificar </a:t>
            </a:r>
            <a:r>
              <a:rPr lang="es-ES" sz="2400" b="1" dirty="0"/>
              <a:t>el tipo de letra</a:t>
            </a:r>
            <a:r>
              <a:rPr lang="es-ES" sz="2400" dirty="0"/>
              <a:t>:</a:t>
            </a:r>
          </a:p>
          <a:p>
            <a:pPr fontAlgn="base"/>
            <a:r>
              <a:rPr lang="es-ES" sz="2400" dirty="0"/>
              <a:t>	</a:t>
            </a:r>
            <a:r>
              <a:rPr lang="es-ES" sz="2400" b="1" dirty="0"/>
              <a:t>&lt;FONT FACE=”Arial”&gt;…&lt;/FONT&gt;</a:t>
            </a:r>
            <a:endParaRPr lang="es-ES" sz="2400" dirty="0"/>
          </a:p>
          <a:p>
            <a:endParaRPr lang="es-E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8E70F-8F24-4891-8914-C1E6476E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09" y="4926369"/>
            <a:ext cx="5259469" cy="1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D5775-16F0-45C0-B2F8-249E46053E6D}"/>
              </a:ext>
            </a:extLst>
          </p:cNvPr>
          <p:cNvSpPr txBox="1"/>
          <p:nvPr/>
        </p:nvSpPr>
        <p:spPr>
          <a:xfrm>
            <a:off x="1202085" y="815052"/>
            <a:ext cx="108597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22417"/>
                </a:solidFill>
              </a:rPr>
              <a:t>Actividad</a:t>
            </a:r>
            <a:r>
              <a:rPr lang="en-US" sz="2800" b="1" dirty="0">
                <a:solidFill>
                  <a:srgbClr val="022417"/>
                </a:solidFill>
              </a:rPr>
              <a:t>: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1.- </a:t>
            </a:r>
            <a:r>
              <a:rPr lang="en-US" sz="2400" dirty="0" err="1">
                <a:solidFill>
                  <a:srgbClr val="022417"/>
                </a:solidFill>
              </a:rPr>
              <a:t>Crea</a:t>
            </a:r>
            <a:r>
              <a:rPr lang="en-US" sz="2400" dirty="0">
                <a:solidFill>
                  <a:srgbClr val="022417"/>
                </a:solidFill>
              </a:rPr>
              <a:t> una </a:t>
            </a:r>
            <a:r>
              <a:rPr lang="en-US" sz="2400" dirty="0" err="1">
                <a:solidFill>
                  <a:srgbClr val="022417"/>
                </a:solidFill>
              </a:rPr>
              <a:t>página</a:t>
            </a:r>
            <a:r>
              <a:rPr lang="en-US" sz="2400" dirty="0">
                <a:solidFill>
                  <a:srgbClr val="022417"/>
                </a:solidFill>
              </a:rPr>
              <a:t> Web </a:t>
            </a:r>
            <a:r>
              <a:rPr lang="en-US" sz="2400" dirty="0" err="1">
                <a:solidFill>
                  <a:srgbClr val="022417"/>
                </a:solidFill>
              </a:rPr>
              <a:t>desde</a:t>
            </a:r>
            <a:r>
              <a:rPr lang="en-US" sz="2400" dirty="0">
                <a:solidFill>
                  <a:srgbClr val="022417"/>
                </a:solidFill>
              </a:rPr>
              <a:t> un Editor de </a:t>
            </a:r>
            <a:r>
              <a:rPr lang="en-US" sz="2400" dirty="0" err="1">
                <a:solidFill>
                  <a:srgbClr val="022417"/>
                </a:solidFill>
              </a:rPr>
              <a:t>texto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cuyo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título</a:t>
            </a:r>
            <a:r>
              <a:rPr lang="en-US" sz="2400" dirty="0">
                <a:solidFill>
                  <a:srgbClr val="022417"/>
                </a:solidFill>
              </a:rPr>
              <a:t> sea “</a:t>
            </a:r>
            <a:r>
              <a:rPr lang="en-US" sz="2400" dirty="0" err="1">
                <a:solidFill>
                  <a:srgbClr val="022417"/>
                </a:solidFill>
              </a:rPr>
              <a:t>Programacion</a:t>
            </a:r>
            <a:r>
              <a:rPr lang="en-US" sz="2400" dirty="0">
                <a:solidFill>
                  <a:srgbClr val="022417"/>
                </a:solidFill>
              </a:rPr>
              <a:t> Web” y </a:t>
            </a:r>
            <a:r>
              <a:rPr lang="en-US" sz="2400" dirty="0" err="1">
                <a:solidFill>
                  <a:srgbClr val="022417"/>
                </a:solidFill>
              </a:rPr>
              <a:t>contenga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siguiente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texto</a:t>
            </a:r>
            <a:r>
              <a:rPr lang="en-US" sz="2400" dirty="0">
                <a:solidFill>
                  <a:srgbClr val="022417"/>
                </a:solidFill>
              </a:rPr>
              <a:t>: </a:t>
            </a: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 err="1">
                <a:solidFill>
                  <a:srgbClr val="022417"/>
                </a:solidFill>
              </a:rPr>
              <a:t>Porgramacion</a:t>
            </a:r>
            <a:r>
              <a:rPr lang="en-US" sz="2400" dirty="0">
                <a:solidFill>
                  <a:srgbClr val="022417"/>
                </a:solidFill>
              </a:rPr>
              <a:t> Web. </a:t>
            </a:r>
          </a:p>
          <a:p>
            <a:r>
              <a:rPr lang="en-US" sz="2400" dirty="0" err="1">
                <a:solidFill>
                  <a:srgbClr val="022417"/>
                </a:solidFill>
              </a:rPr>
              <a:t>Nombre</a:t>
            </a:r>
            <a:r>
              <a:rPr lang="en-US" sz="2400" dirty="0">
                <a:solidFill>
                  <a:srgbClr val="022417"/>
                </a:solidFill>
              </a:rPr>
              <a:t> </a:t>
            </a:r>
            <a:r>
              <a:rPr lang="en-US" sz="2400" dirty="0" err="1">
                <a:solidFill>
                  <a:srgbClr val="022417"/>
                </a:solidFill>
              </a:rPr>
              <a:t>completo</a:t>
            </a:r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No. Control</a:t>
            </a:r>
          </a:p>
          <a:p>
            <a:r>
              <a:rPr lang="en-US" sz="2400" dirty="0">
                <a:solidFill>
                  <a:srgbClr val="022417"/>
                </a:solidFill>
              </a:rPr>
              <a:t>Carrera</a:t>
            </a:r>
          </a:p>
          <a:p>
            <a:r>
              <a:rPr lang="en-US" sz="2400" dirty="0" err="1">
                <a:solidFill>
                  <a:srgbClr val="022417"/>
                </a:solidFill>
              </a:rPr>
              <a:t>Semestre</a:t>
            </a:r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>
                <a:solidFill>
                  <a:srgbClr val="022417"/>
                </a:solidFill>
              </a:rPr>
              <a:t>Una </a:t>
            </a:r>
            <a:r>
              <a:rPr lang="en-US" sz="2400" dirty="0" err="1">
                <a:solidFill>
                  <a:srgbClr val="022417"/>
                </a:solidFill>
              </a:rPr>
              <a:t>Frase</a:t>
            </a:r>
            <a:endParaRPr lang="en-US" sz="2400" dirty="0">
              <a:solidFill>
                <a:srgbClr val="022417"/>
              </a:solidFill>
            </a:endParaRPr>
          </a:p>
          <a:p>
            <a:endParaRPr lang="en-US" sz="2400" dirty="0">
              <a:solidFill>
                <a:srgbClr val="022417"/>
              </a:solidFill>
            </a:endParaRPr>
          </a:p>
          <a:p>
            <a:r>
              <a:rPr lang="en-US" sz="2400" dirty="0" err="1">
                <a:solidFill>
                  <a:srgbClr val="022417"/>
                </a:solidFill>
              </a:rPr>
              <a:t>Guarda</a:t>
            </a:r>
            <a:r>
              <a:rPr lang="en-US" sz="2400" dirty="0">
                <a:solidFill>
                  <a:srgbClr val="022417"/>
                </a:solidFill>
              </a:rPr>
              <a:t> el </a:t>
            </a:r>
            <a:r>
              <a:rPr lang="en-US" sz="2400" dirty="0" err="1">
                <a:solidFill>
                  <a:srgbClr val="022417"/>
                </a:solidFill>
              </a:rPr>
              <a:t>archivo</a:t>
            </a:r>
            <a:r>
              <a:rPr lang="en-US" sz="2400" dirty="0">
                <a:solidFill>
                  <a:srgbClr val="022417"/>
                </a:solidFill>
              </a:rPr>
              <a:t> con el </a:t>
            </a:r>
            <a:r>
              <a:rPr lang="en-US" sz="2400" dirty="0" err="1">
                <a:solidFill>
                  <a:srgbClr val="022417"/>
                </a:solidFill>
              </a:rPr>
              <a:t>nombre</a:t>
            </a:r>
            <a:r>
              <a:rPr lang="en-US" sz="2400" dirty="0">
                <a:solidFill>
                  <a:srgbClr val="022417"/>
                </a:solidFill>
              </a:rPr>
              <a:t> “</a:t>
            </a:r>
            <a:r>
              <a:rPr lang="en-US" sz="2400" b="1" dirty="0">
                <a:solidFill>
                  <a:srgbClr val="022417"/>
                </a:solidFill>
              </a:rPr>
              <a:t>Unidad2_PW_SuNombre</a:t>
            </a:r>
            <a:r>
              <a:rPr lang="en-US" sz="2400" dirty="0">
                <a:solidFill>
                  <a:srgbClr val="022417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6591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11863</TotalTime>
  <Words>2616</Words>
  <Application>Microsoft Office PowerPoint</Application>
  <PresentationFormat>Widescreen</PresentationFormat>
  <Paragraphs>285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 Light</vt:lpstr>
      <vt:lpstr>Rockwell</vt:lpstr>
      <vt:lpstr>Wingdings</vt:lpstr>
      <vt:lpstr>Atlas</vt:lpstr>
      <vt:lpstr>UNIDAD II. HTML y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II. HTML, XML y CSS</dc:title>
  <dc:creator>Rocío Treviño</dc:creator>
  <cp:lastModifiedBy>Roxio Treviño Saucedo</cp:lastModifiedBy>
  <cp:revision>25</cp:revision>
  <dcterms:created xsi:type="dcterms:W3CDTF">2019-01-23T23:58:37Z</dcterms:created>
  <dcterms:modified xsi:type="dcterms:W3CDTF">2023-02-09T22:50:21Z</dcterms:modified>
</cp:coreProperties>
</file>