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69d77d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69d77d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869d77d9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869d77d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869d77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869d77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1. Sistemas de Organización.</a:t>
            </a:r>
            <a:endParaRPr/>
          </a:p>
          <a:p>
            <a:pPr indent="457200" lvl="0" marL="0" rtl="0" algn="l">
              <a:spcBef>
                <a:spcPts val="0"/>
              </a:spcBef>
              <a:spcAft>
                <a:spcPts val="0"/>
              </a:spcAft>
              <a:buNone/>
            </a:pPr>
            <a:r>
              <a:rPr lang="es"/>
              <a:t>1.1. Esquemas de organización </a:t>
            </a:r>
            <a:endParaRPr/>
          </a:p>
          <a:p>
            <a:pPr indent="457200" lvl="0" marL="0" rtl="0" algn="l">
              <a:spcBef>
                <a:spcPts val="0"/>
              </a:spcBef>
              <a:spcAft>
                <a:spcPts val="0"/>
              </a:spcAft>
              <a:buNone/>
            </a:pPr>
            <a:r>
              <a:t/>
            </a:r>
            <a:endParaRPr/>
          </a:p>
          <a:p>
            <a:pPr indent="0" lvl="0" marL="457200" rtl="0" algn="l">
              <a:spcBef>
                <a:spcPts val="0"/>
              </a:spcBef>
              <a:spcAft>
                <a:spcPts val="0"/>
              </a:spcAft>
              <a:buNone/>
            </a:pPr>
            <a:r>
              <a:rPr lang="es"/>
              <a:t>Para la organización, se van a usar esquemas de organización ambiguos, ya que la información del proyecto engloba gestión de turnos incluyendo intercambios y compraventa o eventos, turnos y calendarios, por lo  que utilizar un esquema híbrido que incluya tanto esquemas de temas o tópicos como esquemas de organización cronológica es el enfoque que mejor se ajusta al proyecto.</a:t>
            </a:r>
            <a:endParaRPr/>
          </a:p>
          <a:p>
            <a:pPr indent="0" lvl="0" marL="45720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None/>
            </a:pPr>
            <a:r>
              <a:rPr lang="es"/>
              <a:t>1.2. Estructuras de organización</a:t>
            </a:r>
            <a:endParaRPr/>
          </a:p>
          <a:p>
            <a:pPr indent="457200" lvl="0" marL="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s"/>
              <a:t>En cuanto a las estructuras de organización, será necesario poder acceder a elementos relacionados tanto para los turnos como los cambios y ventas o compras. Estos objetos mencionados pertenecen a objetos y estructuras mayores, o por el contrario se dividen en unidades de información o función más pequeñas. En este sentido, la estructura será jerárquica combinada con hipertextual, para poder reflejar esa relación entre elementos que no necesariamente están asociados en la estructura jerárquica.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 Sistemas de Navegación. </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s"/>
              <a:t>2.1. Ámbito de la Navegación</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rPr lang="es"/>
              <a:t>La navegación en TurnoSwap se hará en dos ámbitos: Global, para que los usuarios se muevan a través de la funcionalidad de la aplicación (gestión de turnos, intercambios...), y, por otro lado, local, para que dentro de cada función o categoría el usuario pueda acceder y determinar la información necesaria o deseada.</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rPr lang="es"/>
              <a:t>2.2. Herramientas de Navegación </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s"/>
              <a:t>Para poder ofrecer una navegación cómoda en los ámbitos definidos, TurnoSwap incluirá barra de menú desplegable para la navegación global. Dentro de las diferentes funciones habrá índices y tablas (como los calendarios o las ofertas disponibles) así como visitas guiadas iniciales para conocerel funcionamiento de la aplicación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3. Sistemas de Búsqueda.</a:t>
            </a:r>
            <a:endParaRPr/>
          </a:p>
          <a:p>
            <a:pPr indent="457200" lvl="0" marL="0" rtl="0" algn="l">
              <a:spcBef>
                <a:spcPts val="0"/>
              </a:spcBef>
              <a:spcAft>
                <a:spcPts val="0"/>
              </a:spcAft>
              <a:buClr>
                <a:schemeClr val="dk1"/>
              </a:buClr>
              <a:buSzPts val="1100"/>
              <a:buFont typeface="Arial"/>
              <a:buNone/>
            </a:pPr>
            <a:r>
              <a:rPr lang="es"/>
              <a:t>3.1. Búsqueda de elemento conocido</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Habrá una búsqueda de elemento conocido para poder encontrar rápidamente turnos concretos, ya sea para compra o intercambio, así como información sobre turnos específicos.</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3.2. Búsqueda de existencia</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Esta es la búsqueda con mayor valor para esta aplicación, para poder permitir al usuario encontrar turnos que cumplan sus necesidades en base a criterios como fecha y otras condiciones (precio, duración).</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3.3. Búsqueda por exploración</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Esta búsqueda también es interesante para TurnoSwap, ya que permitirá a los usuarios explorar los posibles turnos disponibles y detalles sobre los mismo, sin necesidad de criterios específicos previos.</a:t>
            </a:r>
            <a:endParaRPr/>
          </a:p>
          <a:p>
            <a:pPr indent="45720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lang="es"/>
              <a:t>3.4. Búsquedas integrales</a:t>
            </a:r>
            <a:endParaRPr/>
          </a:p>
          <a:p>
            <a:pPr indent="457200" lvl="0" marL="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s"/>
              <a:t>Para TurnoSwap no se han definido búsquedas integrales ya que los objetivos de la aplicación no se corresponden con un uso en el que la búsqueda recoja de forma completa la información (e.g. No nos interesa conocer un listado completo detallado sobre los turnos, disponibles o no)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4. Etiquetado.</a:t>
            </a:r>
            <a:endParaRPr/>
          </a:p>
          <a:p>
            <a:pPr indent="457200" lvl="0" marL="0" rtl="0" algn="l">
              <a:spcBef>
                <a:spcPts val="0"/>
              </a:spcBef>
              <a:spcAft>
                <a:spcPts val="0"/>
              </a:spcAft>
              <a:buClr>
                <a:schemeClr val="dk1"/>
              </a:buClr>
              <a:buSzPts val="1100"/>
              <a:buFont typeface="Arial"/>
              <a:buNone/>
            </a:pPr>
            <a:r>
              <a:rPr lang="es"/>
              <a:t>Una versión inicial del etiquetado podría ser la siguiente:</a:t>
            </a:r>
            <a:endParaRPr/>
          </a:p>
          <a:p>
            <a:pPr indent="0" lvl="0" marL="457200" rtl="0" algn="l">
              <a:spcBef>
                <a:spcPts val="0"/>
              </a:spcBef>
              <a:spcAft>
                <a:spcPts val="0"/>
              </a:spcAft>
              <a:buClr>
                <a:schemeClr val="dk1"/>
              </a:buClr>
              <a:buSzPts val="1100"/>
              <a:buFont typeface="Arial"/>
              <a:buNone/>
            </a:pPr>
            <a:r>
              <a:rPr lang="es"/>
              <a:t>• Iniciar Sesión: Icono de perfil o llave.</a:t>
            </a:r>
            <a:endParaRPr/>
          </a:p>
          <a:p>
            <a:pPr indent="0" lvl="0" marL="457200" rtl="0" algn="l">
              <a:spcBef>
                <a:spcPts val="0"/>
              </a:spcBef>
              <a:spcAft>
                <a:spcPts val="0"/>
              </a:spcAft>
              <a:buClr>
                <a:schemeClr val="dk1"/>
              </a:buClr>
              <a:buSzPts val="1100"/>
              <a:buFont typeface="Arial"/>
              <a:buNone/>
            </a:pPr>
            <a:r>
              <a:rPr lang="es"/>
              <a:t>• Verificar Horario de Trabajo: Un reloj o calendario.</a:t>
            </a:r>
            <a:endParaRPr/>
          </a:p>
          <a:p>
            <a:pPr indent="0" lvl="0" marL="457200" rtl="0" algn="l">
              <a:spcBef>
                <a:spcPts val="0"/>
              </a:spcBef>
              <a:spcAft>
                <a:spcPts val="0"/>
              </a:spcAft>
              <a:buNone/>
            </a:pPr>
            <a:r>
              <a:rPr lang="es"/>
              <a:t>• Gestionar Turnos: Un intercambio de flechas. </a:t>
            </a:r>
            <a:endParaRPr/>
          </a:p>
          <a:p>
            <a:pPr indent="0" lvl="0" marL="457200" rtl="0" algn="l">
              <a:spcBef>
                <a:spcPts val="0"/>
              </a:spcBef>
              <a:spcAft>
                <a:spcPts val="0"/>
              </a:spcAft>
              <a:buNone/>
            </a:pPr>
            <a:r>
              <a:rPr lang="es"/>
              <a:t>• Publicar Turno en Venta: Signo de dólar. • Buscar Turnos en Venta: Lupa en un reloj (búsqueda y tiempo). </a:t>
            </a:r>
            <a:endParaRPr/>
          </a:p>
          <a:p>
            <a:pPr indent="0" lvl="0" marL="457200" rtl="0" algn="l">
              <a:spcBef>
                <a:spcPts val="0"/>
              </a:spcBef>
              <a:spcAft>
                <a:spcPts val="0"/>
              </a:spcAft>
              <a:buClr>
                <a:schemeClr val="dk1"/>
              </a:buClr>
              <a:buSzPts val="1100"/>
              <a:buFont typeface="Arial"/>
              <a:buNone/>
            </a:pPr>
            <a:r>
              <a:rPr lang="es"/>
              <a:t>• Filtrar por Fecha/Precio: Filtros con iconos representativos como un calendario para la fecha o un signo de dólar para el precio.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5. Modelo de la Información.</a:t>
            </a:r>
            <a:endParaRPr/>
          </a:p>
          <a:p>
            <a:pPr indent="0" lvl="0" marL="457200" rtl="0" algn="l">
              <a:spcBef>
                <a:spcPts val="0"/>
              </a:spcBef>
              <a:spcAft>
                <a:spcPts val="0"/>
              </a:spcAft>
              <a:buClr>
                <a:schemeClr val="dk1"/>
              </a:buClr>
              <a:buSzPts val="1100"/>
              <a:buFont typeface="Arial"/>
              <a:buNone/>
            </a:pPr>
            <a:r>
              <a:rPr lang="es"/>
              <a:t>El modelo de información seguirá la siguiente estructura formada por las entidades de la aplicación, su información y las relaciones entre ellas:</a:t>
            </a:r>
            <a:endParaRPr/>
          </a:p>
          <a:p>
            <a:pPr indent="0" lvl="0" marL="457200" rtl="0" algn="l">
              <a:spcBef>
                <a:spcPts val="0"/>
              </a:spcBef>
              <a:spcAft>
                <a:spcPts val="0"/>
              </a:spcAft>
              <a:buNone/>
            </a:pPr>
            <a:r>
              <a:rPr lang="es"/>
              <a:t>• Entidades: </a:t>
            </a:r>
            <a:endParaRPr/>
          </a:p>
          <a:p>
            <a:pPr indent="0" lvl="0" marL="914400" rtl="0" algn="l">
              <a:spcBef>
                <a:spcPts val="0"/>
              </a:spcBef>
              <a:spcAft>
                <a:spcPts val="0"/>
              </a:spcAft>
              <a:buNone/>
            </a:pPr>
            <a:r>
              <a:rPr lang="es"/>
              <a:t>o Usuario: Datos personales y de acceso. </a:t>
            </a:r>
            <a:endParaRPr/>
          </a:p>
          <a:p>
            <a:pPr indent="0" lvl="0" marL="914400" rtl="0" algn="l">
              <a:spcBef>
                <a:spcPts val="0"/>
              </a:spcBef>
              <a:spcAft>
                <a:spcPts val="0"/>
              </a:spcAft>
              <a:buNone/>
            </a:pPr>
            <a:r>
              <a:rPr lang="es"/>
              <a:t>o Turno: Detalles sobre los turnos laborales. </a:t>
            </a:r>
            <a:endParaRPr/>
          </a:p>
          <a:p>
            <a:pPr indent="0" lvl="0" marL="914400" rtl="0" algn="l">
              <a:spcBef>
                <a:spcPts val="0"/>
              </a:spcBef>
              <a:spcAft>
                <a:spcPts val="0"/>
              </a:spcAft>
              <a:buNone/>
            </a:pPr>
            <a:r>
              <a:rPr lang="es"/>
              <a:t>o Intercambio de Turnos: Información sobre los intercambios solicitados y realizados. </a:t>
            </a:r>
            <a:endParaRPr/>
          </a:p>
          <a:p>
            <a:pPr indent="0" lvl="0" marL="914400" rtl="0" algn="l">
              <a:spcBef>
                <a:spcPts val="0"/>
              </a:spcBef>
              <a:spcAft>
                <a:spcPts val="0"/>
              </a:spcAft>
              <a:buNone/>
            </a:pPr>
            <a:r>
              <a:rPr lang="es"/>
              <a:t>o Venta de Turnos: Detalles de los turnos ofrecidos para la venta. </a:t>
            </a:r>
            <a:endParaRPr/>
          </a:p>
          <a:p>
            <a:pPr indent="0" lvl="0" marL="914400" rtl="0" algn="l">
              <a:spcBef>
                <a:spcPts val="0"/>
              </a:spcBef>
              <a:spcAft>
                <a:spcPts val="0"/>
              </a:spcAft>
              <a:buNone/>
            </a:pPr>
            <a:r>
              <a:rPr lang="es"/>
              <a:t>o Compra de Turnos: Ídem para compra. </a:t>
            </a:r>
            <a:endParaRPr/>
          </a:p>
          <a:p>
            <a:pPr indent="0" lvl="0" marL="914400" rtl="0" algn="l">
              <a:spcBef>
                <a:spcPts val="0"/>
              </a:spcBef>
              <a:spcAft>
                <a:spcPts val="0"/>
              </a:spcAft>
              <a:buClr>
                <a:schemeClr val="dk1"/>
              </a:buClr>
              <a:buSzPts val="1100"/>
              <a:buFont typeface="Arial"/>
              <a:buNone/>
            </a:pPr>
            <a:r>
              <a:rPr lang="es"/>
              <a:t>o Calendario: Un registro de los turnos asignados o disponibles.</a:t>
            </a:r>
            <a:endParaRPr/>
          </a:p>
          <a:p>
            <a:pPr indent="0" lvl="0" marL="457200" rtl="0" algn="l">
              <a:spcBef>
                <a:spcPts val="0"/>
              </a:spcBef>
              <a:spcAft>
                <a:spcPts val="0"/>
              </a:spcAft>
              <a:buNone/>
            </a:pPr>
            <a:r>
              <a:rPr lang="es"/>
              <a:t>• Relaciones: </a:t>
            </a:r>
            <a:endParaRPr/>
          </a:p>
          <a:p>
            <a:pPr indent="457200" lvl="0" marL="457200" rtl="0" algn="l">
              <a:spcBef>
                <a:spcPts val="0"/>
              </a:spcBef>
              <a:spcAft>
                <a:spcPts val="0"/>
              </a:spcAft>
              <a:buNone/>
            </a:pPr>
            <a:r>
              <a:rPr lang="es"/>
              <a:t>o Usuario a Turno: Un usuario puede tener asignados varios turnos. </a:t>
            </a:r>
            <a:endParaRPr/>
          </a:p>
          <a:p>
            <a:pPr indent="0" lvl="0" marL="914400" rtl="0" algn="l">
              <a:spcBef>
                <a:spcPts val="0"/>
              </a:spcBef>
              <a:spcAft>
                <a:spcPts val="0"/>
              </a:spcAft>
              <a:buNone/>
            </a:pPr>
            <a:r>
              <a:rPr lang="es"/>
              <a:t>o Usuario a Intercambio de Turnos: Un usuario puede solicitar varios intercambios. </a:t>
            </a:r>
            <a:endParaRPr/>
          </a:p>
          <a:p>
            <a:pPr indent="0" lvl="0" marL="914400" rtl="0" algn="l">
              <a:spcBef>
                <a:spcPts val="0"/>
              </a:spcBef>
              <a:spcAft>
                <a:spcPts val="0"/>
              </a:spcAft>
              <a:buNone/>
            </a:pPr>
            <a:r>
              <a:rPr lang="es"/>
              <a:t>o Turno a Venta de Turnos: Se permiten múltiples ofertas para un único turno. </a:t>
            </a:r>
            <a:endParaRPr/>
          </a:p>
          <a:p>
            <a:pPr indent="0" lvl="0" marL="914400" rtl="0" algn="l">
              <a:spcBef>
                <a:spcPts val="0"/>
              </a:spcBef>
              <a:spcAft>
                <a:spcPts val="0"/>
              </a:spcAft>
              <a:buNone/>
            </a:pPr>
            <a:r>
              <a:rPr lang="es"/>
              <a:t>o Usuario a Compra de Turnos: Un usuario puede querer comprar varios turnos. </a:t>
            </a:r>
            <a:endParaRPr/>
          </a:p>
          <a:p>
            <a:pPr indent="0" lvl="0" marL="914400" rtl="0" algn="l">
              <a:spcBef>
                <a:spcPts val="0"/>
              </a:spcBef>
              <a:spcAft>
                <a:spcPts val="0"/>
              </a:spcAft>
              <a:buClr>
                <a:schemeClr val="dk1"/>
              </a:buClr>
              <a:buSzPts val="1100"/>
              <a:buFont typeface="Arial"/>
              <a:buNone/>
            </a:pPr>
            <a:r>
              <a:rPr lang="es"/>
              <a:t>o Calendario a Turno: Un calendario mostrará múltiples turnos.</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869d77d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869d77d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869d77d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869d77d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869d77d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869d77d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Presentación TurnoSwap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 Vico, Manuel García y Alberto López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HTA</a:t>
            </a:r>
            <a:endParaRPr sz="1500"/>
          </a:p>
          <a:p>
            <a:pPr indent="-323850" lvl="0" marL="457200" rtl="0" algn="l">
              <a:spcBef>
                <a:spcPts val="0"/>
              </a:spcBef>
              <a:spcAft>
                <a:spcPts val="0"/>
              </a:spcAft>
              <a:buSzPts val="1500"/>
              <a:buChar char="-"/>
            </a:pPr>
            <a:r>
              <a:rPr lang="es" sz="1500"/>
              <a:t>Arquitectura de Información</a:t>
            </a:r>
            <a:endParaRPr sz="1500"/>
          </a:p>
          <a:p>
            <a:pPr indent="-323850" lvl="0" marL="457200" rtl="0" algn="l">
              <a:spcBef>
                <a:spcPts val="0"/>
              </a:spcBef>
              <a:spcAft>
                <a:spcPts val="0"/>
              </a:spcAft>
              <a:buSzPts val="1500"/>
              <a:buChar char="-"/>
            </a:pPr>
            <a:r>
              <a:rPr lang="es" sz="1500"/>
              <a:t>Diagrama Entidad-Relación</a:t>
            </a:r>
            <a:endParaRPr sz="1500"/>
          </a:p>
          <a:p>
            <a:pPr indent="-323850" lvl="0" marL="457200" rtl="0" algn="l">
              <a:spcBef>
                <a:spcPts val="0"/>
              </a:spcBef>
              <a:spcAft>
                <a:spcPts val="0"/>
              </a:spcAft>
              <a:buSzPts val="1500"/>
              <a:buChar char="-"/>
            </a:pPr>
            <a:r>
              <a:rPr lang="es" sz="1500"/>
              <a:t>Wireflow</a:t>
            </a:r>
            <a:endParaRPr sz="1500"/>
          </a:p>
          <a:p>
            <a:pPr indent="-323850" lvl="0" marL="457200" rtl="0" algn="l">
              <a:spcBef>
                <a:spcPts val="0"/>
              </a:spcBef>
              <a:spcAft>
                <a:spcPts val="0"/>
              </a:spcAft>
              <a:buSzPts val="1500"/>
              <a:buChar char="-"/>
            </a:pPr>
            <a:r>
              <a:rPr lang="es" sz="1500"/>
              <a:t>Prototipo</a:t>
            </a:r>
            <a:endParaRPr sz="15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1800" y="1764198"/>
            <a:ext cx="9143999" cy="33793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 DE INFORMACIÓN</a:t>
            </a:r>
            <a:endParaRPr/>
          </a:p>
        </p:txBody>
      </p:sp>
      <p:sp>
        <p:nvSpPr>
          <p:cNvPr id="106" name="Google Shape;106;p16"/>
          <p:cNvSpPr txBox="1"/>
          <p:nvPr>
            <p:ph idx="1" type="body"/>
          </p:nvPr>
        </p:nvSpPr>
        <p:spPr>
          <a:xfrm>
            <a:off x="0" y="2087275"/>
            <a:ext cx="2378400" cy="22611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s" sz="900"/>
              <a:t>Sistemas de Organización:</a:t>
            </a:r>
            <a:endParaRPr sz="900"/>
          </a:p>
          <a:p>
            <a:pPr indent="-285750" lvl="1" marL="914400" rtl="0" algn="l">
              <a:spcBef>
                <a:spcPts val="0"/>
              </a:spcBef>
              <a:spcAft>
                <a:spcPts val="0"/>
              </a:spcAft>
              <a:buSzPts val="900"/>
              <a:buChar char="○"/>
            </a:pPr>
            <a:r>
              <a:rPr lang="es" sz="900"/>
              <a:t>Esquemas de Organización: Esquemas híbridos por temas/tópicos y cronológicos para gestionar turnos e intercambios.</a:t>
            </a:r>
            <a:endParaRPr sz="900"/>
          </a:p>
          <a:p>
            <a:pPr indent="-285750" lvl="1" marL="914400" rtl="0" algn="l">
              <a:spcBef>
                <a:spcPts val="0"/>
              </a:spcBef>
              <a:spcAft>
                <a:spcPts val="0"/>
              </a:spcAft>
              <a:buSzPts val="900"/>
              <a:buChar char="○"/>
            </a:pPr>
            <a:r>
              <a:rPr lang="es" sz="900"/>
              <a:t>Estructuras de Organización: Estructura jerárquica combinada con hipertextual para facilitar el acceso a elementos relacionados.</a:t>
            </a:r>
            <a:endParaRPr sz="900"/>
          </a:p>
          <a:p>
            <a:pPr indent="0" lvl="0" marL="0" rtl="0" algn="l">
              <a:spcBef>
                <a:spcPts val="1200"/>
              </a:spcBef>
              <a:spcAft>
                <a:spcPts val="1200"/>
              </a:spcAft>
              <a:buNone/>
            </a:pPr>
            <a:r>
              <a:t/>
            </a:r>
            <a:endParaRPr sz="900"/>
          </a:p>
        </p:txBody>
      </p:sp>
      <p:sp>
        <p:nvSpPr>
          <p:cNvPr id="107" name="Google Shape;107;p16"/>
          <p:cNvSpPr txBox="1"/>
          <p:nvPr>
            <p:ph idx="1" type="body"/>
          </p:nvPr>
        </p:nvSpPr>
        <p:spPr>
          <a:xfrm>
            <a:off x="2159950" y="2087275"/>
            <a:ext cx="2336400" cy="22611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s" sz="900"/>
              <a:t>Sistemas de Navegación:</a:t>
            </a:r>
            <a:endParaRPr sz="900"/>
          </a:p>
          <a:p>
            <a:pPr indent="-285750" lvl="1" marL="914400" rtl="0" algn="l">
              <a:spcBef>
                <a:spcPts val="0"/>
              </a:spcBef>
              <a:spcAft>
                <a:spcPts val="0"/>
              </a:spcAft>
              <a:buSzPts val="900"/>
              <a:buChar char="○"/>
            </a:pPr>
            <a:r>
              <a:rPr lang="es" sz="900"/>
              <a:t>Ámbito de la Navegación: Global (movimiento a través de la aplicación) y local (acceso dentro de cada función o categoría).</a:t>
            </a:r>
            <a:endParaRPr sz="900"/>
          </a:p>
          <a:p>
            <a:pPr indent="-285750" lvl="1" marL="914400" rtl="0" algn="l">
              <a:spcBef>
                <a:spcPts val="0"/>
              </a:spcBef>
              <a:spcAft>
                <a:spcPts val="0"/>
              </a:spcAft>
              <a:buSzPts val="900"/>
              <a:buChar char="○"/>
            </a:pPr>
            <a:r>
              <a:rPr lang="es" sz="900"/>
              <a:t>Herramientas de Navegación: Barra de menú desplegable, índices, y tablas (calendarios).</a:t>
            </a:r>
            <a:endParaRPr sz="900"/>
          </a:p>
          <a:p>
            <a:pPr indent="0" lvl="0" marL="457200" rtl="0" algn="l">
              <a:spcBef>
                <a:spcPts val="1200"/>
              </a:spcBef>
              <a:spcAft>
                <a:spcPts val="1200"/>
              </a:spcAft>
              <a:buNone/>
            </a:pPr>
            <a:r>
              <a:t/>
            </a:r>
            <a:endParaRPr sz="900"/>
          </a:p>
        </p:txBody>
      </p:sp>
      <p:sp>
        <p:nvSpPr>
          <p:cNvPr id="108" name="Google Shape;108;p16"/>
          <p:cNvSpPr txBox="1"/>
          <p:nvPr>
            <p:ph idx="1" type="body"/>
          </p:nvPr>
        </p:nvSpPr>
        <p:spPr>
          <a:xfrm>
            <a:off x="4235825" y="2087275"/>
            <a:ext cx="2412000" cy="22611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s" sz="900"/>
              <a:t>Sistemas de Búsqueda:</a:t>
            </a:r>
            <a:endParaRPr sz="900"/>
          </a:p>
          <a:p>
            <a:pPr indent="-285750" lvl="1" marL="914400" rtl="0" algn="l">
              <a:spcBef>
                <a:spcPts val="0"/>
              </a:spcBef>
              <a:spcAft>
                <a:spcPts val="0"/>
              </a:spcAft>
              <a:buSzPts val="900"/>
              <a:buChar char="○"/>
            </a:pPr>
            <a:r>
              <a:rPr lang="es" sz="900"/>
              <a:t>Búsqueda de Elemento Conocido: Encontrar turnos específicos rápidamente.</a:t>
            </a:r>
            <a:endParaRPr sz="900"/>
          </a:p>
          <a:p>
            <a:pPr indent="-285750" lvl="1" marL="914400" rtl="0" algn="l">
              <a:spcBef>
                <a:spcPts val="0"/>
              </a:spcBef>
              <a:spcAft>
                <a:spcPts val="0"/>
              </a:spcAft>
              <a:buSzPts val="900"/>
              <a:buChar char="○"/>
            </a:pPr>
            <a:r>
              <a:rPr lang="es" sz="900"/>
              <a:t>Búsqueda de Existencia: Basada en criterios como fecha y condiciones.</a:t>
            </a:r>
            <a:endParaRPr sz="900"/>
          </a:p>
          <a:p>
            <a:pPr indent="-285750" lvl="1" marL="914400" rtl="0" algn="l">
              <a:spcBef>
                <a:spcPts val="0"/>
              </a:spcBef>
              <a:spcAft>
                <a:spcPts val="0"/>
              </a:spcAft>
              <a:buSzPts val="900"/>
              <a:buChar char="○"/>
            </a:pPr>
            <a:r>
              <a:rPr lang="es" sz="900"/>
              <a:t>Búsqueda por Exploración: Permite explorar turnos disponibles sin criterios previos.</a:t>
            </a:r>
            <a:endParaRPr sz="900"/>
          </a:p>
          <a:p>
            <a:pPr indent="-285750" lvl="1" marL="914400" rtl="0" algn="l">
              <a:spcBef>
                <a:spcPts val="0"/>
              </a:spcBef>
              <a:spcAft>
                <a:spcPts val="0"/>
              </a:spcAft>
              <a:buSzPts val="900"/>
              <a:buChar char="○"/>
            </a:pPr>
            <a:r>
              <a:rPr lang="es" sz="900"/>
              <a:t>Búsquedas Integrales: No definidas para TurnoSwap.</a:t>
            </a:r>
            <a:endParaRPr sz="900"/>
          </a:p>
        </p:txBody>
      </p:sp>
      <p:sp>
        <p:nvSpPr>
          <p:cNvPr id="109" name="Google Shape;109;p16"/>
          <p:cNvSpPr txBox="1"/>
          <p:nvPr>
            <p:ph idx="1" type="body"/>
          </p:nvPr>
        </p:nvSpPr>
        <p:spPr>
          <a:xfrm>
            <a:off x="6399500" y="2087275"/>
            <a:ext cx="2605200" cy="22611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s" sz="900"/>
              <a:t>Etiquetado:</a:t>
            </a:r>
            <a:endParaRPr sz="900"/>
          </a:p>
          <a:p>
            <a:pPr indent="-285750" lvl="1" marL="914400" rtl="0" algn="l">
              <a:spcBef>
                <a:spcPts val="0"/>
              </a:spcBef>
              <a:spcAft>
                <a:spcPts val="0"/>
              </a:spcAft>
              <a:buSzPts val="900"/>
              <a:buChar char="○"/>
            </a:pPr>
            <a:r>
              <a:rPr lang="es" sz="900"/>
              <a:t>Iniciar Sesión: Icono de perfil o llave. </a:t>
            </a:r>
            <a:endParaRPr sz="900"/>
          </a:p>
          <a:p>
            <a:pPr indent="-285750" lvl="1" marL="914400" rtl="0" algn="l">
              <a:spcBef>
                <a:spcPts val="0"/>
              </a:spcBef>
              <a:spcAft>
                <a:spcPts val="0"/>
              </a:spcAft>
              <a:buSzPts val="900"/>
              <a:buChar char="○"/>
            </a:pPr>
            <a:r>
              <a:rPr lang="es" sz="900"/>
              <a:t>Verificar Horario de Trabajo: Un reloj/calendario. </a:t>
            </a:r>
            <a:endParaRPr sz="900"/>
          </a:p>
          <a:p>
            <a:pPr indent="-285750" lvl="1" marL="914400" rtl="0" algn="l">
              <a:spcBef>
                <a:spcPts val="0"/>
              </a:spcBef>
              <a:spcAft>
                <a:spcPts val="0"/>
              </a:spcAft>
              <a:buSzPts val="900"/>
              <a:buChar char="○"/>
            </a:pPr>
            <a:r>
              <a:rPr lang="es" sz="900"/>
              <a:t>Gestionar Turnos: Un intercambio de flechas.</a:t>
            </a:r>
            <a:endParaRPr sz="900"/>
          </a:p>
          <a:p>
            <a:pPr indent="-285750" lvl="1" marL="914400" rtl="0" algn="l">
              <a:spcBef>
                <a:spcPts val="0"/>
              </a:spcBef>
              <a:spcAft>
                <a:spcPts val="0"/>
              </a:spcAft>
              <a:buSzPts val="900"/>
              <a:buChar char="○"/>
            </a:pPr>
            <a:r>
              <a:rPr lang="es" sz="900"/>
              <a:t>Publicar Turno en Venta: Signo de dólar. </a:t>
            </a:r>
            <a:endParaRPr sz="900"/>
          </a:p>
          <a:p>
            <a:pPr indent="-285750" lvl="1" marL="914400" rtl="0" algn="l">
              <a:spcBef>
                <a:spcPts val="0"/>
              </a:spcBef>
              <a:spcAft>
                <a:spcPts val="0"/>
              </a:spcAft>
              <a:buSzPts val="900"/>
              <a:buChar char="○"/>
            </a:pPr>
            <a:r>
              <a:rPr lang="es" sz="900"/>
              <a:t>Buscar Turnos en Venta: Lupa en un reloj (búsqueda y tiempo).</a:t>
            </a:r>
            <a:endParaRPr sz="900"/>
          </a:p>
          <a:p>
            <a:pPr indent="-285750" lvl="1" marL="914400" rtl="0" algn="l">
              <a:spcBef>
                <a:spcPts val="0"/>
              </a:spcBef>
              <a:spcAft>
                <a:spcPts val="0"/>
              </a:spcAft>
              <a:buSzPts val="900"/>
              <a:buChar char="○"/>
            </a:pPr>
            <a:r>
              <a:rPr lang="es" sz="900"/>
              <a:t> Filtrar por Fecha/Precio: Filtros con iconos: un calendario para la fecha o un signo de dólar para el precio.</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354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DE CONCEPTOS:</a:t>
            </a:r>
            <a:endParaRPr/>
          </a:p>
          <a:p>
            <a:pPr indent="0" lvl="0" marL="0" rtl="0" algn="l">
              <a:spcBef>
                <a:spcPts val="0"/>
              </a:spcBef>
              <a:spcAft>
                <a:spcPts val="0"/>
              </a:spcAft>
              <a:buNone/>
            </a:pPr>
            <a:r>
              <a:rPr lang="es"/>
              <a:t>ENTIDAD-RELACIÓN</a:t>
            </a:r>
            <a:endParaRPr/>
          </a:p>
        </p:txBody>
      </p:sp>
      <p:pic>
        <p:nvPicPr>
          <p:cNvPr id="115" name="Google Shape;115;p17"/>
          <p:cNvPicPr preferRelativeResize="0"/>
          <p:nvPr/>
        </p:nvPicPr>
        <p:blipFill>
          <a:blip r:embed="rId3">
            <a:alphaModFix/>
          </a:blip>
          <a:stretch>
            <a:fillRect/>
          </a:stretch>
        </p:blipFill>
        <p:spPr>
          <a:xfrm>
            <a:off x="3974975" y="638987"/>
            <a:ext cx="4729575" cy="4322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WIREFLOW</a:t>
            </a:r>
            <a:endParaRPr/>
          </a:p>
        </p:txBody>
      </p:sp>
      <p:pic>
        <p:nvPicPr>
          <p:cNvPr id="121" name="Google Shape;121;p18"/>
          <p:cNvPicPr preferRelativeResize="0"/>
          <p:nvPr/>
        </p:nvPicPr>
        <p:blipFill rotWithShape="1">
          <a:blip r:embed="rId3">
            <a:alphaModFix/>
          </a:blip>
          <a:srcRect b="7774" l="18487" r="2065" t="0"/>
          <a:stretch/>
        </p:blipFill>
        <p:spPr>
          <a:xfrm rot="-5400000">
            <a:off x="3875187" y="-257986"/>
            <a:ext cx="3720498" cy="59642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PROTOTIPO</a:t>
            </a:r>
            <a:endParaRPr/>
          </a:p>
        </p:txBody>
      </p:sp>
      <p:pic>
        <p:nvPicPr>
          <p:cNvPr id="127" name="Google Shape;127;p19"/>
          <p:cNvPicPr preferRelativeResize="0"/>
          <p:nvPr/>
        </p:nvPicPr>
        <p:blipFill>
          <a:blip r:embed="rId3">
            <a:alphaModFix/>
          </a:blip>
          <a:stretch>
            <a:fillRect/>
          </a:stretch>
        </p:blipFill>
        <p:spPr>
          <a:xfrm>
            <a:off x="803075" y="2078887"/>
            <a:ext cx="1204500" cy="2054525"/>
          </a:xfrm>
          <a:prstGeom prst="rect">
            <a:avLst/>
          </a:prstGeom>
          <a:noFill/>
          <a:ln>
            <a:noFill/>
          </a:ln>
        </p:spPr>
      </p:pic>
      <p:pic>
        <p:nvPicPr>
          <p:cNvPr id="128" name="Google Shape;128;p19"/>
          <p:cNvPicPr preferRelativeResize="0"/>
          <p:nvPr/>
        </p:nvPicPr>
        <p:blipFill>
          <a:blip r:embed="rId4">
            <a:alphaModFix/>
          </a:blip>
          <a:stretch>
            <a:fillRect/>
          </a:stretch>
        </p:blipFill>
        <p:spPr>
          <a:xfrm>
            <a:off x="2439400" y="2078863"/>
            <a:ext cx="1155894" cy="2054525"/>
          </a:xfrm>
          <a:prstGeom prst="rect">
            <a:avLst/>
          </a:prstGeom>
          <a:noFill/>
          <a:ln>
            <a:noFill/>
          </a:ln>
        </p:spPr>
      </p:pic>
      <p:pic>
        <p:nvPicPr>
          <p:cNvPr id="129" name="Google Shape;129;p19"/>
          <p:cNvPicPr preferRelativeResize="0"/>
          <p:nvPr/>
        </p:nvPicPr>
        <p:blipFill>
          <a:blip r:embed="rId5">
            <a:alphaModFix/>
          </a:blip>
          <a:stretch>
            <a:fillRect/>
          </a:stretch>
        </p:blipFill>
        <p:spPr>
          <a:xfrm>
            <a:off x="4027113" y="2093900"/>
            <a:ext cx="1155900" cy="2024497"/>
          </a:xfrm>
          <a:prstGeom prst="rect">
            <a:avLst/>
          </a:prstGeom>
          <a:noFill/>
          <a:ln>
            <a:noFill/>
          </a:ln>
        </p:spPr>
      </p:pic>
      <p:pic>
        <p:nvPicPr>
          <p:cNvPr id="130" name="Google Shape;130;p19"/>
          <p:cNvPicPr preferRelativeResize="0"/>
          <p:nvPr/>
        </p:nvPicPr>
        <p:blipFill>
          <a:blip r:embed="rId6">
            <a:alphaModFix/>
          </a:blip>
          <a:stretch>
            <a:fillRect/>
          </a:stretch>
        </p:blipFill>
        <p:spPr>
          <a:xfrm>
            <a:off x="5614850" y="2086639"/>
            <a:ext cx="1155900" cy="2039007"/>
          </a:xfrm>
          <a:prstGeom prst="rect">
            <a:avLst/>
          </a:prstGeom>
          <a:noFill/>
          <a:ln>
            <a:noFill/>
          </a:ln>
        </p:spPr>
      </p:pic>
      <p:pic>
        <p:nvPicPr>
          <p:cNvPr id="131" name="Google Shape;131;p19"/>
          <p:cNvPicPr preferRelativeResize="0"/>
          <p:nvPr/>
        </p:nvPicPr>
        <p:blipFill>
          <a:blip r:embed="rId7">
            <a:alphaModFix/>
          </a:blip>
          <a:stretch>
            <a:fillRect/>
          </a:stretch>
        </p:blipFill>
        <p:spPr>
          <a:xfrm>
            <a:off x="7202577" y="2096850"/>
            <a:ext cx="1155900" cy="20185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