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8340767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8340767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8340767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8340767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8340767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8340767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8340767a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8340767a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83e1847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83e1847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83e1847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83e1847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83e18471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83e18471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77ec435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77ec435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90200" y="5707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Semana 13 </a:t>
            </a:r>
            <a:endParaRPr/>
          </a:p>
          <a:p>
            <a:pPr indent="0" lvl="0" marL="0" rtl="0" algn="l">
              <a:spcBef>
                <a:spcPts val="0"/>
              </a:spcBef>
              <a:spcAft>
                <a:spcPts val="0"/>
              </a:spcAft>
              <a:buNone/>
            </a:pPr>
            <a:r>
              <a:rPr lang="es"/>
              <a:t>Modelos de Clasificación</a:t>
            </a:r>
            <a:endParaRPr/>
          </a:p>
        </p:txBody>
      </p:sp>
      <p:sp>
        <p:nvSpPr>
          <p:cNvPr id="135" name="Google Shape;135;p13"/>
          <p:cNvSpPr txBox="1"/>
          <p:nvPr>
            <p:ph idx="1" type="subTitle"/>
          </p:nvPr>
        </p:nvSpPr>
        <p:spPr>
          <a:xfrm>
            <a:off x="4572000" y="2275575"/>
            <a:ext cx="3620100" cy="234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GRUPO 4 - INTEGRANTES: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CORDOVA SILVA, Guiseppe Jefferson</a:t>
            </a:r>
            <a:endParaRPr/>
          </a:p>
          <a:p>
            <a:pPr indent="0" lvl="0" marL="0" rtl="0" algn="l">
              <a:spcBef>
                <a:spcPts val="0"/>
              </a:spcBef>
              <a:spcAft>
                <a:spcPts val="0"/>
              </a:spcAft>
              <a:buNone/>
            </a:pPr>
            <a:r>
              <a:rPr lang="es"/>
              <a:t>GONZALES ROJAS, Manuel Hernan</a:t>
            </a:r>
            <a:endParaRPr/>
          </a:p>
          <a:p>
            <a:pPr indent="0" lvl="0" marL="0" rtl="0" algn="l">
              <a:spcBef>
                <a:spcPts val="0"/>
              </a:spcBef>
              <a:spcAft>
                <a:spcPts val="0"/>
              </a:spcAft>
              <a:buNone/>
            </a:pPr>
            <a:r>
              <a:rPr lang="es"/>
              <a:t>DE LA CRUZ GUILLEN, Ivan Paolo</a:t>
            </a:r>
            <a:endParaRPr/>
          </a:p>
          <a:p>
            <a:pPr indent="0" lvl="0" marL="0" rtl="0" algn="l">
              <a:spcBef>
                <a:spcPts val="0"/>
              </a:spcBef>
              <a:spcAft>
                <a:spcPts val="0"/>
              </a:spcAft>
              <a:buNone/>
            </a:pPr>
            <a:r>
              <a:rPr lang="es"/>
              <a:t>PEREZ GRADOS, Jose Luis</a:t>
            </a:r>
            <a:endParaRPr/>
          </a:p>
          <a:p>
            <a:pPr indent="0" lvl="0" marL="0" rtl="0" algn="l">
              <a:spcBef>
                <a:spcPts val="0"/>
              </a:spcBef>
              <a:spcAft>
                <a:spcPts val="0"/>
              </a:spcAft>
              <a:buNone/>
            </a:pPr>
            <a:r>
              <a:rPr lang="es"/>
              <a:t>RAFAEL JAVIER, Hector Imanol</a:t>
            </a:r>
            <a:endParaRPr/>
          </a:p>
          <a:p>
            <a:pPr indent="0" lvl="0" marL="0" rtl="0" algn="l">
              <a:spcBef>
                <a:spcPts val="0"/>
              </a:spcBef>
              <a:spcAft>
                <a:spcPts val="0"/>
              </a:spcAft>
              <a:buNone/>
            </a:pPr>
            <a:r>
              <a:rPr lang="es"/>
              <a:t>ROJAS HURTADO, Karen Antonia</a:t>
            </a:r>
            <a:endParaRPr/>
          </a:p>
          <a:p>
            <a:pPr indent="0" lvl="0" marL="0" rtl="0" algn="l">
              <a:spcBef>
                <a:spcPts val="0"/>
              </a:spcBef>
              <a:spcAft>
                <a:spcPts val="0"/>
              </a:spcAft>
              <a:buNone/>
            </a:pPr>
            <a:r>
              <a:rPr lang="es"/>
              <a:t>TORRES ESPINOZA, Alejandro Paul</a:t>
            </a:r>
            <a:endParaRPr/>
          </a:p>
          <a:p>
            <a:pPr indent="0" lvl="0" marL="0" rtl="0" algn="l">
              <a:spcBef>
                <a:spcPts val="0"/>
              </a:spcBef>
              <a:spcAft>
                <a:spcPts val="0"/>
              </a:spcAft>
              <a:buNone/>
            </a:pPr>
            <a:r>
              <a:rPr lang="es"/>
              <a:t>VILCHEZ GIRALDO, Jamie Edinso</a:t>
            </a:r>
            <a:endParaRPr/>
          </a:p>
          <a:p>
            <a:pPr indent="0" lvl="0" marL="0" rtl="0" algn="l">
              <a:spcBef>
                <a:spcPts val="0"/>
              </a:spcBef>
              <a:spcAft>
                <a:spcPts val="0"/>
              </a:spcAft>
              <a:buNone/>
            </a:pPr>
            <a:r>
              <a:t/>
            </a:r>
            <a:endParaRPr/>
          </a:p>
        </p:txBody>
      </p:sp>
      <p:pic>
        <p:nvPicPr>
          <p:cNvPr id="136" name="Google Shape;136;p13"/>
          <p:cNvPicPr preferRelativeResize="0"/>
          <p:nvPr/>
        </p:nvPicPr>
        <p:blipFill>
          <a:blip r:embed="rId3">
            <a:alphaModFix/>
          </a:blip>
          <a:stretch>
            <a:fillRect/>
          </a:stretch>
        </p:blipFill>
        <p:spPr>
          <a:xfrm>
            <a:off x="498800" y="2149600"/>
            <a:ext cx="2631225" cy="263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31450" y="445475"/>
            <a:ext cx="34908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500"/>
              <a:t>Regresión Logística</a:t>
            </a:r>
            <a:endParaRPr b="1" sz="2500"/>
          </a:p>
        </p:txBody>
      </p:sp>
      <p:sp>
        <p:nvSpPr>
          <p:cNvPr id="142" name="Google Shape;142;p14"/>
          <p:cNvSpPr txBox="1"/>
          <p:nvPr/>
        </p:nvSpPr>
        <p:spPr>
          <a:xfrm>
            <a:off x="5852950" y="251275"/>
            <a:ext cx="303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rPr>
              <a:t>Tipo de modelo de regresión que se emplea para predecir variables categóricas, es decir, relaciones entre </a:t>
            </a:r>
            <a:r>
              <a:rPr lang="es" sz="1200">
                <a:solidFill>
                  <a:schemeClr val="lt1"/>
                </a:solidFill>
              </a:rPr>
              <a:t>variables</a:t>
            </a:r>
            <a:r>
              <a:rPr lang="es" sz="1200">
                <a:solidFill>
                  <a:schemeClr val="lt1"/>
                </a:solidFill>
              </a:rPr>
              <a:t> independientes y una variable dependiente</a:t>
            </a:r>
            <a:endParaRPr sz="1200">
              <a:solidFill>
                <a:schemeClr val="lt1"/>
              </a:solidFill>
            </a:endParaRPr>
          </a:p>
        </p:txBody>
      </p:sp>
      <p:sp>
        <p:nvSpPr>
          <p:cNvPr id="143" name="Google Shape;143;p14"/>
          <p:cNvSpPr/>
          <p:nvPr/>
        </p:nvSpPr>
        <p:spPr>
          <a:xfrm>
            <a:off x="4788300" y="513575"/>
            <a:ext cx="894300" cy="40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14"/>
          <p:cNvSpPr txBox="1"/>
          <p:nvPr/>
        </p:nvSpPr>
        <p:spPr>
          <a:xfrm>
            <a:off x="849250" y="1314400"/>
            <a:ext cx="30000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rPr>
              <a:t>Conjunto de Datos</a:t>
            </a:r>
            <a:endParaRPr b="1">
              <a:solidFill>
                <a:schemeClr val="lt1"/>
              </a:solidFill>
            </a:endParaRPr>
          </a:p>
          <a:p>
            <a:pPr indent="0" lvl="0" marL="0" rtl="0" algn="l">
              <a:spcBef>
                <a:spcPts val="0"/>
              </a:spcBef>
              <a:spcAft>
                <a:spcPts val="0"/>
              </a:spcAft>
              <a:buNone/>
            </a:pPr>
            <a:r>
              <a:rPr lang="es" sz="1200">
                <a:solidFill>
                  <a:schemeClr val="lt1"/>
                </a:solidFill>
              </a:rPr>
              <a:t>En primer lugar, vamos a establecer nuestro directorio de trabajo, cargar el conjunto de datos, y realizar un análisis exploratorio de los datos:</a:t>
            </a:r>
            <a:endParaRPr sz="1200">
              <a:solidFill>
                <a:schemeClr val="lt1"/>
              </a:solidFill>
            </a:endParaRPr>
          </a:p>
        </p:txBody>
      </p:sp>
      <p:sp>
        <p:nvSpPr>
          <p:cNvPr id="145" name="Google Shape;145;p14"/>
          <p:cNvSpPr/>
          <p:nvPr/>
        </p:nvSpPr>
        <p:spPr>
          <a:xfrm rot="-5400000">
            <a:off x="4174925" y="1724500"/>
            <a:ext cx="421200" cy="445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14"/>
          <p:cNvSpPr txBox="1"/>
          <p:nvPr/>
        </p:nvSpPr>
        <p:spPr>
          <a:xfrm>
            <a:off x="4921800" y="148540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setwd("D:/ProgramasR/Practicas/ModelosClasificacion")</a:t>
            </a:r>
            <a:endParaRPr sz="12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dataset &lt;- read.csv("pulsar_stars.csv")</a:t>
            </a:r>
            <a:endParaRPr/>
          </a:p>
        </p:txBody>
      </p:sp>
      <p:sp>
        <p:nvSpPr>
          <p:cNvPr id="147" name="Google Shape;147;p14"/>
          <p:cNvSpPr txBox="1"/>
          <p:nvPr/>
        </p:nvSpPr>
        <p:spPr>
          <a:xfrm>
            <a:off x="501900" y="24756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rPr>
              <a:t>Haciendo uso de la función str, podemos explorar la estructura del </a:t>
            </a:r>
            <a:r>
              <a:rPr i="1" lang="es" sz="1200">
                <a:solidFill>
                  <a:schemeClr val="lt1"/>
                </a:solidFill>
              </a:rPr>
              <a:t>dataframe</a:t>
            </a:r>
            <a:r>
              <a:rPr lang="es" sz="1200">
                <a:solidFill>
                  <a:schemeClr val="lt1"/>
                </a:solidFill>
              </a:rPr>
              <a:t> que contiene el conjunto de datos:</a:t>
            </a:r>
            <a:endParaRPr sz="1200">
              <a:solidFill>
                <a:schemeClr val="lt1"/>
              </a:solidFill>
            </a:endParaRPr>
          </a:p>
        </p:txBody>
      </p:sp>
      <p:sp>
        <p:nvSpPr>
          <p:cNvPr id="148" name="Google Shape;148;p14"/>
          <p:cNvSpPr txBox="1"/>
          <p:nvPr/>
        </p:nvSpPr>
        <p:spPr>
          <a:xfrm>
            <a:off x="2651575" y="3236750"/>
            <a:ext cx="6563400" cy="153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str(dataset)</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'data.frame':    17898 obs. of  9 variables:</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Mean.of.the.integrated.profile              : num  140.6 102.5 103 136.8 88.7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Standard.deviation.of.the.integrated.profile: num  55.7 58.9 39.3 57.2 40.7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Excess.kurtosis.of.the.integrated.profile   : num  -0.2346 0.4653 0.3233 -0.0684 0.6009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Skewness.of.the.integrated.profile          : num  -0.7 -0.515 1.051 -0.636 1.123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Mean.of.the.DM.SNR.curve                    : num  3.2 1.68 3.12 3.64 1.18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Standard.deviation.of.the.DM.SNR.curve      : num  19.1 14.9 21.7 21 11.5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Excess.kurtosis.of.the.DM.SNR.curve         : num  7.98 10.58 7.74 6.9 14.27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Skewness.of.the.DM.SNR.curve                : num  74.2 127.4 63.2 53.6 252.6 ...</a:t>
            </a:r>
            <a:endParaRPr sz="800">
              <a:solidFill>
                <a:srgbClr val="242424"/>
              </a:solidFill>
              <a:highlight>
                <a:srgbClr val="F2F2F2"/>
              </a:highlight>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 target_class</a:t>
            </a:r>
            <a:endParaRPr sz="800">
              <a:solidFill>
                <a:srgbClr val="242424"/>
              </a:solidFill>
              <a:highlight>
                <a:srgbClr val="F2F2F2"/>
              </a:highlight>
              <a:latin typeface="Courier New"/>
              <a:ea typeface="Courier New"/>
              <a:cs typeface="Courier New"/>
              <a:sym typeface="Courier New"/>
            </a:endParaRPr>
          </a:p>
        </p:txBody>
      </p:sp>
      <p:sp>
        <p:nvSpPr>
          <p:cNvPr id="149" name="Google Shape;149;p14"/>
          <p:cNvSpPr/>
          <p:nvPr/>
        </p:nvSpPr>
        <p:spPr>
          <a:xfrm rot="5400000">
            <a:off x="3443275" y="2798875"/>
            <a:ext cx="719700" cy="4731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nvSpPr>
        <p:spPr>
          <a:xfrm>
            <a:off x="1145475" y="221700"/>
            <a:ext cx="6384600" cy="246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000">
                <a:solidFill>
                  <a:schemeClr val="lt1"/>
                </a:solidFill>
                <a:latin typeface="Georgia"/>
                <a:ea typeface="Georgia"/>
                <a:cs typeface="Georgia"/>
                <a:sym typeface="Georgia"/>
              </a:rPr>
              <a:t>Como podemos observar, el conjunto de datos tiene 17898 observaciones y 9 variables en cada una. Específicamente, este dataset contiene información estadística de estrellas pulsares obtenidos por el trabajo High Time Resolution Universe Survey, y cuyas variables son:</a:t>
            </a:r>
            <a:endParaRPr sz="1000">
              <a:solidFill>
                <a:schemeClr val="lt1"/>
              </a:solidFill>
              <a:latin typeface="Georgia"/>
              <a:ea typeface="Georgia"/>
              <a:cs typeface="Georgia"/>
              <a:sym typeface="Georgia"/>
            </a:endParaRPr>
          </a:p>
          <a:p>
            <a:pPr indent="0" lvl="0" marL="0" rtl="0" algn="l">
              <a:lnSpc>
                <a:spcPct val="115000"/>
              </a:lnSpc>
              <a:spcBef>
                <a:spcPts val="0"/>
              </a:spcBef>
              <a:spcAft>
                <a:spcPts val="0"/>
              </a:spcAft>
              <a:buNone/>
            </a:pPr>
            <a:r>
              <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Media del perfil integrado</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Desviaciación estándar del perfil integrado</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Exceso de curtosis del perfil integrado</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Asimetría del perfil integrado</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Media de la curva DM-SNR</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Desviación estánndar de la curva DM-SNR</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Exceso de curtosis de la curva DM-SNR</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Asimetría de la curva DM-SNR</a:t>
            </a:r>
            <a:endParaRPr sz="1000">
              <a:solidFill>
                <a:schemeClr val="lt1"/>
              </a:solidFill>
              <a:latin typeface="Georgia"/>
              <a:ea typeface="Georgia"/>
              <a:cs typeface="Georgia"/>
              <a:sym typeface="Georgia"/>
            </a:endParaRPr>
          </a:p>
          <a:p>
            <a:pPr indent="-292100" lvl="0" marL="457200" rtl="0" algn="l">
              <a:lnSpc>
                <a:spcPct val="115000"/>
              </a:lnSpc>
              <a:spcBef>
                <a:spcPts val="0"/>
              </a:spcBef>
              <a:spcAft>
                <a:spcPts val="0"/>
              </a:spcAft>
              <a:buClr>
                <a:schemeClr val="lt1"/>
              </a:buClr>
              <a:buSzPts val="1000"/>
              <a:buFont typeface="Georgia"/>
              <a:buChar char="●"/>
            </a:pPr>
            <a:r>
              <a:rPr lang="es" sz="1000">
                <a:solidFill>
                  <a:schemeClr val="lt1"/>
                </a:solidFill>
                <a:latin typeface="Georgia"/>
                <a:ea typeface="Georgia"/>
                <a:cs typeface="Georgia"/>
                <a:sym typeface="Georgia"/>
              </a:rPr>
              <a:t>Clase de la estrella</a:t>
            </a:r>
            <a:endParaRPr sz="1000">
              <a:solidFill>
                <a:schemeClr val="lt1"/>
              </a:solidFill>
              <a:latin typeface="Georgia"/>
              <a:ea typeface="Georgia"/>
              <a:cs typeface="Georgia"/>
              <a:sym typeface="Georgia"/>
            </a:endParaRPr>
          </a:p>
        </p:txBody>
      </p:sp>
      <p:sp>
        <p:nvSpPr>
          <p:cNvPr id="155" name="Google Shape;155;p15"/>
          <p:cNvSpPr txBox="1"/>
          <p:nvPr/>
        </p:nvSpPr>
        <p:spPr>
          <a:xfrm>
            <a:off x="849825" y="31259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Georgia"/>
                <a:ea typeface="Georgia"/>
                <a:cs typeface="Georgia"/>
                <a:sym typeface="Georgia"/>
              </a:rPr>
              <a:t>En este caso, la clase específica con 1 si se trata de una estrella pulsar, y con 0 si no lo es.</a:t>
            </a:r>
            <a:endParaRPr sz="1200">
              <a:solidFill>
                <a:schemeClr val="lt1"/>
              </a:solidFill>
            </a:endParaRPr>
          </a:p>
        </p:txBody>
      </p:sp>
      <p:sp>
        <p:nvSpPr>
          <p:cNvPr id="156" name="Google Shape;156;p15"/>
          <p:cNvSpPr txBox="1"/>
          <p:nvPr/>
        </p:nvSpPr>
        <p:spPr>
          <a:xfrm>
            <a:off x="229075" y="4306450"/>
            <a:ext cx="6488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colnames(dataset)[9] &lt;- "TipoEstrella"</a:t>
            </a:r>
            <a:endParaRPr sz="12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dataset$TipoEstrella &lt;- factor(dataset$TipoEstrella, levels = c("0", "1"), labels = c("NoPulsar", "Pulsar"))</a:t>
            </a:r>
            <a:endParaRPr/>
          </a:p>
        </p:txBody>
      </p:sp>
      <p:sp>
        <p:nvSpPr>
          <p:cNvPr id="157" name="Google Shape;157;p15"/>
          <p:cNvSpPr txBox="1"/>
          <p:nvPr/>
        </p:nvSpPr>
        <p:spPr>
          <a:xfrm>
            <a:off x="4936575" y="872025"/>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Georgia"/>
                <a:ea typeface="Georgia"/>
                <a:cs typeface="Georgia"/>
                <a:sym typeface="Georgia"/>
              </a:rPr>
              <a:t>Por último, vamos a crear un conjunto de </a:t>
            </a:r>
            <a:r>
              <a:rPr i="1" lang="es" sz="1200">
                <a:solidFill>
                  <a:schemeClr val="lt1"/>
                </a:solidFill>
                <a:latin typeface="Georgia"/>
                <a:ea typeface="Georgia"/>
                <a:cs typeface="Georgia"/>
                <a:sym typeface="Georgia"/>
              </a:rPr>
              <a:t>entrenamiento</a:t>
            </a:r>
            <a:r>
              <a:rPr lang="es" sz="1200">
                <a:solidFill>
                  <a:schemeClr val="lt1"/>
                </a:solidFill>
                <a:latin typeface="Georgia"/>
                <a:ea typeface="Georgia"/>
                <a:cs typeface="Georgia"/>
                <a:sym typeface="Georgia"/>
              </a:rPr>
              <a:t> (75%) y un conjunto de </a:t>
            </a:r>
            <a:r>
              <a:rPr i="1" lang="es" sz="1200">
                <a:solidFill>
                  <a:schemeClr val="lt1"/>
                </a:solidFill>
                <a:latin typeface="Georgia"/>
                <a:ea typeface="Georgia"/>
                <a:cs typeface="Georgia"/>
                <a:sym typeface="Georgia"/>
              </a:rPr>
              <a:t>validación</a:t>
            </a:r>
            <a:r>
              <a:rPr lang="es" sz="1200">
                <a:solidFill>
                  <a:schemeClr val="lt1"/>
                </a:solidFill>
                <a:latin typeface="Georgia"/>
                <a:ea typeface="Georgia"/>
                <a:cs typeface="Georgia"/>
                <a:sym typeface="Georgia"/>
              </a:rPr>
              <a:t> (25%) a partir de nuestro </a:t>
            </a:r>
            <a:r>
              <a:rPr i="1" lang="es" sz="1200">
                <a:solidFill>
                  <a:schemeClr val="lt1"/>
                </a:solidFill>
                <a:latin typeface="Georgia"/>
                <a:ea typeface="Georgia"/>
                <a:cs typeface="Georgia"/>
                <a:sym typeface="Georgia"/>
              </a:rPr>
              <a:t>dataset</a:t>
            </a:r>
            <a:r>
              <a:rPr lang="es" sz="1200">
                <a:solidFill>
                  <a:schemeClr val="lt1"/>
                </a:solidFill>
                <a:latin typeface="Georgia"/>
                <a:ea typeface="Georgia"/>
                <a:cs typeface="Georgia"/>
                <a:sym typeface="Georgia"/>
              </a:rPr>
              <a:t> original, esto con la intención de validar la calidad de la clasificación de los modelos que implementemos. Para esto, hagamos uso de la función </a:t>
            </a:r>
            <a:r>
              <a:rPr lang="es" sz="1200">
                <a:solidFill>
                  <a:schemeClr val="lt1"/>
                </a:solidFill>
                <a:latin typeface="Courier New"/>
                <a:ea typeface="Courier New"/>
                <a:cs typeface="Courier New"/>
                <a:sym typeface="Courier New"/>
              </a:rPr>
              <a:t>sample.split</a:t>
            </a:r>
            <a:r>
              <a:rPr lang="es" sz="1200">
                <a:solidFill>
                  <a:schemeClr val="lt1"/>
                </a:solidFill>
                <a:latin typeface="Georgia"/>
                <a:ea typeface="Georgia"/>
                <a:cs typeface="Georgia"/>
                <a:sym typeface="Georgia"/>
              </a:rPr>
              <a:t> del paquete </a:t>
            </a:r>
            <a:r>
              <a:rPr lang="es" sz="1200">
                <a:solidFill>
                  <a:schemeClr val="lt1"/>
                </a:solidFill>
                <a:latin typeface="Courier New"/>
                <a:ea typeface="Courier New"/>
                <a:cs typeface="Courier New"/>
                <a:sym typeface="Courier New"/>
              </a:rPr>
              <a:t>caTools</a:t>
            </a:r>
            <a:r>
              <a:rPr lang="es" sz="1200">
                <a:solidFill>
                  <a:schemeClr val="lt1"/>
                </a:solidFill>
                <a:latin typeface="Georgia"/>
                <a:ea typeface="Georgia"/>
                <a:cs typeface="Georgia"/>
                <a:sym typeface="Georgia"/>
              </a:rPr>
              <a:t>:</a:t>
            </a:r>
            <a:endParaRPr sz="1200">
              <a:solidFill>
                <a:schemeClr val="lt1"/>
              </a:solidFill>
            </a:endParaRPr>
          </a:p>
        </p:txBody>
      </p:sp>
      <p:sp>
        <p:nvSpPr>
          <p:cNvPr id="158" name="Google Shape;158;p15"/>
          <p:cNvSpPr txBox="1"/>
          <p:nvPr/>
        </p:nvSpPr>
        <p:spPr>
          <a:xfrm>
            <a:off x="5882500" y="2497850"/>
            <a:ext cx="300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242424"/>
                </a:solidFill>
                <a:highlight>
                  <a:srgbClr val="F2F2F2"/>
                </a:highlight>
                <a:latin typeface="Courier New"/>
                <a:ea typeface="Courier New"/>
                <a:cs typeface="Courier New"/>
                <a:sym typeface="Courier New"/>
              </a:rPr>
              <a:t>library</a:t>
            </a:r>
            <a:r>
              <a:rPr lang="es" sz="1200">
                <a:solidFill>
                  <a:srgbClr val="242424"/>
                </a:solidFill>
                <a:highlight>
                  <a:srgbClr val="F2F2F2"/>
                </a:highlight>
                <a:latin typeface="Courier New"/>
                <a:ea typeface="Courier New"/>
                <a:cs typeface="Courier New"/>
                <a:sym typeface="Courier New"/>
              </a:rPr>
              <a:t>(caTools)</a:t>
            </a:r>
            <a:endParaRPr sz="12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set.seed(1234)</a:t>
            </a:r>
            <a:endParaRPr sz="12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split &lt;- sample.split(dataset$TipoEstrella, SplitRatio = 0.75)</a:t>
            </a:r>
            <a:endParaRPr sz="12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training_set &lt;- subset(dataset, split == TRUE)</a:t>
            </a:r>
            <a:endParaRPr sz="12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1200">
                <a:solidFill>
                  <a:srgbClr val="242424"/>
                </a:solidFill>
                <a:highlight>
                  <a:srgbClr val="F2F2F2"/>
                </a:highlight>
                <a:latin typeface="Courier New"/>
                <a:ea typeface="Courier New"/>
                <a:cs typeface="Courier New"/>
                <a:sym typeface="Courier New"/>
              </a:rPr>
              <a:t>test_set &lt;- subset(dataset, split == FALSE)</a:t>
            </a:r>
            <a:endParaRPr/>
          </a:p>
        </p:txBody>
      </p:sp>
      <p:sp>
        <p:nvSpPr>
          <p:cNvPr id="159" name="Google Shape;159;p15"/>
          <p:cNvSpPr/>
          <p:nvPr/>
        </p:nvSpPr>
        <p:spPr>
          <a:xfrm>
            <a:off x="1965275" y="3700450"/>
            <a:ext cx="532200" cy="54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15"/>
          <p:cNvSpPr/>
          <p:nvPr/>
        </p:nvSpPr>
        <p:spPr>
          <a:xfrm rot="5400000">
            <a:off x="7778075" y="2173924"/>
            <a:ext cx="856200" cy="866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nvSpPr>
        <p:spPr>
          <a:xfrm>
            <a:off x="1182425" y="36210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rPr>
              <a:t>A fin de asegurarnos de que la proporción de estrellas pulsares y no pulsares es aproximadamente la misma en ambos conjuntos de datos, veamos la distribución de los tipos de estrella en cada uno:</a:t>
            </a:r>
            <a:endParaRPr sz="1200">
              <a:solidFill>
                <a:schemeClr val="lt1"/>
              </a:solidFill>
            </a:endParaRPr>
          </a:p>
        </p:txBody>
      </p:sp>
      <p:sp>
        <p:nvSpPr>
          <p:cNvPr id="166" name="Google Shape;166;p16"/>
          <p:cNvSpPr txBox="1"/>
          <p:nvPr/>
        </p:nvSpPr>
        <p:spPr>
          <a:xfrm>
            <a:off x="5187825" y="85050"/>
            <a:ext cx="3000000" cy="1416000"/>
          </a:xfrm>
          <a:prstGeom prst="rect">
            <a:avLst/>
          </a:prstGeom>
          <a:noFill/>
          <a:ln>
            <a:noFill/>
          </a:ln>
        </p:spPr>
        <p:txBody>
          <a:bodyPr anchorCtr="0" anchor="t" bIns="91425" lIns="91425" spcFirstLastPara="1" rIns="91425" wrap="square" tIns="91425">
            <a:spAutoFit/>
          </a:bodyPr>
          <a:lstStyle/>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table(training_set$TipoEstrella)</a:t>
            </a:r>
            <a:endParaRPr sz="1000">
              <a:solidFill>
                <a:srgbClr val="242424"/>
              </a:solidFill>
              <a:highlight>
                <a:srgbClr val="F2F2F2"/>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a:t>
            </a:r>
            <a:endParaRPr sz="1000">
              <a:solidFill>
                <a:srgbClr val="242424"/>
              </a:solidFill>
              <a:highlight>
                <a:srgbClr val="F2F2F2"/>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 NoPulsar   Pulsar</a:t>
            </a:r>
            <a:endParaRPr sz="1000">
              <a:solidFill>
                <a:srgbClr val="242424"/>
              </a:solidFill>
              <a:highlight>
                <a:srgbClr val="F2F2F2"/>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    12194     1229</a:t>
            </a:r>
            <a:endParaRPr sz="1000">
              <a:solidFill>
                <a:srgbClr val="242424"/>
              </a:solidFill>
              <a:highlight>
                <a:srgbClr val="F2F2F2"/>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table(test_set$TipoEstrella)</a:t>
            </a:r>
            <a:endParaRPr sz="1000">
              <a:solidFill>
                <a:srgbClr val="242424"/>
              </a:solidFill>
              <a:highlight>
                <a:srgbClr val="F2F2F2"/>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a:t>
            </a:r>
            <a:endParaRPr sz="1000">
              <a:solidFill>
                <a:srgbClr val="242424"/>
              </a:solidFill>
              <a:highlight>
                <a:srgbClr val="F2F2F2"/>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 NoPulsar   Pulsar</a:t>
            </a:r>
            <a:endParaRPr sz="1000">
              <a:solidFill>
                <a:srgbClr val="242424"/>
              </a:solidFill>
              <a:highlight>
                <a:srgbClr val="F2F2F2"/>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     4065      410</a:t>
            </a:r>
            <a:endParaRPr sz="1000">
              <a:solidFill>
                <a:srgbClr val="242424"/>
              </a:solidFill>
              <a:highlight>
                <a:srgbClr val="F2F2F2"/>
              </a:highlight>
              <a:latin typeface="Courier New"/>
              <a:ea typeface="Courier New"/>
              <a:cs typeface="Courier New"/>
              <a:sym typeface="Courier New"/>
            </a:endParaRPr>
          </a:p>
        </p:txBody>
      </p:sp>
      <p:sp>
        <p:nvSpPr>
          <p:cNvPr id="167" name="Google Shape;167;p16"/>
          <p:cNvSpPr txBox="1"/>
          <p:nvPr/>
        </p:nvSpPr>
        <p:spPr>
          <a:xfrm>
            <a:off x="2919075" y="16551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latin typeface="Georgia"/>
                <a:ea typeface="Georgia"/>
                <a:cs typeface="Georgia"/>
                <a:sym typeface="Georgia"/>
              </a:rPr>
              <a:t>En efecto, vemos que para ambos conjuntos, la relación NoPulsar/Pulsar es alrededor de 9.9, de modo que la proporción se mantiene.</a:t>
            </a:r>
            <a:endParaRPr sz="1000">
              <a:solidFill>
                <a:schemeClr val="lt1"/>
              </a:solidFill>
            </a:endParaRPr>
          </a:p>
        </p:txBody>
      </p:sp>
      <p:sp>
        <p:nvSpPr>
          <p:cNvPr id="168" name="Google Shape;168;p16"/>
          <p:cNvSpPr txBox="1"/>
          <p:nvPr/>
        </p:nvSpPr>
        <p:spPr>
          <a:xfrm>
            <a:off x="923750" y="25717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Georgia"/>
                <a:ea typeface="Georgia"/>
                <a:cs typeface="Georgia"/>
                <a:sym typeface="Georgia"/>
              </a:rPr>
              <a:t>Para crear y entrenar nuestro modelo de regresión logística, vamos a hacer uso de la función </a:t>
            </a:r>
            <a:r>
              <a:rPr lang="es" sz="1200">
                <a:solidFill>
                  <a:schemeClr val="lt1"/>
                </a:solidFill>
                <a:latin typeface="Courier New"/>
                <a:ea typeface="Courier New"/>
                <a:cs typeface="Courier New"/>
                <a:sym typeface="Courier New"/>
              </a:rPr>
              <a:t>glm</a:t>
            </a:r>
            <a:r>
              <a:rPr lang="es" sz="1200">
                <a:solidFill>
                  <a:schemeClr val="lt1"/>
                </a:solidFill>
                <a:latin typeface="Georgia"/>
                <a:ea typeface="Georgia"/>
                <a:cs typeface="Georgia"/>
                <a:sym typeface="Georgia"/>
              </a:rPr>
              <a:t> del paquete </a:t>
            </a:r>
            <a:r>
              <a:rPr lang="es" sz="1200">
                <a:solidFill>
                  <a:schemeClr val="lt1"/>
                </a:solidFill>
                <a:latin typeface="Courier New"/>
                <a:ea typeface="Courier New"/>
                <a:cs typeface="Courier New"/>
                <a:sym typeface="Courier New"/>
              </a:rPr>
              <a:t>stats</a:t>
            </a:r>
            <a:r>
              <a:rPr lang="es" sz="1200">
                <a:solidFill>
                  <a:schemeClr val="lt1"/>
                </a:solidFill>
                <a:latin typeface="Georgia"/>
                <a:ea typeface="Georgia"/>
                <a:cs typeface="Georgia"/>
                <a:sym typeface="Georgia"/>
              </a:rPr>
              <a:t>:</a:t>
            </a:r>
            <a:endParaRPr sz="1200">
              <a:solidFill>
                <a:schemeClr val="lt1"/>
              </a:solidFill>
            </a:endParaRPr>
          </a:p>
        </p:txBody>
      </p:sp>
      <p:sp>
        <p:nvSpPr>
          <p:cNvPr id="169" name="Google Shape;169;p16"/>
          <p:cNvSpPr txBox="1"/>
          <p:nvPr/>
        </p:nvSpPr>
        <p:spPr>
          <a:xfrm>
            <a:off x="5062200" y="2638250"/>
            <a:ext cx="345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242424"/>
                </a:solidFill>
                <a:highlight>
                  <a:srgbClr val="F2F2F2"/>
                </a:highlight>
                <a:latin typeface="Courier New"/>
                <a:ea typeface="Courier New"/>
                <a:cs typeface="Courier New"/>
                <a:sym typeface="Courier New"/>
              </a:rPr>
              <a:t>clasificadorRL &lt;- glm(TipoEstrella ~ ., family = binomial, data = training_set)</a:t>
            </a:r>
            <a:endParaRPr sz="1000"/>
          </a:p>
        </p:txBody>
      </p:sp>
      <p:sp>
        <p:nvSpPr>
          <p:cNvPr id="170" name="Google Shape;170;p16"/>
          <p:cNvSpPr txBox="1"/>
          <p:nvPr/>
        </p:nvSpPr>
        <p:spPr>
          <a:xfrm>
            <a:off x="1049400" y="35029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Georgia"/>
                <a:ea typeface="Georgia"/>
                <a:cs typeface="Georgia"/>
                <a:sym typeface="Georgia"/>
              </a:rPr>
              <a:t>Aplicando ahora la función </a:t>
            </a:r>
            <a:r>
              <a:rPr lang="es" sz="1200">
                <a:solidFill>
                  <a:schemeClr val="lt1"/>
                </a:solidFill>
                <a:latin typeface="Courier New"/>
                <a:ea typeface="Courier New"/>
                <a:cs typeface="Courier New"/>
                <a:sym typeface="Courier New"/>
              </a:rPr>
              <a:t>summary</a:t>
            </a:r>
            <a:r>
              <a:rPr lang="es" sz="1200">
                <a:solidFill>
                  <a:schemeClr val="lt1"/>
                </a:solidFill>
                <a:latin typeface="Georgia"/>
                <a:ea typeface="Georgia"/>
                <a:cs typeface="Georgia"/>
                <a:sym typeface="Georgia"/>
              </a:rPr>
              <a:t> podemos observar los resultados estadísticos del entrenamiento:</a:t>
            </a:r>
            <a:endParaRPr sz="1200">
              <a:solidFill>
                <a:schemeClr val="lt1"/>
              </a:solidFill>
            </a:endParaRPr>
          </a:p>
        </p:txBody>
      </p:sp>
      <p:sp>
        <p:nvSpPr>
          <p:cNvPr id="171" name="Google Shape;171;p16"/>
          <p:cNvSpPr/>
          <p:nvPr/>
        </p:nvSpPr>
        <p:spPr>
          <a:xfrm>
            <a:off x="4064050" y="2651075"/>
            <a:ext cx="853800" cy="4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16"/>
          <p:cNvSpPr/>
          <p:nvPr/>
        </p:nvSpPr>
        <p:spPr>
          <a:xfrm>
            <a:off x="4174900" y="707475"/>
            <a:ext cx="743100" cy="39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nvSpPr>
        <p:spPr>
          <a:xfrm>
            <a:off x="88675" y="33300"/>
            <a:ext cx="47958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summary(clasificadorRL)</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Call:</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glm(formula = TipoEstrella ~ ., family = binomial, data = training_set)</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Deviance Residuals:</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Min       1Q   Median       3Q      Max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-4.3224  -0.1587  -0.0966  -0.0548   3.6329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Coefficients:</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Estimate Std. Error z value</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(Intercept)                                  -4.37605    0.10743 -40.733</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Mean.of.the.integrated.profile                0.83332    0.17883   4.660</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Standard.deviation.of.the.integrated.profile -0.26539    0.08491  -3.125</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Excess.kurtosis.of.the.integrated.profile     6.92404    0.37368  18.529</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Skewness.of.the.integrated.profile           -3.78412    0.28349 -13.348</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Mean.of.the.DM.SNR.curve                     -0.82311    0.11736  -7.014</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Standard.deviation.of.the.DM.SNR.curve        0.90550    0.16868   5.368</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Excess.kurtosis.of.the.DM.SNR.curve          -0.24943    0.51650  -0.483</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Skewness.of.the.DM.SNR.curve                 -0.23377    0.48008  -0.487</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Pr(&gt;|z|)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(Intercept)                                   &lt; 2e-16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Mean.of.the.integrated.profile               3.16e-06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Standard.deviation.of.the.integrated.profile  0.00178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Excess.kurtosis.of.the.integrated.profile     &lt; 2e-16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Skewness.of.the.integrated.profile            &lt; 2e-16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Mean.of.the.DM.SNR.curve                     2.32e-12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Standard.deviation.of.the.DM.SNR.curve       7.96e-08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Excess.kurtosis.of.the.DM.SNR.curve           0.62915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Skewness.of.the.DM.SNR.curve                  0.62631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Signif. codes:  0 '***' 0.001 '**' 0.01 '*' 0.05 '.' 0.1 ' ' 1</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(Dispersion parameter for binomial family taken to be 1)</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Null deviance: 8218.4  on 13422  degrees of freedom</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Residual deviance: 1894.3  on 13414  degrees of freedom</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AIC: 1912.3</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a:t>
            </a:r>
            <a:endParaRPr sz="800">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s" sz="800">
                <a:solidFill>
                  <a:srgbClr val="242424"/>
                </a:solidFill>
                <a:highlight>
                  <a:srgbClr val="F2F2F2"/>
                </a:highlight>
                <a:latin typeface="Courier New"/>
                <a:ea typeface="Courier New"/>
                <a:cs typeface="Courier New"/>
                <a:sym typeface="Courier New"/>
              </a:rPr>
              <a:t>## Number of Fisher Scoring iterations: 8</a:t>
            </a:r>
            <a:endParaRPr sz="800"/>
          </a:p>
        </p:txBody>
      </p:sp>
      <p:sp>
        <p:nvSpPr>
          <p:cNvPr id="178" name="Google Shape;178;p17"/>
          <p:cNvSpPr txBox="1"/>
          <p:nvPr/>
        </p:nvSpPr>
        <p:spPr>
          <a:xfrm>
            <a:off x="5291300" y="783325"/>
            <a:ext cx="300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rPr>
              <a:t>El resumen para este clasificador nos muestra, en primer lugar, los valores de los residuales que arroja el modelo, y luego tenemos tanto los estimados de los coeficientes del ajuste para cada variable independiente, así como su p-value (Pr(&gt;|z|) en la tabla), que representa la relevancia estadística de la variable independiente como elemento predictivo. En este sentido, todas las variables que en la tabla tienen símbolos asteríscos tiene gran relevancia como predictores del modelo (de dos a tres *).</a:t>
            </a:r>
            <a:endParaRPr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KNN-VECINOS</a:t>
            </a:r>
            <a:endParaRPr/>
          </a:p>
        </p:txBody>
      </p:sp>
      <p:sp>
        <p:nvSpPr>
          <p:cNvPr id="184" name="Google Shape;184;p18"/>
          <p:cNvSpPr txBox="1"/>
          <p:nvPr>
            <p:ph idx="1" type="body"/>
          </p:nvPr>
        </p:nvSpPr>
        <p:spPr>
          <a:xfrm>
            <a:off x="354225" y="1567550"/>
            <a:ext cx="4688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a:t>
            </a:r>
            <a:r>
              <a:rPr lang="es"/>
              <a:t>s un clasificador de aprendizaje supervisado no paramétrico, que utiliza la proximidad para hacer clasificaciones o predicciones sobre la agrupación de un punto de datos individual.</a:t>
            </a:r>
            <a:endParaRPr/>
          </a:p>
          <a:p>
            <a:pPr indent="0" lvl="0" marL="0" rtl="0" algn="l">
              <a:spcBef>
                <a:spcPts val="1200"/>
              </a:spcBef>
              <a:spcAft>
                <a:spcPts val="1200"/>
              </a:spcAft>
              <a:buNone/>
            </a:pPr>
            <a:r>
              <a:rPr lang="es"/>
              <a:t>Si bien se puede usar para problemas de regresión o clasificación, generalmente se usa como un algoritmo de clasificación, partiendo de la suposición de que se pueden encontrar puntos similares cerca uno del otro.</a:t>
            </a:r>
            <a:endParaRPr/>
          </a:p>
        </p:txBody>
      </p:sp>
      <p:pic>
        <p:nvPicPr>
          <p:cNvPr id="185" name="Google Shape;185;p18"/>
          <p:cNvPicPr preferRelativeResize="0"/>
          <p:nvPr/>
        </p:nvPicPr>
        <p:blipFill>
          <a:blip r:embed="rId3">
            <a:alphaModFix/>
          </a:blip>
          <a:stretch>
            <a:fillRect/>
          </a:stretch>
        </p:blipFill>
        <p:spPr>
          <a:xfrm>
            <a:off x="5182325" y="1836925"/>
            <a:ext cx="3796275" cy="20706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APLICACIÓN</a:t>
            </a:r>
            <a:r>
              <a:rPr lang="es"/>
              <a:t> DEL K-NN</a:t>
            </a:r>
            <a:endParaRPr/>
          </a:p>
        </p:txBody>
      </p:sp>
      <p:sp>
        <p:nvSpPr>
          <p:cNvPr id="191" name="Google Shape;191;p19"/>
          <p:cNvSpPr txBox="1"/>
          <p:nvPr>
            <p:ph idx="1" type="body"/>
          </p:nvPr>
        </p:nvSpPr>
        <p:spPr>
          <a:xfrm>
            <a:off x="1297500" y="1567550"/>
            <a:ext cx="7038900" cy="31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algoritmo k-NN se ha utilizado en una variedad de aplicaciones, principalmente dentro de la clasificación. Algunos de estos paquetes incluyen:</a:t>
            </a:r>
            <a:endParaRPr/>
          </a:p>
          <a:p>
            <a:pPr indent="0" lvl="0" marL="0" rtl="0" algn="l">
              <a:spcBef>
                <a:spcPts val="1200"/>
              </a:spcBef>
              <a:spcAft>
                <a:spcPts val="0"/>
              </a:spcAft>
              <a:buNone/>
            </a:pPr>
            <a:r>
              <a:rPr lang="es"/>
              <a:t>-Preprocesamiento de datos: Los conjuntos de datos suelen tener valores faltantes, pero el algoritmo KNN puede estimar esos valores</a:t>
            </a:r>
            <a:endParaRPr/>
          </a:p>
          <a:p>
            <a:pPr indent="0" lvl="0" marL="0" rtl="0" algn="l">
              <a:spcBef>
                <a:spcPts val="1200"/>
              </a:spcBef>
              <a:spcAft>
                <a:spcPts val="0"/>
              </a:spcAft>
              <a:buNone/>
            </a:pPr>
            <a:r>
              <a:rPr lang="es"/>
              <a:t>-Motores de recomendación : utilizando datos de flujo de clics de sitios web, el algoritmo KNN se ha utilizado para proporcionar recomendaciones automáticas a los usuarios sobre contenido adicional.</a:t>
            </a:r>
            <a:endParaRPr/>
          </a:p>
          <a:p>
            <a:pPr indent="0" lvl="0" marL="0" rtl="0" algn="l">
              <a:spcBef>
                <a:spcPts val="1200"/>
              </a:spcBef>
              <a:spcAft>
                <a:spcPts val="0"/>
              </a:spcAft>
              <a:buNone/>
            </a:pPr>
            <a:r>
              <a:rPr lang="es"/>
              <a:t>- Finanzas:Se utiliza para determinar la solvencia crediticia de un solicitante de préstamo</a:t>
            </a:r>
            <a:endParaRPr/>
          </a:p>
          <a:p>
            <a:pPr indent="0" lvl="0" marL="0" rtl="0" algn="l">
              <a:spcBef>
                <a:spcPts val="1200"/>
              </a:spcBef>
              <a:spcAft>
                <a:spcPts val="1200"/>
              </a:spcAft>
              <a:buNone/>
            </a:pPr>
            <a:r>
              <a:rPr lang="es"/>
              <a:t>-Reconocimiento de patrones: KNN también ha ayudado a identificar patrones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Ventajas y desventajas del algoritmo KNN</a:t>
            </a:r>
            <a:endParaRPr/>
          </a:p>
        </p:txBody>
      </p:sp>
      <p:sp>
        <p:nvSpPr>
          <p:cNvPr id="197" name="Google Shape;197;p20"/>
          <p:cNvSpPr txBox="1"/>
          <p:nvPr>
            <p:ph idx="1" type="body"/>
          </p:nvPr>
        </p:nvSpPr>
        <p:spPr>
          <a:xfrm>
            <a:off x="1297500" y="1405625"/>
            <a:ext cx="7038900" cy="3379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Ventajas</a:t>
            </a:r>
            <a:endParaRPr/>
          </a:p>
          <a:p>
            <a:pPr indent="0" lvl="0" marL="0" rtl="0" algn="l">
              <a:spcBef>
                <a:spcPts val="1200"/>
              </a:spcBef>
              <a:spcAft>
                <a:spcPts val="0"/>
              </a:spcAft>
              <a:buNone/>
            </a:pPr>
            <a:r>
              <a:rPr lang="es"/>
              <a:t>- Fácil de implementar</a:t>
            </a:r>
            <a:r>
              <a:rPr lang="es"/>
              <a:t>: Dada la simplicidad y precisión del algoritmo, es uno de los primeros clasificadores que aprenderá un nuevo científico de datos.</a:t>
            </a:r>
            <a:endParaRPr/>
          </a:p>
          <a:p>
            <a:pPr indent="0" lvl="0" marL="0" rtl="0" algn="l">
              <a:spcBef>
                <a:spcPts val="1200"/>
              </a:spcBef>
              <a:spcAft>
                <a:spcPts val="0"/>
              </a:spcAft>
              <a:buNone/>
            </a:pPr>
            <a:r>
              <a:rPr lang="es"/>
              <a:t>- Se adapta fácilmente: A medida que se agregan nuevas muestras de entrenamiento, el algoritmo se ajusta para tener en cuenta cualquier dato nuevo</a:t>
            </a:r>
            <a:endParaRPr/>
          </a:p>
          <a:p>
            <a:pPr indent="0" lvl="0" marL="0" rtl="0" algn="l">
              <a:spcBef>
                <a:spcPts val="1200"/>
              </a:spcBef>
              <a:spcAft>
                <a:spcPts val="0"/>
              </a:spcAft>
              <a:buNone/>
            </a:pPr>
            <a:r>
              <a:rPr lang="es"/>
              <a:t>- Pocos </a:t>
            </a:r>
            <a:r>
              <a:rPr lang="es"/>
              <a:t>hiper parámetros</a:t>
            </a:r>
            <a:r>
              <a:rPr lang="es"/>
              <a:t>: KNN solo requiere un valor k y una métrica de distancia.</a:t>
            </a:r>
            <a:endParaRPr/>
          </a:p>
          <a:p>
            <a:pPr indent="0" lvl="0" marL="0" rtl="0" algn="l">
              <a:spcBef>
                <a:spcPts val="1200"/>
              </a:spcBef>
              <a:spcAft>
                <a:spcPts val="0"/>
              </a:spcAft>
              <a:buNone/>
            </a:pPr>
            <a:r>
              <a:rPr lang="es"/>
              <a:t>Desventajas</a:t>
            </a:r>
            <a:endParaRPr/>
          </a:p>
          <a:p>
            <a:pPr indent="0" lvl="0" marL="0" rtl="0" algn="l">
              <a:spcBef>
                <a:spcPts val="1200"/>
              </a:spcBef>
              <a:spcAft>
                <a:spcPts val="0"/>
              </a:spcAft>
              <a:buNone/>
            </a:pPr>
            <a:r>
              <a:rPr lang="es"/>
              <a:t>- No escala bien: Dado que KNN es un algoritmo perezoso, ocupa más memoria y almacenamiento de datos en comparación con otros clasificadores</a:t>
            </a:r>
            <a:endParaRPr/>
          </a:p>
          <a:p>
            <a:pPr indent="0" lvl="0" marL="0" rtl="0" algn="l">
              <a:spcBef>
                <a:spcPts val="1200"/>
              </a:spcBef>
              <a:spcAft>
                <a:spcPts val="0"/>
              </a:spcAft>
              <a:buNone/>
            </a:pPr>
            <a:r>
              <a:rPr lang="es"/>
              <a:t>-La maldición de la dimensionalidad: Significa que no funciona bien con entradas de datos de alta dimensión. </a:t>
            </a:r>
            <a:endParaRPr/>
          </a:p>
          <a:p>
            <a:pPr indent="0" lvl="0" marL="0" rtl="0" algn="l">
              <a:spcBef>
                <a:spcPts val="1200"/>
              </a:spcBef>
              <a:spcAft>
                <a:spcPts val="1200"/>
              </a:spcAft>
              <a:buNone/>
            </a:pPr>
            <a:r>
              <a:rPr lang="es"/>
              <a:t>-Propenso al sobreajuste: Debido a la "maldición de la dimensionalidad", KNN también es más propenso al sobreajuste.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3179700" y="393750"/>
            <a:ext cx="3274500" cy="5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Matriz de confusión</a:t>
            </a:r>
            <a:endParaRPr/>
          </a:p>
        </p:txBody>
      </p:sp>
      <p:pic>
        <p:nvPicPr>
          <p:cNvPr id="203" name="Google Shape;203;p21"/>
          <p:cNvPicPr preferRelativeResize="0"/>
          <p:nvPr/>
        </p:nvPicPr>
        <p:blipFill>
          <a:blip r:embed="rId3">
            <a:alphaModFix/>
          </a:blip>
          <a:stretch>
            <a:fillRect/>
          </a:stretch>
        </p:blipFill>
        <p:spPr>
          <a:xfrm>
            <a:off x="1830726" y="1306450"/>
            <a:ext cx="5972450" cy="333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