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5bf3875f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5bf3875f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bf3875f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5bf3875f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5bf3875f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5bf3875f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5bf3875f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5bf3875f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8325" y="-80150"/>
            <a:ext cx="7688100" cy="12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Clasificación de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Problemas</a:t>
            </a:r>
            <a:r>
              <a:rPr lang="es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0525" y="1355075"/>
            <a:ext cx="38328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Curso:</a:t>
            </a:r>
            <a:r>
              <a:rPr lang="es"/>
              <a:t> Inteligencia Artificial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Semana 1 - Grupo 4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Integrantes: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CORDOVA SILVA, Guiseppe Jefferson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GONZALES ROJAS, Manuel Hernan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LA CRUZ GUILLEN, Ivan Paolo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PEREZ GRADOS, Jose Luis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RAFAEL JAVIER, Hector Imanol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ROJAS HURTADO, Karen Antonia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TORRES ESPINOZA, Alejandro Paul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VILCHEZ GIRALDO, Jamie Edinso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Docente: </a:t>
            </a:r>
            <a:r>
              <a:rPr lang="e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VEGA GUERTA, Hugo Froilan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26051" r="21360" t="0"/>
          <a:stretch/>
        </p:blipFill>
        <p:spPr>
          <a:xfrm>
            <a:off x="4020300" y="0"/>
            <a:ext cx="51237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850" y="138425"/>
            <a:ext cx="605400" cy="9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64275" y="401600"/>
            <a:ext cx="639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Clasificación de problemas </a:t>
            </a:r>
            <a:r>
              <a:rPr lang="es"/>
              <a:t>algorítmicos</a:t>
            </a:r>
            <a:endParaRPr/>
          </a:p>
        </p:txBody>
      </p:sp>
      <p:cxnSp>
        <p:nvCxnSpPr>
          <p:cNvPr id="95" name="Google Shape;95;p14"/>
          <p:cNvCxnSpPr>
            <a:stCxn id="96" idx="2"/>
            <a:endCxn id="97" idx="1"/>
          </p:cNvCxnSpPr>
          <p:nvPr/>
        </p:nvCxnSpPr>
        <p:spPr>
          <a:xfrm>
            <a:off x="1063500" y="3007300"/>
            <a:ext cx="579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4"/>
          <p:cNvCxnSpPr>
            <a:stCxn id="96" idx="2"/>
            <a:endCxn id="99" idx="1"/>
          </p:cNvCxnSpPr>
          <p:nvPr/>
        </p:nvCxnSpPr>
        <p:spPr>
          <a:xfrm flipH="1" rot="10800000">
            <a:off x="1063500" y="1649200"/>
            <a:ext cx="579300" cy="1358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4"/>
          <p:cNvSpPr/>
          <p:nvPr/>
        </p:nvSpPr>
        <p:spPr>
          <a:xfrm rot="-5400000">
            <a:off x="-819750" y="274465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Problemas algorítmicos: Clasificación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642775" y="13866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Según su naturaleza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642775" y="27446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Según su tratabilidad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642775" y="41025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Según el tipo de respuesta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4"/>
          <p:cNvCxnSpPr>
            <a:stCxn id="96" idx="2"/>
            <a:endCxn id="100" idx="1"/>
          </p:cNvCxnSpPr>
          <p:nvPr/>
        </p:nvCxnSpPr>
        <p:spPr>
          <a:xfrm>
            <a:off x="1063500" y="3007300"/>
            <a:ext cx="579300" cy="1357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4"/>
          <p:cNvSpPr/>
          <p:nvPr/>
        </p:nvSpPr>
        <p:spPr>
          <a:xfrm>
            <a:off x="4477100" y="1233612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admiten solución </a:t>
            </a: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algorítmica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477100" y="1737187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Admiten solución algorítmica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477100" y="2591874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477100" y="3095449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477100" y="4201299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Locación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4477100" y="4690524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Optimización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4477100" y="3712087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Decisión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4"/>
          <p:cNvCxnSpPr>
            <a:stCxn id="99" idx="3"/>
            <a:endCxn id="102" idx="1"/>
          </p:cNvCxnSpPr>
          <p:nvPr/>
        </p:nvCxnSpPr>
        <p:spPr>
          <a:xfrm flipH="1" rot="10800000">
            <a:off x="3663275" y="1397649"/>
            <a:ext cx="813900" cy="251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4"/>
          <p:cNvCxnSpPr>
            <a:stCxn id="99" idx="3"/>
            <a:endCxn id="103" idx="1"/>
          </p:cNvCxnSpPr>
          <p:nvPr/>
        </p:nvCxnSpPr>
        <p:spPr>
          <a:xfrm>
            <a:off x="3663275" y="1649349"/>
            <a:ext cx="813900" cy="251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4"/>
          <p:cNvCxnSpPr>
            <a:stCxn id="100" idx="3"/>
            <a:endCxn id="108" idx="1"/>
          </p:cNvCxnSpPr>
          <p:nvPr/>
        </p:nvCxnSpPr>
        <p:spPr>
          <a:xfrm flipH="1" rot="10800000">
            <a:off x="3663275" y="3875949"/>
            <a:ext cx="813900" cy="489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4"/>
          <p:cNvCxnSpPr>
            <a:stCxn id="100" idx="3"/>
            <a:endCxn id="106" idx="1"/>
          </p:cNvCxnSpPr>
          <p:nvPr/>
        </p:nvCxnSpPr>
        <p:spPr>
          <a:xfrm>
            <a:off x="3663275" y="4365249"/>
            <a:ext cx="8139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4"/>
          <p:cNvCxnSpPr>
            <a:stCxn id="97" idx="3"/>
            <a:endCxn id="104" idx="1"/>
          </p:cNvCxnSpPr>
          <p:nvPr/>
        </p:nvCxnSpPr>
        <p:spPr>
          <a:xfrm flipH="1" rot="10800000">
            <a:off x="3663275" y="2755899"/>
            <a:ext cx="813900" cy="251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4"/>
          <p:cNvCxnSpPr>
            <a:stCxn id="100" idx="3"/>
            <a:endCxn id="107" idx="1"/>
          </p:cNvCxnSpPr>
          <p:nvPr/>
        </p:nvCxnSpPr>
        <p:spPr>
          <a:xfrm>
            <a:off x="3663275" y="4365249"/>
            <a:ext cx="813900" cy="489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4"/>
          <p:cNvCxnSpPr>
            <a:stCxn id="97" idx="3"/>
            <a:endCxn id="105" idx="1"/>
          </p:cNvCxnSpPr>
          <p:nvPr/>
        </p:nvCxnSpPr>
        <p:spPr>
          <a:xfrm>
            <a:off x="3663275" y="3007299"/>
            <a:ext cx="813900" cy="252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4"/>
          <p:cNvSpPr/>
          <p:nvPr/>
        </p:nvSpPr>
        <p:spPr>
          <a:xfrm>
            <a:off x="7076950" y="736112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computable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7076950" y="1233599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Indecidible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7076950" y="1737174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Tratable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7076950" y="2240749"/>
            <a:ext cx="1745700" cy="3279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Intratable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4"/>
          <p:cNvCxnSpPr>
            <a:stCxn id="102" idx="3"/>
            <a:endCxn id="116" idx="1"/>
          </p:cNvCxnSpPr>
          <p:nvPr/>
        </p:nvCxnSpPr>
        <p:spPr>
          <a:xfrm flipH="1" rot="10800000">
            <a:off x="6222800" y="900162"/>
            <a:ext cx="854100" cy="497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4"/>
          <p:cNvCxnSpPr>
            <a:stCxn id="102" idx="3"/>
            <a:endCxn id="117" idx="1"/>
          </p:cNvCxnSpPr>
          <p:nvPr/>
        </p:nvCxnSpPr>
        <p:spPr>
          <a:xfrm>
            <a:off x="6222800" y="1397562"/>
            <a:ext cx="8541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4"/>
          <p:cNvCxnSpPr>
            <a:stCxn id="103" idx="3"/>
            <a:endCxn id="119" idx="1"/>
          </p:cNvCxnSpPr>
          <p:nvPr/>
        </p:nvCxnSpPr>
        <p:spPr>
          <a:xfrm>
            <a:off x="6222800" y="1901137"/>
            <a:ext cx="854100" cy="503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4"/>
          <p:cNvCxnSpPr>
            <a:stCxn id="103" idx="3"/>
            <a:endCxn id="118" idx="1"/>
          </p:cNvCxnSpPr>
          <p:nvPr/>
        </p:nvCxnSpPr>
        <p:spPr>
          <a:xfrm>
            <a:off x="6222800" y="1901137"/>
            <a:ext cx="8541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383900" y="52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Problemas P y NP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1205627" y="1358690"/>
            <a:ext cx="172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PROBLEMAS P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5868036" y="1266250"/>
            <a:ext cx="269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PROBLEMAS NP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410" y="2167190"/>
            <a:ext cx="1678840" cy="43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3425036" y="1757628"/>
            <a:ext cx="17289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Tiempo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Polinómico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4">
            <a:alphaModFix/>
          </a:blip>
          <a:srcRect b="0" l="0" r="24868" t="20012"/>
          <a:stretch/>
        </p:blipFill>
        <p:spPr>
          <a:xfrm>
            <a:off x="985275" y="2216241"/>
            <a:ext cx="1826507" cy="139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1029557" y="1757628"/>
            <a:ext cx="1879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Autómata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Determinista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5">
            <a:alphaModFix/>
          </a:blip>
          <a:srcRect b="10891" l="0" r="21966" t="20568"/>
          <a:stretch/>
        </p:blipFill>
        <p:spPr>
          <a:xfrm>
            <a:off x="5744591" y="2042135"/>
            <a:ext cx="2036154" cy="128419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5670218" y="1665201"/>
            <a:ext cx="21849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Autómata no Determinista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2969" y="3786638"/>
            <a:ext cx="1728813" cy="11204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3838989" y="3045587"/>
            <a:ext cx="1101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Ejemplos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7">
            <a:alphaModFix/>
          </a:blip>
          <a:srcRect b="10444" l="0" r="42086" t="3872"/>
          <a:stretch/>
        </p:blipFill>
        <p:spPr>
          <a:xfrm>
            <a:off x="2969073" y="3576325"/>
            <a:ext cx="1438870" cy="128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7512" y="3703260"/>
            <a:ext cx="1787686" cy="157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5967822" y="3376778"/>
            <a:ext cx="1627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Problema del Clique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476925" y="468050"/>
            <a:ext cx="806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Problemas de decisión , localización y optimización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258850" y="1441200"/>
            <a:ext cx="87807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PROBLEMA DE </a:t>
            </a:r>
            <a:r>
              <a:rPr lang="es"/>
              <a:t>DECISIÓN                </a:t>
            </a:r>
            <a:r>
              <a:rPr lang="es"/>
              <a:t>PROBLEMA DE </a:t>
            </a:r>
            <a:r>
              <a:rPr lang="es"/>
              <a:t>LOCALIZACIÓN                </a:t>
            </a:r>
            <a:r>
              <a:rPr lang="es"/>
              <a:t>PROBLEMA DE </a:t>
            </a:r>
            <a:r>
              <a:rPr lang="es"/>
              <a:t>OPTIMIZACIÓN</a:t>
            </a:r>
            <a:r>
              <a:rPr lang="es"/>
              <a:t>: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075" y="2095100"/>
            <a:ext cx="2900901" cy="22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50" y="2048775"/>
            <a:ext cx="2445225" cy="23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075" y="2118988"/>
            <a:ext cx="2820925" cy="22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71250" y="348425"/>
            <a:ext cx="3867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P</a:t>
            </a:r>
            <a:r>
              <a:rPr lang="es"/>
              <a:t>roblemas</a:t>
            </a:r>
            <a:r>
              <a:rPr lang="es"/>
              <a:t> NP-</a:t>
            </a:r>
            <a:r>
              <a:rPr lang="es"/>
              <a:t>difíciles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131850" y="451875"/>
            <a:ext cx="4733100" cy="4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lphaLcPeriod"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Problemas NP-completo: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Pertenecen a problemas NP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Los problema NP puede ser reducido  a él en un tiempo polinómico.</a:t>
            </a: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AutoNum type="alphaLcPeriod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Problemas NP-</a:t>
            </a: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difíciles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-"/>
            </a:pPr>
            <a:r>
              <a:rPr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necesariamente están en NP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-"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Raleway"/>
                <a:ea typeface="Raleway"/>
                <a:cs typeface="Raleway"/>
                <a:sym typeface="Raleway"/>
              </a:rPr>
              <a:t>Los problemas NP se pueden reducir de manera polinómica a él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Raleway"/>
                <a:ea typeface="Raleway"/>
                <a:cs typeface="Raleway"/>
                <a:sym typeface="Raleway"/>
              </a:rPr>
              <a:t>EJEMPLOS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-"/>
            </a:pP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200">
                <a:solidFill>
                  <a:srgbClr val="000000"/>
                </a:solidFill>
                <a:highlight>
                  <a:srgbClr val="F7F7F8"/>
                </a:highlight>
                <a:latin typeface="Raleway"/>
                <a:ea typeface="Raleway"/>
                <a:cs typeface="Raleway"/>
                <a:sym typeface="Raleway"/>
              </a:rPr>
              <a:t>Clique Problem (Problema del Clique)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s" sz="1200">
                <a:solidFill>
                  <a:srgbClr val="000000"/>
                </a:solidFill>
                <a:highlight>
                  <a:srgbClr val="F7F7F8"/>
                </a:highlight>
                <a:latin typeface="Raleway"/>
                <a:ea typeface="Raleway"/>
                <a:cs typeface="Raleway"/>
                <a:sym typeface="Raleway"/>
              </a:rPr>
              <a:t>Travelling Salesman Problem (Problema del Viajante de   Comercio)</a:t>
            </a:r>
            <a:r>
              <a:rPr lang="es" sz="1200">
                <a:solidFill>
                  <a:srgbClr val="374151"/>
                </a:solidFill>
                <a:highlight>
                  <a:srgbClr val="F7F7F8"/>
                </a:highlight>
                <a:latin typeface="Raleway"/>
                <a:ea typeface="Raleway"/>
                <a:cs typeface="Raleway"/>
                <a:sym typeface="Raleway"/>
              </a:rPr>
              <a:t>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50" y="1686300"/>
            <a:ext cx="3615099" cy="2555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