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font" Target="fonts/Roboto-regular.fntdata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e107204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e107204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e1072042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e1072042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05a1af2b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905a1af2b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e1072042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e1072042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e1072042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4e1072042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e1072042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4e1072042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02675" y="667888"/>
            <a:ext cx="5443500" cy="15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FORMALISMOS DE REPRESENTACIÓN DEL CONOCIMIENTO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431275" y="2324850"/>
            <a:ext cx="5214900" cy="25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s-419" sz="1400">
                <a:latin typeface="Roboto"/>
                <a:ea typeface="Roboto"/>
                <a:cs typeface="Roboto"/>
                <a:sym typeface="Roboto"/>
              </a:rPr>
              <a:t>Integrantes:</a:t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latin typeface="Roboto"/>
                <a:ea typeface="Roboto"/>
                <a:cs typeface="Roboto"/>
                <a:sym typeface="Roboto"/>
              </a:rPr>
              <a:t>CORDOVA SILVA, Guiseppe Jefferson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latin typeface="Roboto"/>
                <a:ea typeface="Roboto"/>
                <a:cs typeface="Roboto"/>
                <a:sym typeface="Roboto"/>
              </a:rPr>
              <a:t>GONZALES ROJAS, Manuel Hernan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latin typeface="Roboto"/>
                <a:ea typeface="Roboto"/>
                <a:cs typeface="Roboto"/>
                <a:sym typeface="Roboto"/>
              </a:rPr>
              <a:t>DE LA CRUZ GUILLEN, Ivan Paolo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latin typeface="Roboto"/>
                <a:ea typeface="Roboto"/>
                <a:cs typeface="Roboto"/>
                <a:sym typeface="Roboto"/>
              </a:rPr>
              <a:t>PEREZ GRADOS, Jose Luis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latin typeface="Roboto"/>
                <a:ea typeface="Roboto"/>
                <a:cs typeface="Roboto"/>
                <a:sym typeface="Roboto"/>
              </a:rPr>
              <a:t>RAFAEL JAVIER, Hector Imanol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latin typeface="Roboto"/>
                <a:ea typeface="Roboto"/>
                <a:cs typeface="Roboto"/>
                <a:sym typeface="Roboto"/>
              </a:rPr>
              <a:t>ROJAS HURTADO, Karen Antonia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latin typeface="Roboto"/>
                <a:ea typeface="Roboto"/>
                <a:cs typeface="Roboto"/>
                <a:sym typeface="Roboto"/>
              </a:rPr>
              <a:t>TORRES ESPINOZA, Alejandro Paul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latin typeface="Roboto"/>
                <a:ea typeface="Roboto"/>
                <a:cs typeface="Roboto"/>
                <a:sym typeface="Roboto"/>
              </a:rPr>
              <a:t>VILCHEZ GIRALDO, Jamie Edinso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 rotWithShape="1">
          <a:blip r:embed="rId3">
            <a:alphaModFix/>
          </a:blip>
          <a:srcRect b="20044" l="0" r="0" t="0"/>
          <a:stretch/>
        </p:blipFill>
        <p:spPr>
          <a:xfrm>
            <a:off x="684150" y="342937"/>
            <a:ext cx="1858400" cy="22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/>
          <p:nvPr/>
        </p:nvSpPr>
        <p:spPr>
          <a:xfrm>
            <a:off x="499875" y="3130050"/>
            <a:ext cx="37887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Curso:</a:t>
            </a:r>
            <a:r>
              <a:rPr lang="es-419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Inteligencia Artificial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Semana 10 - Grupo 4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Docente: </a:t>
            </a:r>
            <a:r>
              <a:rPr lang="es-419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VEGA HUERTA, Hugo Froilan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LÓGICA PROPOSICIONAL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511850" y="1575625"/>
            <a:ext cx="3462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/>
              <a:t>La lógica proposicional estudia las sentencias u oraciones del lenguaje corriente o formal, a las que se les puede asignar un valor de verdad, esto es verdadero (V) o falso (F).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500"/>
              <a:t>Estas proposiciones se combinan utilizando conectivos lógicos para formar expresiones más complejas. </a:t>
            </a:r>
            <a:endParaRPr sz="1500"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750" y="1036075"/>
            <a:ext cx="3192400" cy="29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Los conectivos lógicos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30550" y="1244000"/>
            <a:ext cx="77310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s-419" sz="1500"/>
              <a:t>Negación (¬): </a:t>
            </a:r>
            <a:r>
              <a:rPr lang="es-419" sz="1500"/>
              <a:t>Representa la negación de una proposición. Si P es verdadero, ¬P es falso, y viceversa.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-419" sz="1500"/>
              <a:t>Conjunción (∧): Representa la operación "y". La proposición P ∧ Q es verdadera solo si ambas P y Q son verdaderas; de lo contrario, es falsa.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-419" sz="1500"/>
              <a:t>Disyunción (∨): Representa la operación "o". La proposición P ∨ Q es verdadera si al menos una de las proposiciones P o Q es verdadera.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-419" sz="1500"/>
              <a:t>Implicación (→): Representa la implicación lógica. La proposición P → Q es falsa solo si P es verdadero </a:t>
            </a:r>
            <a:r>
              <a:rPr lang="es-419" sz="1500"/>
              <a:t>yQ</a:t>
            </a:r>
            <a:r>
              <a:rPr lang="es-419" sz="1500"/>
              <a:t> es falso; en todos los demás casos, es verdadera.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-419" sz="1500"/>
              <a:t>Doble implicación (↔): Representa la equivalencia lógica. La proposición P ↔ Q es verdadera si P y Q tienen el mismo valor de verdad (ambos verdaderos o ambos falsos); en todos los demás casos, es falsa.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65700" y="738813"/>
            <a:ext cx="42027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800">
                <a:latin typeface="Roboto"/>
                <a:ea typeface="Roboto"/>
                <a:cs typeface="Roboto"/>
                <a:sym typeface="Roboto"/>
              </a:rPr>
              <a:t>LÓGICA DE PREDICADOS</a:t>
            </a:r>
            <a:endParaRPr b="1"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65700" y="1499188"/>
            <a:ext cx="6612600" cy="29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Se utiliza para transformar una proposición en una expresión matemática.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- En la lógica de predicados utilizamos esquemas proposicionales donde el sujeto siempre es la variable.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Ej: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Todos los hombres son mortales</a:t>
            </a:r>
            <a:r>
              <a:rPr b="1" lang="es-419" sz="1500">
                <a:latin typeface="Roboto"/>
                <a:ea typeface="Roboto"/>
                <a:cs typeface="Roboto"/>
                <a:sym typeface="Roboto"/>
              </a:rPr>
              <a:t>			</a:t>
            </a:r>
            <a:r>
              <a:rPr b="1" lang="es-419" sz="15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Algunas niñas son rubias</a:t>
            </a:r>
            <a:endParaRPr b="1" sz="15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-419" sz="15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s-419" sz="1500">
                <a:latin typeface="Roboto"/>
                <a:ea typeface="Roboto"/>
                <a:cs typeface="Roboto"/>
                <a:sym typeface="Roboto"/>
              </a:rPr>
              <a:t>           H(x) </a:t>
            </a: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= </a:t>
            </a:r>
            <a:r>
              <a:rPr i="1" lang="es-419" sz="15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 es hombre				                </a:t>
            </a:r>
            <a:r>
              <a:rPr i="1" lang="es-419" sz="1500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i="1" lang="es-419" sz="1500">
                <a:latin typeface="Roboto"/>
                <a:ea typeface="Roboto"/>
                <a:cs typeface="Roboto"/>
                <a:sym typeface="Roboto"/>
              </a:rPr>
              <a:t>(x) </a:t>
            </a: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= </a:t>
            </a:r>
            <a:r>
              <a:rPr i="1" lang="es-419" sz="15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 es es niña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i="1" lang="es-419" sz="1500">
                <a:latin typeface="Roboto"/>
                <a:ea typeface="Roboto"/>
                <a:cs typeface="Roboto"/>
                <a:sym typeface="Roboto"/>
              </a:rPr>
              <a:t>            M(x)</a:t>
            </a: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i="1" lang="es-419" sz="1500">
                <a:latin typeface="Roboto"/>
                <a:ea typeface="Roboto"/>
                <a:cs typeface="Roboto"/>
                <a:sym typeface="Roboto"/>
              </a:rPr>
              <a:t>x </a:t>
            </a: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es mortal					        </a:t>
            </a:r>
            <a:r>
              <a:rPr i="1" lang="es-419" sz="1500"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i="1" lang="es-419" sz="1500">
                <a:latin typeface="Roboto"/>
                <a:ea typeface="Roboto"/>
                <a:cs typeface="Roboto"/>
                <a:sym typeface="Roboto"/>
              </a:rPr>
              <a:t>(x)</a:t>
            </a: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i="1" lang="es-419" sz="1500">
                <a:latin typeface="Roboto"/>
                <a:ea typeface="Roboto"/>
                <a:cs typeface="Roboto"/>
                <a:sym typeface="Roboto"/>
              </a:rPr>
              <a:t>x </a:t>
            </a: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es rubia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s-419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i="1" lang="es-419" sz="1500">
                <a:solidFill>
                  <a:schemeClr val="dk1"/>
                </a:solidFill>
                <a:highlight>
                  <a:srgbClr val="00FF00"/>
                </a:highlight>
                <a:latin typeface="Roboto"/>
                <a:ea typeface="Roboto"/>
                <a:cs typeface="Roboto"/>
                <a:sym typeface="Roboto"/>
              </a:rPr>
              <a:t>∀x, H(x) → M(x)	</a:t>
            </a:r>
            <a:r>
              <a:rPr b="1" i="1" lang="es-419" sz="1500">
                <a:latin typeface="Roboto"/>
                <a:ea typeface="Roboto"/>
                <a:cs typeface="Roboto"/>
                <a:sym typeface="Roboto"/>
              </a:rPr>
              <a:t>					</a:t>
            </a:r>
            <a:r>
              <a:rPr b="1" lang="es-419" sz="1500">
                <a:solidFill>
                  <a:schemeClr val="dk1"/>
                </a:solidFill>
                <a:highlight>
                  <a:srgbClr val="00FF00"/>
                </a:highlight>
                <a:latin typeface="Roboto"/>
                <a:ea typeface="Roboto"/>
                <a:cs typeface="Roboto"/>
                <a:sym typeface="Roboto"/>
              </a:rPr>
              <a:t>∃</a:t>
            </a:r>
            <a:r>
              <a:rPr b="1" i="1" lang="es-419" sz="1500">
                <a:solidFill>
                  <a:schemeClr val="dk1"/>
                </a:solidFill>
                <a:highlight>
                  <a:srgbClr val="00FF00"/>
                </a:highlight>
                <a:latin typeface="Roboto"/>
                <a:ea typeface="Roboto"/>
                <a:cs typeface="Roboto"/>
                <a:sym typeface="Roboto"/>
              </a:rPr>
              <a:t>x </a:t>
            </a:r>
            <a:r>
              <a:rPr b="1" lang="es-419" sz="1500">
                <a:solidFill>
                  <a:schemeClr val="dk1"/>
                </a:solidFill>
                <a:highlight>
                  <a:srgbClr val="00FF00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1" i="1" lang="es-419" sz="1500">
                <a:solidFill>
                  <a:schemeClr val="dk1"/>
                </a:solidFill>
                <a:highlight>
                  <a:srgbClr val="00FF00"/>
                </a:highlight>
                <a:latin typeface="Roboto"/>
                <a:ea typeface="Roboto"/>
                <a:cs typeface="Roboto"/>
                <a:sym typeface="Roboto"/>
              </a:rPr>
              <a:t>N(x) </a:t>
            </a:r>
            <a:r>
              <a:rPr b="1" lang="es-419" sz="1500">
                <a:solidFill>
                  <a:schemeClr val="dk1"/>
                </a:solidFill>
                <a:highlight>
                  <a:srgbClr val="00FF00"/>
                </a:highlight>
                <a:latin typeface="Roboto"/>
                <a:ea typeface="Roboto"/>
                <a:cs typeface="Roboto"/>
                <a:sym typeface="Roboto"/>
              </a:rPr>
              <a:t>∧ </a:t>
            </a:r>
            <a:r>
              <a:rPr b="1" i="1" lang="es-419" sz="1500">
                <a:solidFill>
                  <a:schemeClr val="dk1"/>
                </a:solidFill>
                <a:highlight>
                  <a:srgbClr val="00FF00"/>
                </a:highlight>
                <a:latin typeface="Roboto"/>
                <a:ea typeface="Roboto"/>
                <a:cs typeface="Roboto"/>
                <a:sym typeface="Roboto"/>
              </a:rPr>
              <a:t>R(x)</a:t>
            </a:r>
            <a:endParaRPr b="1" i="1" sz="1500">
              <a:solidFill>
                <a:schemeClr val="dk1"/>
              </a:solidFill>
              <a:highlight>
                <a:srgbClr val="00FF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REGLAS DE PRODUCCIÓN 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622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3"/>
              <a:buChar char="●"/>
            </a:pPr>
            <a:r>
              <a:rPr lang="es-419" sz="1222"/>
              <a:t>Normalmente se asocia la inteligencia con “regularidades” y el comportamiento inteligente parece que ejecuta reglas.</a:t>
            </a:r>
            <a:endParaRPr sz="1222"/>
          </a:p>
          <a:p>
            <a:pPr indent="-30622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3"/>
              <a:buChar char="●"/>
            </a:pPr>
            <a:r>
              <a:rPr lang="es-419" sz="1222"/>
              <a:t>Newell y Simon 70’s proponen los sistemas de producción como un modelo psicológico del comportamiento humano</a:t>
            </a:r>
            <a:endParaRPr sz="1222"/>
          </a:p>
          <a:p>
            <a:pPr indent="-30622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3"/>
              <a:buChar char="●"/>
            </a:pPr>
            <a:r>
              <a:rPr lang="es-419" sz="1222"/>
              <a:t>En este modelo parte del conocimiento humano se representa en forma de producciones o reglas de producción</a:t>
            </a:r>
            <a:endParaRPr sz="1222"/>
          </a:p>
          <a:p>
            <a:pPr indent="-30622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3"/>
              <a:buChar char="●"/>
            </a:pPr>
            <a:r>
              <a:rPr lang="es-419" sz="1222"/>
              <a:t>Se asemeja al proceso de memoria humano: memoria a corto plazo (deducciones intermedias) y memoria a largo plazo (producciones)</a:t>
            </a:r>
            <a:endParaRPr sz="1222"/>
          </a:p>
          <a:p>
            <a:pPr indent="-30622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3"/>
              <a:buChar char="●"/>
            </a:pPr>
            <a:r>
              <a:rPr lang="es-419" sz="1222"/>
              <a:t>Las reglas de producción se usaron desde antes en teoría´ıa de autómatas, gramáticas formales y en el diseño de lenguajes de programación</a:t>
            </a:r>
            <a:endParaRPr sz="1222"/>
          </a:p>
          <a:p>
            <a:pPr indent="-30622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3"/>
              <a:buChar char="●"/>
            </a:pPr>
            <a:r>
              <a:rPr lang="es-419" sz="1222"/>
              <a:t>Originalmente las producciones eran reglas gramaticales para manipular cadenas de símbolos</a:t>
            </a:r>
            <a:endParaRPr sz="122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222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REGLAS DE PRODUCCIÓN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140275" y="1140800"/>
            <a:ext cx="7801200" cy="3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-419" sz="1210"/>
              <a:t>Post ’43 estudió las propiedades de sistemas de reglas (que llamó sistemas canónicos).</a:t>
            </a:r>
            <a:endParaRPr sz="12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s-419" sz="1210"/>
              <a:t>Ejemplo:</a:t>
            </a:r>
            <a:endParaRPr sz="12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s-419" sz="1210"/>
              <a:t>Alfabeto: A = {a,b,c}</a:t>
            </a:r>
            <a:endParaRPr sz="12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s-419" sz="1210"/>
              <a:t>Axiomas: a, b, c, aa, bb, cc</a:t>
            </a:r>
            <a:endParaRPr sz="12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s-419" sz="1210"/>
              <a:t>Producciones:</a:t>
            </a:r>
            <a:endParaRPr sz="12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s-419" sz="1210"/>
              <a:t>$ → a$a</a:t>
            </a:r>
            <a:endParaRPr sz="12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s-419" sz="1210"/>
              <a:t>$ → b$b</a:t>
            </a:r>
            <a:endParaRPr sz="12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s-419" sz="1210"/>
              <a:t>$ → c$c</a:t>
            </a:r>
            <a:endParaRPr sz="1210"/>
          </a:p>
          <a:p>
            <a:pPr indent="-30543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10"/>
              <a:buChar char="●"/>
            </a:pPr>
            <a:r>
              <a:rPr lang="es-419" sz="1210"/>
              <a:t>Estas reglas nos generan pal´ındromes, y podemos rastrear qu´e producciones se aplicaron (e.g., bacab)</a:t>
            </a:r>
            <a:endParaRPr sz="1210"/>
          </a:p>
          <a:p>
            <a:pPr indent="-3054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0"/>
              <a:buChar char="●"/>
            </a:pPr>
            <a:r>
              <a:rPr lang="es-419" sz="1210"/>
              <a:t>Las reglas de producción usadas en los sistemas expertos difieren un poco de las producciones, pero los principios son los mismos</a:t>
            </a:r>
            <a:endParaRPr sz="1210"/>
          </a:p>
          <a:p>
            <a:pPr indent="-3054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0"/>
              <a:buChar char="●"/>
            </a:pPr>
            <a:r>
              <a:rPr lang="es-419" sz="1210"/>
              <a:t>Reglas de producci´on manipulan estructuras de símbolos, como listas o vectores (más que strings)</a:t>
            </a:r>
            <a:endParaRPr sz="12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REGLAS DE PRODUCCIÓN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512700" y="934000"/>
            <a:ext cx="7823700" cy="18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Por ejemplo: (juan edad 25), (juan edad X), (turbina capacidad 50)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A veces las reglas se ponen: P1,...,Pm→ Q1,...,Qn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Que significa: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IF las condiciones P1 y P2 y … y Pm se cumplen THEN realiza las acciones (o concluye) Q1 y … y Qn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718725" y="318940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IF Animal es un </a:t>
            </a:r>
            <a:r>
              <a:rPr lang="es-419">
                <a:solidFill>
                  <a:schemeClr val="lt1"/>
                </a:solidFill>
              </a:rPr>
              <a:t>carnívoro</a:t>
            </a:r>
            <a:r>
              <a:rPr lang="es-419">
                <a:solidFill>
                  <a:schemeClr val="lt1"/>
                </a:solidFill>
              </a:rPr>
              <a:t> 		AND Animal color cafe 		AND Animal tiene rayas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THEN Animal es tigre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5460113" y="2504375"/>
            <a:ext cx="1527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PROPIEDADES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3214125" y="2919875"/>
            <a:ext cx="12579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Modularidad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4572000" y="2932650"/>
            <a:ext cx="14598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Incrementalidad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6329800" y="2932650"/>
            <a:ext cx="14598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Modificabilidad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7789600" y="2919875"/>
            <a:ext cx="13716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Transparencia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125" y="3402750"/>
            <a:ext cx="1257900" cy="12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563" y="3428288"/>
            <a:ext cx="1810249" cy="120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9"/>
          <p:cNvPicPr preferRelativeResize="0"/>
          <p:nvPr/>
        </p:nvPicPr>
        <p:blipFill rotWithShape="1">
          <a:blip r:embed="rId5">
            <a:alphaModFix/>
          </a:blip>
          <a:srcRect b="5320" l="6040" r="15101" t="0"/>
          <a:stretch/>
        </p:blipFill>
        <p:spPr>
          <a:xfrm>
            <a:off x="6397675" y="3282325"/>
            <a:ext cx="1151150" cy="137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16699" y="3428300"/>
            <a:ext cx="1527300" cy="1019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