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Doppio One"/>
      <p:regular r:id="rId10"/>
    </p:embeddedFont>
    <p:embeddedFont>
      <p:font typeface="Encode Sans"/>
      <p:regular r:id="rId11"/>
      <p:bold r:id="rId12"/>
    </p:embeddedFont>
    <p:embeddedFont>
      <p:font typeface="Bebas Neue"/>
      <p:regular r:id="rId13"/>
    </p:embeddedFont>
    <p:embeddedFont>
      <p:font typeface="PT Sans"/>
      <p:regular r:id="rId14"/>
      <p:bold r:id="rId15"/>
      <p:italic r:id="rId16"/>
      <p:boldItalic r:id="rId17"/>
    </p:embeddedFont>
    <p:embeddedFont>
      <p:font typeface="Encode Sans Condense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EncodeSans-regular.fntdata"/><Relationship Id="rId10" Type="http://schemas.openxmlformats.org/officeDocument/2006/relationships/font" Target="fonts/DoppioOne-regular.fntdata"/><Relationship Id="rId13" Type="http://schemas.openxmlformats.org/officeDocument/2006/relationships/font" Target="fonts/BebasNeue-regular.fntdata"/><Relationship Id="rId12" Type="http://schemas.openxmlformats.org/officeDocument/2006/relationships/font" Target="fonts/EncodeSans-bold.fntdata"/><Relationship Id="rId15" Type="http://schemas.openxmlformats.org/officeDocument/2006/relationships/font" Target="fonts/PTSans-bold.fntdata"/><Relationship Id="rId14" Type="http://schemas.openxmlformats.org/officeDocument/2006/relationships/font" Target="fonts/PTSans-regular.fntdata"/><Relationship Id="rId17" Type="http://schemas.openxmlformats.org/officeDocument/2006/relationships/font" Target="fonts/PTSans-boldItalic.fntdata"/><Relationship Id="rId16" Type="http://schemas.openxmlformats.org/officeDocument/2006/relationships/font" Target="fonts/PTSans-italic.fntdata"/><Relationship Id="rId19" Type="http://schemas.openxmlformats.org/officeDocument/2006/relationships/font" Target="fonts/EncodeSansCondensed-bold.fntdata"/><Relationship Id="rId18" Type="http://schemas.openxmlformats.org/officeDocument/2006/relationships/font" Target="fonts/EncodeSans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e131c98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e131c98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55f03aa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55f03aa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3e14889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3e14889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3f47f3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3f47f3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5921" l="3955" r="57710" t="33705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b="6752" l="40405" r="30010" t="3370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1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1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/>
          <p:nvPr>
            <p:ph type="title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2" type="title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3" type="subTitle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idx="4" type="title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5" type="subTitle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6" name="Google Shape;106;p11"/>
          <p:cNvSpPr/>
          <p:nvPr>
            <p:ph idx="6" type="pic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2"/>
          <p:cNvPicPr preferRelativeResize="0"/>
          <p:nvPr/>
        </p:nvPicPr>
        <p:blipFill rotWithShape="1">
          <a:blip r:embed="rId2">
            <a:alphaModFix amt="28000"/>
          </a:blip>
          <a:srcRect b="5921" l="5619" r="56047" t="33705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2">
            <a:alphaModFix amt="28000"/>
          </a:blip>
          <a:srcRect b="6752" l="42908" r="27507" t="3370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>
            <p:ph hasCustomPrompt="1" type="title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2"/>
          <p:cNvSpPr txBox="1"/>
          <p:nvPr>
            <p:ph idx="1" type="subTitle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2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3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4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>
            <p:ph type="title"/>
          </p:nvPr>
        </p:nvSpPr>
        <p:spPr>
          <a:xfrm>
            <a:off x="713225" y="3109100"/>
            <a:ext cx="3290700" cy="6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713225" y="3640000"/>
            <a:ext cx="3290700" cy="9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 rotWithShape="1">
          <a:blip r:embed="rId2">
            <a:alphaModFix amt="28000"/>
          </a:blip>
          <a:srcRect b="0" l="-2576" r="32948" t="0"/>
          <a:stretch/>
        </p:blipFill>
        <p:spPr>
          <a:xfrm>
            <a:off x="-229575" y="9525"/>
            <a:ext cx="620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713325" y="1464675"/>
            <a:ext cx="4096800" cy="11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16"/>
          <p:cNvSpPr/>
          <p:nvPr>
            <p:ph idx="2" type="pic"/>
          </p:nvPr>
        </p:nvSpPr>
        <p:spPr>
          <a:xfrm>
            <a:off x="5715875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6"/>
          <p:cNvSpPr txBox="1"/>
          <p:nvPr/>
        </p:nvSpPr>
        <p:spPr>
          <a:xfrm>
            <a:off x="713325" y="2655375"/>
            <a:ext cx="4096800" cy="14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365750" spcFirstLastPara="1" rIns="36575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Encode Sans"/>
                <a:ea typeface="Encode Sans"/>
                <a:cs typeface="Encode Sans"/>
                <a:sym typeface="Encode Sans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Encode Sans"/>
                <a:ea typeface="Encode Sans"/>
                <a:cs typeface="Encode Sans"/>
                <a:sym typeface="Encode Sans"/>
                <a:hlinkClick r:id="rId4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Encode Sans"/>
                <a:ea typeface="Encode Sans"/>
                <a:cs typeface="Encode Sans"/>
                <a:sym typeface="Encode Sans"/>
                <a:hlinkClick r:id="rId5"/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ama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rot="10800000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803400" y="1442900"/>
            <a:ext cx="3574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4765800" y="1442900"/>
            <a:ext cx="3574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>
            <p:ph idx="2" type="pic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b="0" l="3953" r="60529" t="0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b="-10" l="43587" r="26255" t="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b="-10" l="43587" r="26255" t="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b="0" l="3954" r="60452" t="0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4"/>
          <p:cNvSpPr txBox="1"/>
          <p:nvPr>
            <p:ph idx="3" type="title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4" type="title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4"/>
          <p:cNvSpPr txBox="1"/>
          <p:nvPr>
            <p:ph idx="5" type="title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"/>
          <p:cNvSpPr txBox="1"/>
          <p:nvPr>
            <p:ph idx="6" type="title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"/>
          <p:cNvSpPr txBox="1"/>
          <p:nvPr>
            <p:ph idx="7" type="title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8" type="subTitle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9" type="subTitle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3" type="subTitle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4" type="subTitle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5" type="subTitle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2" type="pic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 rotWithShape="1">
          <a:blip r:embed="rId2">
            <a:alphaModFix amt="28000"/>
          </a:blip>
          <a:srcRect b="5922" l="3955" r="57710" t="28334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2">
            <a:alphaModFix amt="28000"/>
          </a:blip>
          <a:srcRect b="6752" l="43544" r="14162" t="3370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/>
          <p:nvPr>
            <p:ph idx="3" type="pic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subTitle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subTitle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subTitle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7"/>
          <p:cNvSpPr/>
          <p:nvPr>
            <p:ph idx="5" type="pic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7"/>
          <p:cNvSpPr/>
          <p:nvPr>
            <p:ph idx="6" type="pic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8"/>
          <p:cNvSpPr txBox="1"/>
          <p:nvPr>
            <p:ph idx="3" type="subTitle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8"/>
          <p:cNvSpPr txBox="1"/>
          <p:nvPr>
            <p:ph idx="4" type="subTitle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5" type="subTitle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6" type="subTitle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8"/>
          <p:cNvSpPr/>
          <p:nvPr>
            <p:ph idx="7" type="pic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8"/>
          <p:cNvSpPr/>
          <p:nvPr>
            <p:ph idx="8" type="pic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"/>
          <p:cNvSpPr/>
          <p:nvPr>
            <p:ph idx="9" type="pic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 flipH="1"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/>
          <p:nvPr/>
        </p:nvSpPr>
        <p:spPr>
          <a:xfrm flipH="1" rot="10800000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subTitle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3" type="subTitle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4" type="subTitle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5" type="subTitle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6" type="subTitle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7" type="subTitle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8" type="subTitle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2" type="subTitle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3" type="subTitle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4" type="subTitle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5" type="subTitle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6" type="subTitle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7" type="subTitle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8" type="subTitle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9" type="subTitle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13" type="subTitle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14" type="subTitle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5" type="subTitle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130800" y="0"/>
            <a:ext cx="90132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Métodos de búsqueda para juegos </a:t>
            </a:r>
            <a:r>
              <a:rPr lang="en"/>
              <a:t>humano-máquina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 </a:t>
            </a:r>
            <a:endParaRPr b="1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300" y="2409000"/>
            <a:ext cx="1718535" cy="258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177900" y="1832600"/>
            <a:ext cx="4674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Semana 6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Curso: Inteligencia Artificial     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Grupo: 4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Integrantes: 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GONZALES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ROJAS, Manuel Hernan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CORDOVA SILVA, 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Giuseppe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Jefferson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 LA CRUZ GUILLEN, Ivan Paolo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PEREZ GRADOS, Jose Luis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RAFAEL JAVIER, Hector Imanol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ROJAS HURTADO, Karen Antonia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TORRES ESPINOZA, Alejandro Paul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VILCHEZ GIRALDO, Jamie Edinso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0000" y="184825"/>
            <a:ext cx="77040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Métodos de búsqueda para juegos humano-máquina</a:t>
            </a:r>
            <a:endParaRPr sz="2600"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5371675" y="2089800"/>
            <a:ext cx="2521800" cy="24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Inicialización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Interacción con el jugador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Adivinanzas del jugador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Retroalimentación de la máquina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Manejo de errores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Finalización del juego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1408525" y="2060425"/>
            <a:ext cx="3202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El objetivo del juego es que el jugador (humano) adivine un número secreto elegido al azar por la máquina dentro de un rango específico.</a:t>
            </a:r>
            <a:endParaRPr sz="1300"/>
          </a:p>
        </p:txBody>
      </p:sp>
      <p:sp>
        <p:nvSpPr>
          <p:cNvPr id="175" name="Google Shape;175;p27"/>
          <p:cNvSpPr txBox="1"/>
          <p:nvPr/>
        </p:nvSpPr>
        <p:spPr>
          <a:xfrm>
            <a:off x="1465450" y="1431475"/>
            <a:ext cx="2056800" cy="477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Objetivo del juego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5510525" y="1431475"/>
            <a:ext cx="2123700" cy="477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Componentes 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>
            <a:off x="4816900" y="1474125"/>
            <a:ext cx="0" cy="30732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450" y="28050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0000" y="184825"/>
            <a:ext cx="7704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Estrategias de juego de máquina</a:t>
            </a:r>
            <a:endParaRPr sz="2600"/>
          </a:p>
        </p:txBody>
      </p:sp>
      <p:sp>
        <p:nvSpPr>
          <p:cNvPr id="184" name="Google Shape;184;p28"/>
          <p:cNvSpPr txBox="1"/>
          <p:nvPr/>
        </p:nvSpPr>
        <p:spPr>
          <a:xfrm>
            <a:off x="2247200" y="1935600"/>
            <a:ext cx="2056800" cy="47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No determinístico</a:t>
            </a:r>
            <a:endParaRPr sz="21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5685875" y="1835588"/>
            <a:ext cx="2123700" cy="47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Primero el mejor</a:t>
            </a:r>
            <a:endParaRPr sz="21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86" name="Google Shape;186;p28"/>
          <p:cNvCxnSpPr/>
          <p:nvPr/>
        </p:nvCxnSpPr>
        <p:spPr>
          <a:xfrm flipH="1">
            <a:off x="4807300" y="1474125"/>
            <a:ext cx="9600" cy="1272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8"/>
          <p:cNvCxnSpPr/>
          <p:nvPr/>
        </p:nvCxnSpPr>
        <p:spPr>
          <a:xfrm rot="10800000">
            <a:off x="3971350" y="2747025"/>
            <a:ext cx="1681500" cy="84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8"/>
          <p:cNvSpPr txBox="1"/>
          <p:nvPr/>
        </p:nvSpPr>
        <p:spPr>
          <a:xfrm>
            <a:off x="3904675" y="3125450"/>
            <a:ext cx="2056800" cy="47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Min-max</a:t>
            </a:r>
            <a:endParaRPr sz="21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33975" y="253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Min-Max 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00875" y="1528950"/>
            <a:ext cx="25317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Algoritmo de decisión para minimizar la pérdida máxima aplicada en juegos de adversarios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136825" y="3237025"/>
            <a:ext cx="341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Posición inicial.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Conjunto de operadores o reglas del juego (definen movimientos legales)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Estado terminal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Función de utilidad, ej. gana, pierde, empata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780475" y="2702975"/>
            <a:ext cx="2123700" cy="40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Representación de los juegos 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650" y="1418400"/>
            <a:ext cx="5291376" cy="287856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3855800" y="4398425"/>
            <a:ext cx="521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Link de ejemplo: </a:t>
            </a:r>
            <a:r>
              <a:rPr lang="en">
                <a:solidFill>
                  <a:srgbClr val="FFFF00"/>
                </a:solidFill>
              </a:rPr>
              <a:t>https://www.youtube.com/watch?v=-c8ExcmXDGs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20000" y="156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Alfa-Beta 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625" y="728875"/>
            <a:ext cx="5291376" cy="287856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108125" y="1218875"/>
            <a:ext cx="341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Alfa-Beta es una mejora del algoritmo MiniMax que revisar porciones o ramas del </a:t>
            </a:r>
            <a:r>
              <a:rPr lang="en">
                <a:solidFill>
                  <a:schemeClr val="dk1"/>
                </a:solidFill>
              </a:rPr>
              <a:t>árbol</a:t>
            </a:r>
            <a:r>
              <a:rPr lang="en">
                <a:solidFill>
                  <a:schemeClr val="dk1"/>
                </a:solidFill>
              </a:rPr>
              <a:t>, que no pueden proveer </a:t>
            </a:r>
            <a:r>
              <a:rPr lang="en">
                <a:solidFill>
                  <a:schemeClr val="dk1"/>
                </a:solidFill>
              </a:rPr>
              <a:t>información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útil</a:t>
            </a:r>
            <a:r>
              <a:rPr lang="en">
                <a:solidFill>
                  <a:schemeClr val="dk1"/>
                </a:solidFill>
              </a:rPr>
              <a:t> sobre la jugada siguiente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108125" y="2413350"/>
            <a:ext cx="3411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Alfa-Beta es un algoritmo de </a:t>
            </a:r>
            <a:r>
              <a:rPr lang="en">
                <a:solidFill>
                  <a:schemeClr val="dk1"/>
                </a:solidFill>
              </a:rPr>
              <a:t>búsqueda</a:t>
            </a:r>
            <a:r>
              <a:rPr lang="en">
                <a:solidFill>
                  <a:schemeClr val="dk1"/>
                </a:solidFill>
              </a:rPr>
              <a:t> en profundidad, rama y hoja, que avanza por el </a:t>
            </a:r>
            <a:r>
              <a:rPr lang="en">
                <a:solidFill>
                  <a:schemeClr val="dk1"/>
                </a:solidFill>
              </a:rPr>
              <a:t>árbol</a:t>
            </a:r>
            <a:r>
              <a:rPr lang="en">
                <a:solidFill>
                  <a:schemeClr val="dk1"/>
                </a:solidFill>
              </a:rPr>
              <a:t> en un orden ya fijado (de izquierda a derecha o viceversa) y va usando la </a:t>
            </a:r>
            <a:r>
              <a:rPr lang="en">
                <a:solidFill>
                  <a:schemeClr val="dk1"/>
                </a:solidFill>
              </a:rPr>
              <a:t>información</a:t>
            </a:r>
            <a:r>
              <a:rPr lang="en">
                <a:solidFill>
                  <a:schemeClr val="dk1"/>
                </a:solidFill>
              </a:rPr>
              <a:t> de la </a:t>
            </a:r>
            <a:r>
              <a:rPr lang="en">
                <a:solidFill>
                  <a:schemeClr val="dk1"/>
                </a:solidFill>
              </a:rPr>
              <a:t>evaluación</a:t>
            </a:r>
            <a:r>
              <a:rPr lang="en">
                <a:solidFill>
                  <a:schemeClr val="dk1"/>
                </a:solidFill>
              </a:rPr>
              <a:t> de los nodos hoja para podar ramas que no sirven para cambiar el valor </a:t>
            </a:r>
            <a:r>
              <a:rPr lang="en">
                <a:solidFill>
                  <a:schemeClr val="dk1"/>
                </a:solidFill>
              </a:rPr>
              <a:t>MiniMax del</a:t>
            </a:r>
            <a:r>
              <a:rPr lang="en">
                <a:solidFill>
                  <a:schemeClr val="dk1"/>
                </a:solidFill>
              </a:rPr>
              <a:t> nodo inicio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3723113" y="4180250"/>
            <a:ext cx="1333500" cy="40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Alfa -Beta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5260600" y="3857000"/>
            <a:ext cx="341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Alfa: </a:t>
            </a:r>
            <a:r>
              <a:rPr lang="en">
                <a:solidFill>
                  <a:schemeClr val="dk1"/>
                </a:solidFill>
              </a:rPr>
              <a:t>Será</a:t>
            </a:r>
            <a:r>
              <a:rPr lang="en">
                <a:solidFill>
                  <a:schemeClr val="dk1"/>
                </a:solidFill>
              </a:rPr>
              <a:t> el </a:t>
            </a:r>
            <a:r>
              <a:rPr lang="en">
                <a:solidFill>
                  <a:schemeClr val="dk1"/>
                </a:solidFill>
              </a:rPr>
              <a:t>máximo</a:t>
            </a:r>
            <a:r>
              <a:rPr lang="en">
                <a:solidFill>
                  <a:schemeClr val="dk1"/>
                </a:solidFill>
              </a:rPr>
              <a:t> encontrado hasta ese </a:t>
            </a:r>
            <a:r>
              <a:rPr lang="en">
                <a:solidFill>
                  <a:schemeClr val="dk1"/>
                </a:solidFill>
              </a:rPr>
              <a:t>momento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Beta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Será</a:t>
            </a:r>
            <a:r>
              <a:rPr lang="en">
                <a:solidFill>
                  <a:schemeClr val="dk1"/>
                </a:solidFill>
              </a:rPr>
              <a:t> el </a:t>
            </a:r>
            <a:r>
              <a:rPr lang="en">
                <a:solidFill>
                  <a:schemeClr val="dk1"/>
                </a:solidFill>
              </a:rPr>
              <a:t>mínimo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encontrado</a:t>
            </a:r>
            <a:r>
              <a:rPr lang="en">
                <a:solidFill>
                  <a:schemeClr val="dk1"/>
                </a:solidFill>
              </a:rPr>
              <a:t> hasta ese momento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08125" y="4417550"/>
            <a:ext cx="521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Link de ejemplo: </a:t>
            </a:r>
            <a:r>
              <a:rPr lang="en">
                <a:solidFill>
                  <a:srgbClr val="FFFF00"/>
                </a:solidFill>
              </a:rPr>
              <a:t>https://www.youtube.com/watch?v=Avvjvy0m9A4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