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oppio One"/>
      <p:regular r:id="rId12"/>
    </p:embeddedFont>
    <p:embeddedFont>
      <p:font typeface="Encode Sans"/>
      <p:regular r:id="rId13"/>
      <p:bold r:id="rId14"/>
    </p:embeddedFont>
    <p:embeddedFont>
      <p:font typeface="Bebas Neue"/>
      <p:regular r:id="rId15"/>
    </p:embeddedFont>
    <p:embeddedFont>
      <p:font typeface="PT Sans"/>
      <p:regular r:id="rId16"/>
      <p:bold r:id="rId17"/>
      <p:italic r:id="rId18"/>
      <p:boldItalic r:id="rId19"/>
    </p:embeddedFont>
    <p:embeddedFont>
      <p:font typeface="Encode Sans Condense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DC2F07-66BB-414F-8245-89B426B92A12}">
  <a:tblStyle styleId="{AFDC2F07-66BB-414F-8245-89B426B92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Condensed-regular.fntdata"/><Relationship Id="rId21" Type="http://schemas.openxmlformats.org/officeDocument/2006/relationships/font" Target="fonts/EncodeSans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ncodeSans-regular.fntdata"/><Relationship Id="rId12" Type="http://schemas.openxmlformats.org/officeDocument/2006/relationships/font" Target="fonts/DoppioOne-regular.fntdata"/><Relationship Id="rId15" Type="http://schemas.openxmlformats.org/officeDocument/2006/relationships/font" Target="fonts/BebasNeue-regular.fntdata"/><Relationship Id="rId14" Type="http://schemas.openxmlformats.org/officeDocument/2006/relationships/font" Target="fonts/EncodeSans-bold.fntdata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19" Type="http://schemas.openxmlformats.org/officeDocument/2006/relationships/font" Target="fonts/PTSans-boldItalic.fntdata"/><Relationship Id="rId18" Type="http://schemas.openxmlformats.org/officeDocument/2006/relationships/font" Target="fonts/PT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274bf8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b274bf8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b274bf8b7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b274bf8b7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5921" l="3955" r="57710" t="33705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b="6752" l="40405" r="30010" t="3370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1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1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/>
          <p:nvPr>
            <p:ph type="title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2" type="title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3" type="subTitle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4" type="title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5" type="subTitle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6" name="Google Shape;106;p11"/>
          <p:cNvSpPr/>
          <p:nvPr>
            <p:ph idx="6" type="pic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2"/>
          <p:cNvPicPr preferRelativeResize="0"/>
          <p:nvPr/>
        </p:nvPicPr>
        <p:blipFill rotWithShape="1">
          <a:blip r:embed="rId2">
            <a:alphaModFix amt="28000"/>
          </a:blip>
          <a:srcRect b="5921" l="5619" r="56047" t="33705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2">
            <a:alphaModFix amt="28000"/>
          </a:blip>
          <a:srcRect b="6752" l="42908" r="27507" t="3370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>
            <p:ph hasCustomPrompt="1" type="title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2"/>
          <p:cNvSpPr txBox="1"/>
          <p:nvPr>
            <p:ph idx="1" type="subTitle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2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3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>
            <p:ph type="title"/>
          </p:nvPr>
        </p:nvSpPr>
        <p:spPr>
          <a:xfrm>
            <a:off x="713225" y="3109100"/>
            <a:ext cx="3290700" cy="6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713225" y="3640000"/>
            <a:ext cx="3290700" cy="9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 rotWithShape="1">
          <a:blip r:embed="rId2">
            <a:alphaModFix amt="28000"/>
          </a:blip>
          <a:srcRect b="0" l="-2576" r="32948" t="0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16"/>
          <p:cNvSpPr/>
          <p:nvPr>
            <p:ph idx="2" type="pic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6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365750" spcFirstLastPara="1" rIns="36575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Encode Sans"/>
                <a:ea typeface="Encode Sans"/>
                <a:cs typeface="Encode Sans"/>
                <a:sym typeface="Encode Sans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Encode Sans"/>
                <a:ea typeface="Encode Sans"/>
                <a:cs typeface="Encode Sans"/>
                <a:sym typeface="Encode Sans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Encode Sans"/>
                <a:ea typeface="Encode Sans"/>
                <a:cs typeface="Encode Sans"/>
                <a:sym typeface="Encode Sans"/>
                <a:hlinkClick r:id="rId5"/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ama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rot="10800000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803400" y="1442900"/>
            <a:ext cx="3574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4765800" y="1442900"/>
            <a:ext cx="3574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>
            <p:ph idx="2" type="pic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b="0" l="3953" r="60529" t="0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b="-10" l="43587" r="26255" t="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b="-10" l="43587" r="26255" t="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b="0" l="3954" r="60452" t="0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"/>
          <p:cNvSpPr txBox="1"/>
          <p:nvPr>
            <p:ph idx="3" type="title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4" type="title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"/>
          <p:cNvSpPr txBox="1"/>
          <p:nvPr>
            <p:ph idx="5" type="title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"/>
          <p:cNvSpPr txBox="1"/>
          <p:nvPr>
            <p:ph idx="6" type="title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"/>
          <p:cNvSpPr txBox="1"/>
          <p:nvPr>
            <p:ph idx="7" type="title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8" type="subTitle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9" type="subTitle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3" type="subTitle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4" type="subTitle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5" type="subTitle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2" type="pic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 rotWithShape="1">
          <a:blip r:embed="rId2">
            <a:alphaModFix amt="28000"/>
          </a:blip>
          <a:srcRect b="5922" l="3955" r="57710" t="28334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2">
            <a:alphaModFix amt="28000"/>
          </a:blip>
          <a:srcRect b="6752" l="43544" r="14162" t="3370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/>
          <p:nvPr>
            <p:ph idx="3" type="pic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subTitle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subTitle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7"/>
          <p:cNvSpPr/>
          <p:nvPr>
            <p:ph idx="5" type="pic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7"/>
          <p:cNvSpPr/>
          <p:nvPr>
            <p:ph idx="6" type="pic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8"/>
          <p:cNvSpPr txBox="1"/>
          <p:nvPr>
            <p:ph idx="3" type="subTitle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8"/>
          <p:cNvSpPr txBox="1"/>
          <p:nvPr>
            <p:ph idx="4" type="subTitle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5" type="subTitle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6" type="subTitle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8"/>
          <p:cNvSpPr/>
          <p:nvPr>
            <p:ph idx="7" type="pic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8"/>
          <p:cNvSpPr/>
          <p:nvPr>
            <p:ph idx="8" type="pic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"/>
          <p:cNvSpPr/>
          <p:nvPr>
            <p:ph idx="9" type="pic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 flipH="1"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/>
          <p:nvPr/>
        </p:nvSpPr>
        <p:spPr>
          <a:xfrm flipH="1" rot="10800000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subTitle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3" type="subTitle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4" type="subTitle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5" type="subTitle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6" type="subTitle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7" type="subTitle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8" type="subTitle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subTitle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3" type="subTitle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4" type="subTitle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5" type="subTitle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6" type="subTitle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7" type="subTitle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8" type="subTitle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9" type="subTitle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13" type="subTitle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14" type="subTitle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5" type="subTitle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130800" y="0"/>
            <a:ext cx="90132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Métodos de </a:t>
            </a:r>
            <a:r>
              <a:rPr lang="en">
                <a:solidFill>
                  <a:schemeClr val="accent2"/>
                </a:solidFill>
              </a:rPr>
              <a:t>Búsqueda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informados y ciegos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 </a:t>
            </a:r>
            <a:endParaRPr b="1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300" y="2409000"/>
            <a:ext cx="1718535" cy="258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177900" y="1832600"/>
            <a:ext cx="4674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Semana 4 y 5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Curso: Inteligencia Artificial     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Grupo: 4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Integrantes: 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GONZALES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ROJAS, Manuel Hernan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CORDOVA SILVA, 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Giuseppe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Jefferson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 LA CRUZ GUILLEN, Ivan Paolo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PEREZ GRADOS, Jose Luis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RAFAEL JAVIER, Hector Imanol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ROJAS HURTADO, Karen Antonia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TORRES ESPINOZA, Alejandro Paul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-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VILCHEZ GIRALDO, Jamie Edinso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90450" y="1936525"/>
            <a:ext cx="19092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METODOS DE BUSQUEDA</a:t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2099650" y="841250"/>
            <a:ext cx="390600" cy="3146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4" name="Google Shape;174;p27"/>
          <p:cNvSpPr txBox="1"/>
          <p:nvPr>
            <p:ph idx="1" type="subTitle"/>
          </p:nvPr>
        </p:nvSpPr>
        <p:spPr>
          <a:xfrm>
            <a:off x="2607775" y="3026125"/>
            <a:ext cx="1909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METODOS DE BUSQUEDA CON </a:t>
            </a:r>
            <a:r>
              <a:rPr lang="en"/>
              <a:t>INFORMACIÓN</a:t>
            </a:r>
            <a:endParaRPr/>
          </a:p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2490250" y="1080975"/>
            <a:ext cx="19092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 DE BUSQUEDA CIEGA</a:t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516975" y="573475"/>
            <a:ext cx="390600" cy="166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4516975" y="2526025"/>
            <a:ext cx="390600" cy="201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5108400" y="841250"/>
            <a:ext cx="24807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-ANCHURA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-PROFUNDIDAD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5108400" y="2940775"/>
            <a:ext cx="26664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PRIMERO EL MEJOR</a:t>
            </a:r>
            <a:r>
              <a:rPr lang="en"/>
              <a:t>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ASCENSO A LA COLINA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</a:t>
            </a:r>
            <a:r>
              <a:rPr lang="en"/>
              <a:t>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4" type="subTitle"/>
          </p:nvPr>
        </p:nvSpPr>
        <p:spPr>
          <a:xfrm>
            <a:off x="1357150" y="829775"/>
            <a:ext cx="2064900" cy="57270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B. en Anchura</a:t>
            </a:r>
            <a:endParaRPr b="0"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1441650" y="2164450"/>
            <a:ext cx="69822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2"/>
                </a:solidFill>
              </a:rPr>
              <a:t>Métodos de búsqueda Ciegos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6" name="Google Shape;186;p28"/>
          <p:cNvSpPr txBox="1"/>
          <p:nvPr>
            <p:ph idx="4" type="subTitle"/>
          </p:nvPr>
        </p:nvSpPr>
        <p:spPr>
          <a:xfrm>
            <a:off x="5799250" y="3626025"/>
            <a:ext cx="2489100" cy="57270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B. de Costo Uniforme</a:t>
            </a:r>
            <a:endParaRPr b="0"/>
          </a:p>
        </p:txBody>
      </p:sp>
      <p:sp>
        <p:nvSpPr>
          <p:cNvPr id="187" name="Google Shape;187;p28"/>
          <p:cNvSpPr txBox="1"/>
          <p:nvPr>
            <p:ph idx="4" type="subTitle"/>
          </p:nvPr>
        </p:nvSpPr>
        <p:spPr>
          <a:xfrm>
            <a:off x="5715275" y="702875"/>
            <a:ext cx="2489100" cy="57270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B. en Profundidad</a:t>
            </a:r>
            <a:endParaRPr b="0"/>
          </a:p>
        </p:txBody>
      </p:sp>
      <p:sp>
        <p:nvSpPr>
          <p:cNvPr id="188" name="Google Shape;188;p28"/>
          <p:cNvSpPr txBox="1"/>
          <p:nvPr>
            <p:ph idx="4" type="subTitle"/>
          </p:nvPr>
        </p:nvSpPr>
        <p:spPr>
          <a:xfrm>
            <a:off x="976875" y="3499125"/>
            <a:ext cx="2695500" cy="69960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B. en Profundidad Limitada</a:t>
            </a:r>
            <a:endParaRPr b="0"/>
          </a:p>
        </p:txBody>
      </p:sp>
      <p:cxnSp>
        <p:nvCxnSpPr>
          <p:cNvPr id="189" name="Google Shape;189;p28"/>
          <p:cNvCxnSpPr/>
          <p:nvPr/>
        </p:nvCxnSpPr>
        <p:spPr>
          <a:xfrm rot="10800000">
            <a:off x="2456350" y="1402475"/>
            <a:ext cx="1849500" cy="75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8"/>
          <p:cNvCxnSpPr>
            <a:stCxn id="185" idx="0"/>
            <a:endCxn id="187" idx="2"/>
          </p:cNvCxnSpPr>
          <p:nvPr/>
        </p:nvCxnSpPr>
        <p:spPr>
          <a:xfrm flipH="1" rot="10800000">
            <a:off x="4932750" y="1275550"/>
            <a:ext cx="2027100" cy="88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>
            <a:stCxn id="185" idx="2"/>
            <a:endCxn id="186" idx="1"/>
          </p:cNvCxnSpPr>
          <p:nvPr/>
        </p:nvCxnSpPr>
        <p:spPr>
          <a:xfrm>
            <a:off x="4932750" y="2737150"/>
            <a:ext cx="866400" cy="117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8"/>
          <p:cNvCxnSpPr>
            <a:stCxn id="185" idx="2"/>
            <a:endCxn id="188" idx="0"/>
          </p:cNvCxnSpPr>
          <p:nvPr/>
        </p:nvCxnSpPr>
        <p:spPr>
          <a:xfrm flipH="1">
            <a:off x="2324550" y="2737150"/>
            <a:ext cx="260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531050" y="345475"/>
            <a:ext cx="4068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/>
              <a:t>Búsqueda por Amplitud </a:t>
            </a:r>
            <a:endParaRPr sz="1900"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531050" y="2686275"/>
            <a:ext cx="4068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/>
              <a:t>Búsqueda por Profundidad</a:t>
            </a:r>
            <a:endParaRPr sz="1900"/>
          </a:p>
        </p:txBody>
      </p:sp>
      <p:sp>
        <p:nvSpPr>
          <p:cNvPr id="199" name="Google Shape;199;p29"/>
          <p:cNvSpPr txBox="1"/>
          <p:nvPr/>
        </p:nvSpPr>
        <p:spPr>
          <a:xfrm>
            <a:off x="894350" y="980275"/>
            <a:ext cx="40686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Buscar en el árbol el nodo 42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Recorrido = 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2007025" y="1379175"/>
            <a:ext cx="28299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{ 60, 41, 74, 16, 53, 65, 25, 46, 55, 63, 70, 42} 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894350" y="3106100"/>
            <a:ext cx="40686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Buscar en el árbol el nodo 42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Recorrido = 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923125" y="3510025"/>
            <a:ext cx="28299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{ 60, 41, 16, 25, 53, 46, 42} 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225" y="786676"/>
            <a:ext cx="3410626" cy="31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4" type="title"/>
          </p:nvPr>
        </p:nvSpPr>
        <p:spPr>
          <a:xfrm>
            <a:off x="642151" y="260300"/>
            <a:ext cx="42411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Búsqueda por costo uniforme</a:t>
            </a:r>
            <a:endParaRPr sz="220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00" y="1479050"/>
            <a:ext cx="3308250" cy="14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250" y="421312"/>
            <a:ext cx="3210500" cy="38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862850" y="3184750"/>
            <a:ext cx="360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Calcula el costo mínimo para llegar del nodo S al nodo G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RSP: El costo mínimo es de 5 y la ruta es S,A,C,G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832800" y="365900"/>
            <a:ext cx="7478400" cy="6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Métodos que usan información adicional</a:t>
            </a:r>
            <a:endParaRPr/>
          </a:p>
        </p:txBody>
      </p:sp>
      <p:graphicFrame>
        <p:nvGraphicFramePr>
          <p:cNvPr id="217" name="Google Shape;217;p31"/>
          <p:cNvGraphicFramePr/>
          <p:nvPr/>
        </p:nvGraphicFramePr>
        <p:xfrm>
          <a:off x="952500" y="112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{AFDC2F07-66BB-414F-8245-89B426B92A12}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PRIMERO EL MEJOR</a:t>
                      </a:r>
                      <a:endParaRPr b="1">
                        <a:solidFill>
                          <a:schemeClr val="accent2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ASCENSO A LA COLINA</a:t>
                      </a:r>
                      <a:endParaRPr>
                        <a:solidFill>
                          <a:schemeClr val="accent2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A* (A-STAR)</a:t>
                      </a:r>
                      <a:endParaRPr>
                        <a:solidFill>
                          <a:schemeClr val="accent2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RAMIFICACIÓN Y ACOTACIÓN</a:t>
                      </a:r>
                      <a:endParaRPr>
                        <a:solidFill>
                          <a:schemeClr val="accent2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91425" marB="91425" marR="91425" marL="91425" anchor="ctr"/>
                </a:tc>
              </a:tr>
              <a:tr h="184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Se basa en una función de evaluación que estima cuán prometedores son los nodos no explorados en un grafo.</a:t>
                      </a:r>
                      <a:endParaRPr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Es un algoritmo de búsqueda local que comienza desde un punto y explora los vecinos para encontrar una solución óptima local.</a:t>
                      </a:r>
                      <a:endParaRPr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e basa en una función de evaluación que estima cuán prometedores son los nodos no explorados en un grafo.</a:t>
                      </a:r>
                      <a:endParaRPr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Este método se utiliza en problemas de optimización combinatoria. Divide el espacio de búsqueda en subproblemas y utiliza cotas para descartar ramas que no pueden conducir a soluciones óptimas.</a:t>
                      </a:r>
                      <a:endParaRPr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