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5648ddb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5648ddb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5648ddb2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5648ddb2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aaea553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aaea55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52bf5d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52bf5d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2bf5d5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52bf5d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2bf5d51a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52bf5d51a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aaea553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4aaea553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4aaea553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4aaea55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4aaea553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4aaea553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52bf5d5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52bf5d5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0200" y="570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12 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2275575"/>
            <a:ext cx="36201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4 - 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CORDOVA SILVA, Guiseppe Jefferson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GONZALES ROJAS, Manuel Hernan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CRUZ GUILLEN, Ivan Paolo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PEREZ GRADOS, Jose Luis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JAVIER, Hector Imanol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ROJAS HURTADO, Karen Antonia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TORRES ESPINOZA, Alejandro 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VILCHEZ GIRALDO, Jamie Edinso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0" y="2149600"/>
            <a:ext cx="2631225" cy="2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3051600" y="1382675"/>
            <a:ext cx="3135900" cy="320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3159350" y="13826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</a:t>
            </a:r>
            <a:r>
              <a:rPr lang="es"/>
              <a:t>on útiles cuando deseas tomar decisiones basadas en múltiples condiciones o características.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708126" y="1537625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2"/>
          <p:cNvSpPr txBox="1"/>
          <p:nvPr>
            <p:ph type="title"/>
          </p:nvPr>
        </p:nvSpPr>
        <p:spPr>
          <a:xfrm>
            <a:off x="708125" y="1468025"/>
            <a:ext cx="154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Árboles de decisión</a:t>
            </a:r>
            <a:endParaRPr sz="2000"/>
          </a:p>
        </p:txBody>
      </p:sp>
      <p:sp>
        <p:nvSpPr>
          <p:cNvPr id="267" name="Google Shape;267;p22"/>
          <p:cNvSpPr/>
          <p:nvPr/>
        </p:nvSpPr>
        <p:spPr>
          <a:xfrm>
            <a:off x="708125" y="2221275"/>
            <a:ext cx="1547700" cy="5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2"/>
          <p:cNvSpPr txBox="1"/>
          <p:nvPr>
            <p:ph type="title"/>
          </p:nvPr>
        </p:nvSpPr>
        <p:spPr>
          <a:xfrm>
            <a:off x="708125" y="2225425"/>
            <a:ext cx="1547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Redes Neuronales</a:t>
            </a:r>
            <a:endParaRPr sz="2000"/>
          </a:p>
        </p:txBody>
      </p:sp>
      <p:sp>
        <p:nvSpPr>
          <p:cNvPr id="269" name="Google Shape;269;p22"/>
          <p:cNvSpPr/>
          <p:nvPr/>
        </p:nvSpPr>
        <p:spPr>
          <a:xfrm>
            <a:off x="376625" y="3091725"/>
            <a:ext cx="2210700" cy="55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2"/>
          <p:cNvSpPr txBox="1"/>
          <p:nvPr>
            <p:ph type="title"/>
          </p:nvPr>
        </p:nvSpPr>
        <p:spPr>
          <a:xfrm>
            <a:off x="376625" y="2982825"/>
            <a:ext cx="22107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Máquinas de Soporte Vectorial (SVM)</a:t>
            </a:r>
            <a:endParaRPr sz="2000"/>
          </a:p>
        </p:txBody>
      </p:sp>
      <p:sp>
        <p:nvSpPr>
          <p:cNvPr id="271" name="Google Shape;271;p22"/>
          <p:cNvSpPr/>
          <p:nvPr/>
        </p:nvSpPr>
        <p:spPr>
          <a:xfrm>
            <a:off x="708126" y="3956125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2"/>
          <p:cNvSpPr txBox="1"/>
          <p:nvPr>
            <p:ph type="title"/>
          </p:nvPr>
        </p:nvSpPr>
        <p:spPr>
          <a:xfrm>
            <a:off x="708125" y="3930675"/>
            <a:ext cx="1547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Regresión Logística</a:t>
            </a:r>
            <a:endParaRPr sz="2000"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3159350" y="21600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</a:t>
            </a:r>
            <a:r>
              <a:rPr lang="es"/>
              <a:t>on especialmente efectivas en tareas de procesamiento de imágenes, reconocimiento de voz y procesamiento de lenguaje natural.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3164700" y="30147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1112"/>
              <a:t>Son efectivas en problemas de clasificación binaria y en problemas de regresión.</a:t>
            </a:r>
            <a:endParaRPr sz="1112"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3159350" y="38359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105"/>
              <a:t>E</a:t>
            </a:r>
            <a:r>
              <a:rPr lang="es" sz="1105"/>
              <a:t>s común en problemas de clasificación binaria o multiclase, como el diagnóstico médico, la detección de spam y la clasificación de documentos.</a:t>
            </a:r>
            <a:endParaRPr sz="1105"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1052550" y="1494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Modelos de Predicción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50" y="149475"/>
            <a:ext cx="1508025" cy="99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50" y="1291213"/>
            <a:ext cx="1508031" cy="10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650" y="2509529"/>
            <a:ext cx="1508025" cy="120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6">
            <a:alphaModFix/>
          </a:blip>
          <a:srcRect b="0" l="9492" r="15466" t="0"/>
          <a:stretch/>
        </p:blipFill>
        <p:spPr>
          <a:xfrm>
            <a:off x="6705650" y="3860875"/>
            <a:ext cx="1508024" cy="110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3078538" y="1304875"/>
            <a:ext cx="3135900" cy="320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3117150" y="13826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/>
              <a:t>M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ide la diferencia cuadrada entre los valores reales y las predicciones del modelo.</a:t>
            </a:r>
            <a:endParaRPr sz="1100"/>
          </a:p>
        </p:txBody>
      </p:sp>
      <p:sp>
        <p:nvSpPr>
          <p:cNvPr id="287" name="Google Shape;287;p23"/>
          <p:cNvSpPr/>
          <p:nvPr/>
        </p:nvSpPr>
        <p:spPr>
          <a:xfrm>
            <a:off x="678576" y="1402860"/>
            <a:ext cx="1547700" cy="53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3"/>
          <p:cNvSpPr txBox="1"/>
          <p:nvPr>
            <p:ph type="title"/>
          </p:nvPr>
        </p:nvSpPr>
        <p:spPr>
          <a:xfrm>
            <a:off x="678575" y="1316613"/>
            <a:ext cx="1547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rror Cuadrático Medio (MSE - Mean Squared Error)</a:t>
            </a:r>
            <a:endParaRPr sz="1100"/>
          </a:p>
        </p:txBody>
      </p:sp>
      <p:sp>
        <p:nvSpPr>
          <p:cNvPr id="289" name="Google Shape;289;p23"/>
          <p:cNvSpPr/>
          <p:nvPr/>
        </p:nvSpPr>
        <p:spPr>
          <a:xfrm>
            <a:off x="406200" y="2281213"/>
            <a:ext cx="2151600" cy="43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406200" y="2205238"/>
            <a:ext cx="2151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oeficiente de Determinación (R² - R-squared)</a:t>
            </a:r>
            <a:endParaRPr sz="1100"/>
          </a:p>
        </p:txBody>
      </p:sp>
      <p:sp>
        <p:nvSpPr>
          <p:cNvPr id="291" name="Google Shape;291;p23"/>
          <p:cNvSpPr/>
          <p:nvPr/>
        </p:nvSpPr>
        <p:spPr>
          <a:xfrm>
            <a:off x="376650" y="3000225"/>
            <a:ext cx="2210700" cy="53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3"/>
          <p:cNvSpPr txBox="1"/>
          <p:nvPr>
            <p:ph type="title"/>
          </p:nvPr>
        </p:nvSpPr>
        <p:spPr>
          <a:xfrm>
            <a:off x="376650" y="3017250"/>
            <a:ext cx="2210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rror Absoluto Medio (MAE - Mean Absolute Error)</a:t>
            </a:r>
            <a:endParaRPr sz="1100"/>
          </a:p>
        </p:txBody>
      </p:sp>
      <p:sp>
        <p:nvSpPr>
          <p:cNvPr id="293" name="Google Shape;293;p23"/>
          <p:cNvSpPr/>
          <p:nvPr/>
        </p:nvSpPr>
        <p:spPr>
          <a:xfrm>
            <a:off x="433775" y="3824225"/>
            <a:ext cx="2037300" cy="67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3"/>
          <p:cNvSpPr txBox="1"/>
          <p:nvPr>
            <p:ph type="title"/>
          </p:nvPr>
        </p:nvSpPr>
        <p:spPr>
          <a:xfrm>
            <a:off x="493475" y="3824225"/>
            <a:ext cx="19179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R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aíz del Error Cuadrático Medio (RMSE - Root Mean Squared Error)</a:t>
            </a:r>
            <a:endParaRPr sz="1100"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3159350" y="21600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/>
              <a:t>R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epresenta la proporción de la variabilidad en la variable dependiente que es explicada por el modelo.</a:t>
            </a:r>
            <a:endParaRPr sz="1100"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3164700" y="30147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1100"/>
              <a:t>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s la media de las diferencias absolutas entre los valores reales y las predicciones del modelo.</a:t>
            </a:r>
            <a:endParaRPr sz="1100"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3159350" y="3835976"/>
            <a:ext cx="2909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100"/>
              <a:t>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s la raíz cuadrada del MSE y proporciona una medida de error en la misma escala que los datos originales</a:t>
            </a:r>
            <a:r>
              <a:rPr lang="es" sz="1100"/>
              <a:t>.</a:t>
            </a:r>
            <a:endParaRPr sz="1100"/>
          </a:p>
        </p:txBody>
      </p:sp>
      <p:sp>
        <p:nvSpPr>
          <p:cNvPr id="298" name="Google Shape;298;p23"/>
          <p:cNvSpPr txBox="1"/>
          <p:nvPr>
            <p:ph type="title"/>
          </p:nvPr>
        </p:nvSpPr>
        <p:spPr>
          <a:xfrm>
            <a:off x="1052550" y="1494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Evaluación de Modelos de Regresión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50" y="1915166"/>
            <a:ext cx="1917750" cy="122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50" y="1283263"/>
            <a:ext cx="1917746" cy="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5">
            <a:alphaModFix/>
          </a:blip>
          <a:srcRect b="7669" l="11016" r="11673" t="11423"/>
          <a:stretch/>
        </p:blipFill>
        <p:spPr>
          <a:xfrm>
            <a:off x="6705650" y="3271013"/>
            <a:ext cx="191775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650" y="4073613"/>
            <a:ext cx="1917750" cy="61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4979750" y="1252513"/>
            <a:ext cx="3444000" cy="151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964975" y="1237875"/>
            <a:ext cx="3444000" cy="151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5258300" y="363913"/>
            <a:ext cx="288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007425" y="1350425"/>
            <a:ext cx="33591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</a:t>
            </a:r>
            <a:r>
              <a:rPr lang="es" sz="1100">
                <a:solidFill>
                  <a:schemeClr val="dk1"/>
                </a:solidFill>
              </a:rPr>
              <a:t>roceso por el cual los seres humanos y otros organismos adquieren conocimientos y habilidades a través de la experiencia, la práctica y la interacción con su entorno. Implica la capacidad de adquirir información, comprenderla, retenerla y utilizarla para tomar decisiones o realizar tareas específicas.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1243525" y="349275"/>
            <a:ext cx="288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5022200" y="1423613"/>
            <a:ext cx="33591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Es una rama de la inteligencia artificial que se centra en desarrollar algoritmos y modelos que permiten a las computadoras aprender de datos y mejorar su rendimiento en tareas específicas sin una programación explícita.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50" y="3021425"/>
            <a:ext cx="2575863" cy="17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188" y="3065338"/>
            <a:ext cx="2488151" cy="17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1842613" y="534263"/>
            <a:ext cx="31359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673601" y="534263"/>
            <a:ext cx="31359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1775100" y="464745"/>
            <a:ext cx="7034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 Sistemas Expertos          vs         Machine Learning</a:t>
            </a:r>
            <a:endParaRPr sz="2000"/>
          </a:p>
        </p:txBody>
      </p:sp>
      <p:sp>
        <p:nvSpPr>
          <p:cNvPr id="156" name="Google Shape;156;p15"/>
          <p:cNvSpPr/>
          <p:nvPr/>
        </p:nvSpPr>
        <p:spPr>
          <a:xfrm>
            <a:off x="1885747" y="1249704"/>
            <a:ext cx="3135900" cy="3339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993500" y="1345126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sistemas expertos dependen de un conjunto de reglas y heurísticas previamente definidas por expertos humanos en el campo relevante.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673601" y="1249704"/>
            <a:ext cx="3135900" cy="3339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82326" y="1526200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>
            <p:ph type="title"/>
          </p:nvPr>
        </p:nvSpPr>
        <p:spPr>
          <a:xfrm>
            <a:off x="182325" y="1456600"/>
            <a:ext cx="154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Conocimiento</a:t>
            </a:r>
            <a:r>
              <a:rPr lang="es" sz="1600"/>
              <a:t>   </a:t>
            </a:r>
            <a:r>
              <a:rPr lang="es" sz="2000"/>
              <a:t>     </a:t>
            </a:r>
            <a:endParaRPr sz="2000"/>
          </a:p>
        </p:txBody>
      </p:sp>
      <p:sp>
        <p:nvSpPr>
          <p:cNvPr id="161" name="Google Shape;161;p15"/>
          <p:cNvSpPr/>
          <p:nvPr/>
        </p:nvSpPr>
        <p:spPr>
          <a:xfrm>
            <a:off x="182326" y="2327750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182325" y="2320050"/>
            <a:ext cx="154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Adaptabilidad</a:t>
            </a:r>
            <a:endParaRPr sz="2000"/>
          </a:p>
        </p:txBody>
      </p:sp>
      <p:sp>
        <p:nvSpPr>
          <p:cNvPr id="163" name="Google Shape;163;p15"/>
          <p:cNvSpPr/>
          <p:nvPr/>
        </p:nvSpPr>
        <p:spPr>
          <a:xfrm>
            <a:off x="182326" y="3080300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>
            <p:ph type="title"/>
          </p:nvPr>
        </p:nvSpPr>
        <p:spPr>
          <a:xfrm>
            <a:off x="182325" y="3010700"/>
            <a:ext cx="154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Rendimiento</a:t>
            </a:r>
            <a:r>
              <a:rPr lang="es" sz="1600"/>
              <a:t>  </a:t>
            </a:r>
            <a:r>
              <a:rPr lang="es" sz="2000"/>
              <a:t>     </a:t>
            </a:r>
            <a:endParaRPr sz="2000"/>
          </a:p>
        </p:txBody>
      </p:sp>
      <p:sp>
        <p:nvSpPr>
          <p:cNvPr id="165" name="Google Shape;165;p15"/>
          <p:cNvSpPr/>
          <p:nvPr/>
        </p:nvSpPr>
        <p:spPr>
          <a:xfrm>
            <a:off x="182326" y="3988850"/>
            <a:ext cx="1547700" cy="43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182325" y="3919250"/>
            <a:ext cx="154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Dominio</a:t>
            </a:r>
            <a:r>
              <a:rPr lang="es" sz="1600"/>
              <a:t>  </a:t>
            </a:r>
            <a:r>
              <a:rPr lang="es" sz="2000"/>
              <a:t>     </a:t>
            </a:r>
            <a:endParaRPr sz="2000"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993500" y="2087451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sistemas expertos generalmente no pueden adaptarse por sí mismos sin una intervención manual. Deben actualizarse manualmente.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998850" y="2829776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912"/>
              <a:t>T</a:t>
            </a:r>
            <a:r>
              <a:rPr lang="es" sz="912"/>
              <a:t>ienden a tener un rendimiento sólido y consistente en tareas específicas para las que fueron diseñados, siempre que las reglas sean precisas y estén actualizadas.</a:t>
            </a:r>
            <a:endParaRPr sz="912"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993500" y="3748551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005"/>
              <a:t>S</a:t>
            </a:r>
            <a:r>
              <a:rPr lang="es" sz="1005"/>
              <a:t>on ideales para aplicaciones en las que se dispone de un conocimiento experto sólido y las reglas son bien entendidas.</a:t>
            </a:r>
            <a:endParaRPr sz="1005"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5786700" y="1406051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912"/>
              <a:t>S</a:t>
            </a:r>
            <a:r>
              <a:rPr lang="es" sz="912"/>
              <a:t>e basa en la capacidad de las máquinas para aprender patrones y relaciones a partir de datos de entrenamiento, en lugar de depender de reglas predefinidas.</a:t>
            </a:r>
            <a:endParaRPr sz="912"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5786700" y="2207601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912"/>
              <a:t>Es inherentemente adaptable, ya que los modelos pueden aprender y adaptarse automáticamente.</a:t>
            </a:r>
            <a:endParaRPr sz="912"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5786700" y="2829776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912"/>
              <a:t>Puede variar según la calidad y la cantidad de datos de entrenamiento, la elección de algoritmos y la configuración de </a:t>
            </a:r>
            <a:r>
              <a:rPr lang="es" sz="912"/>
              <a:t>hiper parámetros</a:t>
            </a:r>
            <a:r>
              <a:rPr lang="es" sz="912"/>
              <a:t>.</a:t>
            </a:r>
            <a:endParaRPr sz="912"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5786700" y="3702501"/>
            <a:ext cx="29097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s" sz="912"/>
              <a:t>Es adecuado para una amplia gama de aplicaciones, incluso cuando no se dispone de un conocimiento experto preexistente.</a:t>
            </a:r>
            <a:endParaRPr sz="9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1297500" y="224925"/>
            <a:ext cx="70389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</a:t>
            </a:r>
            <a:r>
              <a:rPr lang="es"/>
              <a:t> de Aprendizaje  de </a:t>
            </a:r>
            <a:r>
              <a:rPr lang="es"/>
              <a:t>Machine Learning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397481" y="1040462"/>
            <a:ext cx="3948000" cy="39480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3293486" y="865753"/>
            <a:ext cx="2166000" cy="2166000"/>
            <a:chOff x="3619861" y="407378"/>
            <a:chExt cx="2166000" cy="2166000"/>
          </a:xfrm>
        </p:grpSpPr>
        <p:sp>
          <p:nvSpPr>
            <p:cNvPr id="181" name="Google Shape;181;p16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Aprendizaje Supervisado y No Supervisado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4321736" y="1601418"/>
            <a:ext cx="2166000" cy="2166000"/>
            <a:chOff x="4648111" y="1143043"/>
            <a:chExt cx="2166000" cy="2166000"/>
          </a:xfrm>
        </p:grpSpPr>
        <p:sp>
          <p:nvSpPr>
            <p:cNvPr id="184" name="Google Shape;184;p16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Aprendizaje por Refuerzo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912437" y="2816064"/>
            <a:ext cx="2166000" cy="2166000"/>
            <a:chOff x="4238812" y="2357689"/>
            <a:chExt cx="2166000" cy="2166000"/>
          </a:xfrm>
        </p:grpSpPr>
        <p:sp>
          <p:nvSpPr>
            <p:cNvPr id="187" name="Google Shape;187;p16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Aprendizaje por Transferencia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2656826" y="2816165"/>
            <a:ext cx="2166000" cy="2166000"/>
            <a:chOff x="2983201" y="2357790"/>
            <a:chExt cx="2166000" cy="2166000"/>
          </a:xfrm>
        </p:grpSpPr>
        <p:sp>
          <p:nvSpPr>
            <p:cNvPr id="190" name="Google Shape;190;p16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3059406" y="31689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Aprendizaje Profundo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2265353" y="1601387"/>
            <a:ext cx="2166000" cy="2166000"/>
            <a:chOff x="2591728" y="1143012"/>
            <a:chExt cx="2166000" cy="2166000"/>
          </a:xfrm>
        </p:grpSpPr>
        <p:sp>
          <p:nvSpPr>
            <p:cNvPr id="193" name="Google Shape;193;p16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Aprendizaje basado en </a:t>
              </a: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Árboles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>
            <a:off x="3758567" y="2401546"/>
            <a:ext cx="1225800" cy="12258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151" y="865750"/>
            <a:ext cx="1820700" cy="1505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 b="0" l="17108" r="0" t="0"/>
          <a:stretch/>
        </p:blipFill>
        <p:spPr>
          <a:xfrm>
            <a:off x="6904150" y="3001050"/>
            <a:ext cx="1820700" cy="154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5">
            <a:alphaModFix/>
          </a:blip>
          <a:srcRect b="12781" l="5893" r="12360" t="9518"/>
          <a:stretch/>
        </p:blipFill>
        <p:spPr>
          <a:xfrm>
            <a:off x="451426" y="1009750"/>
            <a:ext cx="1668600" cy="1505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75" y="3243900"/>
            <a:ext cx="1668600" cy="157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1758950" y="292450"/>
            <a:ext cx="59418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Desarrollo</a:t>
            </a:r>
            <a:r>
              <a:rPr lang="es"/>
              <a:t> del Machine Learning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158925" y="1265025"/>
            <a:ext cx="3432900" cy="31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4867875" y="1192325"/>
            <a:ext cx="3432900" cy="32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1282375" y="1625775"/>
            <a:ext cx="31860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Definición</a:t>
            </a: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Problema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Adquisición de Datos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Preprocesamiento de Datos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Selección de Características (Feature Engineering)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Diseño del Modelo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Entrenamiento del Modelo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991325" y="1558925"/>
            <a:ext cx="31860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Evaluación del Modelo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Ajuste del Modelo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Despliegue del Modelo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Monitoreo y Mantenimiento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Continua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Documentación y Comunicación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de Machine Learning en la industria y servicios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3595200" y="2644025"/>
            <a:ext cx="1709400" cy="732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Machine Learning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328325" y="1796175"/>
            <a:ext cx="30906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Indutria Manufactura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Control de Calidad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Mantenimiento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Predictivo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5511300" y="1717950"/>
            <a:ext cx="3011400" cy="7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Atención Médica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Diagnostico médico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391725" y="3742550"/>
            <a:ext cx="3560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Servicios Financieros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Evaluación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riesgos crediticio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Detección de fraudes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511300" y="3775400"/>
            <a:ext cx="3011400" cy="84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Atención al cliente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Personalización de contenido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/>
          <p:nvPr/>
        </p:nvSpPr>
        <p:spPr>
          <a:xfrm rot="2826486">
            <a:off x="3444824" y="2188600"/>
            <a:ext cx="553615" cy="31204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8"/>
          <p:cNvSpPr/>
          <p:nvPr/>
        </p:nvSpPr>
        <p:spPr>
          <a:xfrm rot="8339883">
            <a:off x="4923171" y="2188640"/>
            <a:ext cx="553739" cy="31196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8"/>
          <p:cNvSpPr/>
          <p:nvPr/>
        </p:nvSpPr>
        <p:spPr>
          <a:xfrm rot="-7775454">
            <a:off x="5324506" y="3053637"/>
            <a:ext cx="553584" cy="31216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8"/>
          <p:cNvSpPr/>
          <p:nvPr/>
        </p:nvSpPr>
        <p:spPr>
          <a:xfrm rot="-3413726">
            <a:off x="3036510" y="3193528"/>
            <a:ext cx="553675" cy="31195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predicción Regresión lineal simple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1158063" y="1109375"/>
            <a:ext cx="2970600" cy="17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75" y="1216738"/>
            <a:ext cx="2569175" cy="15171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25" y="2982300"/>
            <a:ext cx="3374300" cy="196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950" y="1650375"/>
            <a:ext cx="3256450" cy="251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354425" y="47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</a:t>
            </a:r>
            <a:r>
              <a:rPr lang="es"/>
              <a:t>regresión</a:t>
            </a:r>
            <a:r>
              <a:rPr lang="es"/>
              <a:t> lineal simple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565137"/>
            <a:ext cx="2246750" cy="21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75" y="3864050"/>
            <a:ext cx="2084000" cy="4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775" y="3837800"/>
            <a:ext cx="1621673" cy="5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/>
        </p:nvSpPr>
        <p:spPr>
          <a:xfrm>
            <a:off x="3163825" y="1283675"/>
            <a:ext cx="2373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a= </a:t>
            </a: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10(7745)-(560x178)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10(37750)-(560 </a:t>
            </a:r>
            <a:r>
              <a:rPr lang="es" sz="1700">
                <a:solidFill>
                  <a:schemeClr val="lt1"/>
                </a:solidFill>
                <a:highlight>
                  <a:srgbClr val="202124"/>
                </a:highlight>
              </a:rPr>
              <a:t> </a:t>
            </a:r>
            <a:r>
              <a:rPr lang="es" sz="1700">
                <a:solidFill>
                  <a:schemeClr val="lt1"/>
                </a:solidFill>
              </a:rPr>
              <a:t>^ 2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a= </a:t>
            </a: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77450 - 99680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377500 - 313600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a= -0.34788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5991125" y="1386600"/>
            <a:ext cx="266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178 - (-0.34788)(560)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10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b= </a:t>
            </a:r>
            <a:r>
              <a:rPr lang="es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372.8128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10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b= 37.28128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237450" y="3685525"/>
            <a:ext cx="335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y= -0.34788x + 37.28128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867088" y="186750"/>
            <a:ext cx="71793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Ejemplo de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Regresión Lineal Múltiple (Método Matricial)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5" y="1973325"/>
            <a:ext cx="13906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925" y="1154413"/>
            <a:ext cx="1571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613" y="2644125"/>
            <a:ext cx="30956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4150" y="3428975"/>
            <a:ext cx="22955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1800" y="4223350"/>
            <a:ext cx="49434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5488" y="1154425"/>
            <a:ext cx="2834662" cy="17738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 txBox="1"/>
          <p:nvPr/>
        </p:nvSpPr>
        <p:spPr>
          <a:xfrm>
            <a:off x="2449800" y="1580788"/>
            <a:ext cx="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2335500" y="2732363"/>
            <a:ext cx="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115900" y="3521975"/>
            <a:ext cx="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1840225" y="4321113"/>
            <a:ext cx="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624875" y="1810525"/>
            <a:ext cx="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