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Quantico"/>
      <p:regular r:id="rId18"/>
      <p:bold r:id="rId19"/>
      <p:italic r:id="rId20"/>
      <p:boldItalic r:id="rId21"/>
    </p:embeddedFont>
    <p:embeddedFont>
      <p:font typeface="Catamaran"/>
      <p:regular r:id="rId22"/>
      <p:bold r:id="rId23"/>
    </p:embeddedFont>
    <p:embeddedFont>
      <p:font typeface="Bebas Neu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italic.fntdata"/><Relationship Id="rId22" Type="http://schemas.openxmlformats.org/officeDocument/2006/relationships/font" Target="fonts/Catamaran-regular.fntdata"/><Relationship Id="rId21" Type="http://schemas.openxmlformats.org/officeDocument/2006/relationships/font" Target="fonts/Quantico-bold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Catamara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Quantico-bold.fntdata"/><Relationship Id="rId18" Type="http://schemas.openxmlformats.org/officeDocument/2006/relationships/font" Target="fonts/Quant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a7be6e9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a7be6e9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8a14bf57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8a14bf57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9d5b91869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9d5b91869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a7be6e9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a7be6e9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a14bf574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a14bf574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a14bf57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a14bf57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a7be6e973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a7be6e973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a7be6e97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a7be6e97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a14bf574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a14bf574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9d5b91869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9d5b91869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a7be6e97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a7be6e97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632715" y="2334160"/>
            <a:ext cx="58743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2325415" y="4018345"/>
            <a:ext cx="4488900" cy="4971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7" type="subTitle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8" type="title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917180" y="3295292"/>
            <a:ext cx="3296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706930" y="1315002"/>
            <a:ext cx="5725500" cy="19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" name="Google Shape;95;p14"/>
          <p:cNvGrpSpPr/>
          <p:nvPr/>
        </p:nvGrpSpPr>
        <p:grpSpPr>
          <a:xfrm rot="5400000">
            <a:off x="7889325" y="4372289"/>
            <a:ext cx="98902" cy="553090"/>
            <a:chOff x="4898850" y="4820550"/>
            <a:chExt cx="98902" cy="553090"/>
          </a:xfrm>
        </p:grpSpPr>
        <p:sp>
          <p:nvSpPr>
            <p:cNvPr id="96" name="Google Shape;96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 rot="5400000">
            <a:off x="944850" y="186314"/>
            <a:ext cx="98902" cy="553090"/>
            <a:chOff x="4898850" y="4820550"/>
            <a:chExt cx="98902" cy="553090"/>
          </a:xfrm>
        </p:grpSpPr>
        <p:sp>
          <p:nvSpPr>
            <p:cNvPr id="102" name="Google Shape;102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 rot="5400000">
            <a:off x="595475" y="5164"/>
            <a:ext cx="98902" cy="553090"/>
            <a:chOff x="4898850" y="4820550"/>
            <a:chExt cx="98902" cy="553090"/>
          </a:xfrm>
        </p:grpSpPr>
        <p:sp>
          <p:nvSpPr>
            <p:cNvPr id="108" name="Google Shape;108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 rot="-5400000">
            <a:off x="7514733" y="3989915"/>
            <a:ext cx="302065" cy="1520982"/>
            <a:chOff x="-108754" y="2690919"/>
            <a:chExt cx="302065" cy="1520982"/>
          </a:xfrm>
        </p:grpSpPr>
        <p:sp>
          <p:nvSpPr>
            <p:cNvPr id="114" name="Google Shape;114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989318" y="1470593"/>
            <a:ext cx="4435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3989318" y="3254297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" name="Google Shape;124;p16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25" name="Google Shape;125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 flipH="1" rot="5400000">
            <a:off x="780820" y="-485460"/>
            <a:ext cx="302065" cy="1520982"/>
            <a:chOff x="-108754" y="2690919"/>
            <a:chExt cx="302065" cy="1520982"/>
          </a:xfrm>
        </p:grpSpPr>
        <p:sp>
          <p:nvSpPr>
            <p:cNvPr id="134" name="Google Shape;134;p1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 flipH="1" rot="-5400000">
            <a:off x="609391" y="-103086"/>
            <a:ext cx="98902" cy="553090"/>
            <a:chOff x="4898850" y="4820550"/>
            <a:chExt cx="98902" cy="553090"/>
          </a:xfrm>
        </p:grpSpPr>
        <p:sp>
          <p:nvSpPr>
            <p:cNvPr id="140" name="Google Shape;140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137150" y="1160475"/>
            <a:ext cx="68697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48" name="Google Shape;148;p18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149" name="Google Shape;149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155" name="Google Shape;155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8"/>
          <p:cNvGrpSpPr/>
          <p:nvPr/>
        </p:nvGrpSpPr>
        <p:grpSpPr>
          <a:xfrm flipH="1" rot="-5400000">
            <a:off x="693908" y="-405010"/>
            <a:ext cx="302065" cy="1520982"/>
            <a:chOff x="-108754" y="2690919"/>
            <a:chExt cx="302065" cy="1520982"/>
          </a:xfrm>
        </p:grpSpPr>
        <p:sp>
          <p:nvSpPr>
            <p:cNvPr id="161" name="Google Shape;161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16400" y="1034188"/>
            <a:ext cx="3855600" cy="1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716400" y="3384025"/>
            <a:ext cx="3855600" cy="1066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649875" y="1336650"/>
            <a:ext cx="26112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1649800" y="2428381"/>
            <a:ext cx="26112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7750" y="4162227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255650" y="1337560"/>
            <a:ext cx="2717400" cy="10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5255650" y="2432181"/>
            <a:ext cx="2717400" cy="14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75" name="Google Shape;175;p21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76" name="Google Shape;176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174950" y="1260450"/>
            <a:ext cx="28440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1174950" y="2559699"/>
            <a:ext cx="2511900" cy="12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17750" y="1542900"/>
            <a:ext cx="3824400" cy="23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grpSp>
        <p:nvGrpSpPr>
          <p:cNvPr id="191" name="Google Shape;191;p24"/>
          <p:cNvGrpSpPr/>
          <p:nvPr/>
        </p:nvGrpSpPr>
        <p:grpSpPr>
          <a:xfrm rot="5400000">
            <a:off x="8129358" y="-405010"/>
            <a:ext cx="302065" cy="1520982"/>
            <a:chOff x="-108754" y="2690919"/>
            <a:chExt cx="302065" cy="1520982"/>
          </a:xfrm>
        </p:grpSpPr>
        <p:sp>
          <p:nvSpPr>
            <p:cNvPr id="192" name="Google Shape;192;p2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996750" y="312250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2" type="title"/>
          </p:nvPr>
        </p:nvSpPr>
        <p:spPr>
          <a:xfrm>
            <a:off x="5166450" y="312250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5166150" y="3534315"/>
            <a:ext cx="2981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5"/>
          <p:cNvSpPr txBox="1"/>
          <p:nvPr>
            <p:ph idx="3" type="subTitle"/>
          </p:nvPr>
        </p:nvSpPr>
        <p:spPr>
          <a:xfrm>
            <a:off x="996750" y="3534315"/>
            <a:ext cx="2980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" name="Google Shape;202;p25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4599650" y="2044450"/>
            <a:ext cx="37494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7" name="Google Shape;207;p26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208" name="Google Shape;208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214" name="Google Shape;214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220" name="Google Shape;220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7200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title"/>
          </p:nvPr>
        </p:nvSpPr>
        <p:spPr>
          <a:xfrm>
            <a:off x="3509491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7"/>
          <p:cNvSpPr txBox="1"/>
          <p:nvPr>
            <p:ph idx="3" type="subTitle"/>
          </p:nvPr>
        </p:nvSpPr>
        <p:spPr>
          <a:xfrm>
            <a:off x="3509491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7"/>
          <p:cNvSpPr txBox="1"/>
          <p:nvPr>
            <p:ph idx="5" type="subTitle"/>
          </p:nvPr>
        </p:nvSpPr>
        <p:spPr>
          <a:xfrm>
            <a:off x="62961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3" name="Google Shape;233;p27"/>
          <p:cNvGrpSpPr/>
          <p:nvPr/>
        </p:nvGrpSpPr>
        <p:grpSpPr>
          <a:xfrm>
            <a:off x="7950392" y="150429"/>
            <a:ext cx="1823016" cy="296643"/>
            <a:chOff x="7857346" y="3902355"/>
            <a:chExt cx="1823016" cy="296643"/>
          </a:xfrm>
        </p:grpSpPr>
        <p:sp>
          <p:nvSpPr>
            <p:cNvPr id="234" name="Google Shape;234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4573728" y="1248390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4573728" y="1604990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" type="title"/>
          </p:nvPr>
        </p:nvSpPr>
        <p:spPr>
          <a:xfrm>
            <a:off x="4573728" y="2393471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8"/>
          <p:cNvSpPr txBox="1"/>
          <p:nvPr>
            <p:ph idx="3" type="subTitle"/>
          </p:nvPr>
        </p:nvSpPr>
        <p:spPr>
          <a:xfrm>
            <a:off x="4573728" y="2750075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4573728" y="3543871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8"/>
          <p:cNvSpPr txBox="1"/>
          <p:nvPr>
            <p:ph idx="5" type="subTitle"/>
          </p:nvPr>
        </p:nvSpPr>
        <p:spPr>
          <a:xfrm>
            <a:off x="4573728" y="3900475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118821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1121821" y="2138872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2" type="title"/>
          </p:nvPr>
        </p:nvSpPr>
        <p:spPr>
          <a:xfrm>
            <a:off x="5933160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9"/>
          <p:cNvSpPr txBox="1"/>
          <p:nvPr>
            <p:ph idx="3" type="subTitle"/>
          </p:nvPr>
        </p:nvSpPr>
        <p:spPr>
          <a:xfrm>
            <a:off x="5933160" y="2138861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4" type="title"/>
          </p:nvPr>
        </p:nvSpPr>
        <p:spPr>
          <a:xfrm>
            <a:off x="1121821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1121821" y="3582493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6" type="title"/>
          </p:nvPr>
        </p:nvSpPr>
        <p:spPr>
          <a:xfrm>
            <a:off x="5933160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5933160" y="3582493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8" name="Google Shape;258;p29"/>
          <p:cNvGrpSpPr/>
          <p:nvPr/>
        </p:nvGrpSpPr>
        <p:grpSpPr>
          <a:xfrm flipH="1" rot="-5400000">
            <a:off x="823308" y="4072690"/>
            <a:ext cx="302065" cy="1520982"/>
            <a:chOff x="-108754" y="2690919"/>
            <a:chExt cx="302065" cy="1520982"/>
          </a:xfrm>
        </p:grpSpPr>
        <p:sp>
          <p:nvSpPr>
            <p:cNvPr id="259" name="Google Shape;259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716075" y="1574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0"/>
          <p:cNvSpPr txBox="1"/>
          <p:nvPr>
            <p:ph idx="1" type="subTitle"/>
          </p:nvPr>
        </p:nvSpPr>
        <p:spPr>
          <a:xfrm>
            <a:off x="715775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2" type="title"/>
          </p:nvPr>
        </p:nvSpPr>
        <p:spPr>
          <a:xfrm>
            <a:off x="3497550" y="1574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0"/>
          <p:cNvSpPr txBox="1"/>
          <p:nvPr>
            <p:ph idx="3" type="subTitle"/>
          </p:nvPr>
        </p:nvSpPr>
        <p:spPr>
          <a:xfrm>
            <a:off x="3497250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4" type="title"/>
          </p:nvPr>
        </p:nvSpPr>
        <p:spPr>
          <a:xfrm>
            <a:off x="716075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0"/>
          <p:cNvSpPr txBox="1"/>
          <p:nvPr>
            <p:ph idx="5" type="subTitle"/>
          </p:nvPr>
        </p:nvSpPr>
        <p:spPr>
          <a:xfrm>
            <a:off x="715775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6" type="title"/>
          </p:nvPr>
        </p:nvSpPr>
        <p:spPr>
          <a:xfrm>
            <a:off x="3497550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0"/>
          <p:cNvSpPr txBox="1"/>
          <p:nvPr>
            <p:ph idx="7" type="subTitle"/>
          </p:nvPr>
        </p:nvSpPr>
        <p:spPr>
          <a:xfrm>
            <a:off x="3497250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8" type="title"/>
          </p:nvPr>
        </p:nvSpPr>
        <p:spPr>
          <a:xfrm>
            <a:off x="6280438" y="1574327"/>
            <a:ext cx="2146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0"/>
          <p:cNvSpPr txBox="1"/>
          <p:nvPr>
            <p:ph idx="9" type="subTitle"/>
          </p:nvPr>
        </p:nvSpPr>
        <p:spPr>
          <a:xfrm>
            <a:off x="6279088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3" type="title"/>
          </p:nvPr>
        </p:nvSpPr>
        <p:spPr>
          <a:xfrm>
            <a:off x="6279388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0"/>
          <p:cNvSpPr txBox="1"/>
          <p:nvPr>
            <p:ph idx="14" type="subTitle"/>
          </p:nvPr>
        </p:nvSpPr>
        <p:spPr>
          <a:xfrm>
            <a:off x="6279088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8" name="Google Shape;278;p30"/>
          <p:cNvGrpSpPr/>
          <p:nvPr/>
        </p:nvGrpSpPr>
        <p:grpSpPr>
          <a:xfrm flipH="1">
            <a:off x="-8" y="134554"/>
            <a:ext cx="1823016" cy="296643"/>
            <a:chOff x="7857346" y="3902355"/>
            <a:chExt cx="1823016" cy="296643"/>
          </a:xfrm>
        </p:grpSpPr>
        <p:sp>
          <p:nvSpPr>
            <p:cNvPr id="279" name="Google Shape;279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1" type="subTitle"/>
          </p:nvPr>
        </p:nvSpPr>
        <p:spPr>
          <a:xfrm>
            <a:off x="1123010" y="2845991"/>
            <a:ext cx="68898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7" name="Google Shape;287;p31"/>
          <p:cNvSpPr txBox="1"/>
          <p:nvPr>
            <p:ph hasCustomPrompt="1" type="title"/>
          </p:nvPr>
        </p:nvSpPr>
        <p:spPr>
          <a:xfrm>
            <a:off x="1123005" y="1983779"/>
            <a:ext cx="68898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31"/>
          <p:cNvSpPr txBox="1"/>
          <p:nvPr>
            <p:ph idx="2" type="subTitle"/>
          </p:nvPr>
        </p:nvSpPr>
        <p:spPr>
          <a:xfrm>
            <a:off x="1129474" y="4176412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9" name="Google Shape;289;p31"/>
          <p:cNvSpPr txBox="1"/>
          <p:nvPr>
            <p:ph hasCustomPrompt="1" idx="3" type="title"/>
          </p:nvPr>
        </p:nvSpPr>
        <p:spPr>
          <a:xfrm>
            <a:off x="1129475" y="3363006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31"/>
          <p:cNvSpPr txBox="1"/>
          <p:nvPr>
            <p:ph idx="4" type="subTitle"/>
          </p:nvPr>
        </p:nvSpPr>
        <p:spPr>
          <a:xfrm>
            <a:off x="3697050" y="1437011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idx="5" type="title"/>
          </p:nvPr>
        </p:nvSpPr>
        <p:spPr>
          <a:xfrm>
            <a:off x="3697050" y="623535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2" type="title"/>
          </p:nvPr>
        </p:nvSpPr>
        <p:spPr>
          <a:xfrm>
            <a:off x="1283324" y="28855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1283350" y="3337657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6" name="Google Shape;296;p32"/>
          <p:cNvSpPr txBox="1"/>
          <p:nvPr>
            <p:ph idx="3" type="title"/>
          </p:nvPr>
        </p:nvSpPr>
        <p:spPr>
          <a:xfrm>
            <a:off x="5518825" y="28855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97" name="Google Shape;297;p32"/>
          <p:cNvSpPr txBox="1"/>
          <p:nvPr>
            <p:ph idx="4" type="subTitle"/>
          </p:nvPr>
        </p:nvSpPr>
        <p:spPr>
          <a:xfrm>
            <a:off x="5518825" y="3337657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hasCustomPrompt="1" idx="5" type="title"/>
          </p:nvPr>
        </p:nvSpPr>
        <p:spPr>
          <a:xfrm>
            <a:off x="1568024" y="1487672"/>
            <a:ext cx="17670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9" name="Google Shape;299;p32"/>
          <p:cNvSpPr txBox="1"/>
          <p:nvPr>
            <p:ph hasCustomPrompt="1" idx="6" type="title"/>
          </p:nvPr>
        </p:nvSpPr>
        <p:spPr>
          <a:xfrm>
            <a:off x="5803522" y="1487672"/>
            <a:ext cx="1767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0" name="Google Shape;300;p32"/>
          <p:cNvGrpSpPr/>
          <p:nvPr/>
        </p:nvGrpSpPr>
        <p:grpSpPr>
          <a:xfrm rot="-5400000">
            <a:off x="817758" y="-220985"/>
            <a:ext cx="302065" cy="1520982"/>
            <a:chOff x="-108754" y="2690919"/>
            <a:chExt cx="302065" cy="1520982"/>
          </a:xfrm>
        </p:grpSpPr>
        <p:sp>
          <p:nvSpPr>
            <p:cNvPr id="301" name="Google Shape;301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2"/>
          <p:cNvGrpSpPr/>
          <p:nvPr/>
        </p:nvGrpSpPr>
        <p:grpSpPr>
          <a:xfrm rot="5400000">
            <a:off x="1192350" y="161389"/>
            <a:ext cx="98902" cy="553090"/>
            <a:chOff x="4898850" y="4820550"/>
            <a:chExt cx="98902" cy="553090"/>
          </a:xfrm>
        </p:grpSpPr>
        <p:sp>
          <p:nvSpPr>
            <p:cNvPr id="307" name="Google Shape;307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975100" y="539498"/>
            <a:ext cx="4294800" cy="1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33"/>
          <p:cNvSpPr txBox="1"/>
          <p:nvPr>
            <p:ph idx="1" type="subTitle"/>
          </p:nvPr>
        </p:nvSpPr>
        <p:spPr>
          <a:xfrm>
            <a:off x="975093" y="1753036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5" name="Google Shape;315;p33"/>
          <p:cNvSpPr txBox="1"/>
          <p:nvPr/>
        </p:nvSpPr>
        <p:spPr>
          <a:xfrm>
            <a:off x="975100" y="4217050"/>
            <a:ext cx="369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3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3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82133" y="1483749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title"/>
          </p:nvPr>
        </p:nvSpPr>
        <p:spPr>
          <a:xfrm>
            <a:off x="3715533" y="3071235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715533" y="3480113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3182133" y="1892627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" name="Google Shape;25;p5"/>
          <p:cNvGrpSpPr/>
          <p:nvPr/>
        </p:nvGrpSpPr>
        <p:grpSpPr>
          <a:xfrm flipH="1" rot="5400000">
            <a:off x="1438015" y="4269208"/>
            <a:ext cx="98902" cy="553090"/>
            <a:chOff x="4898850" y="4820550"/>
            <a:chExt cx="98902" cy="553090"/>
          </a:xfrm>
        </p:grpSpPr>
        <p:sp>
          <p:nvSpPr>
            <p:cNvPr id="26" name="Google Shape;26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5"/>
          <p:cNvGrpSpPr/>
          <p:nvPr/>
        </p:nvGrpSpPr>
        <p:grpSpPr>
          <a:xfrm flipH="1" rot="5400000">
            <a:off x="8334840" y="-46142"/>
            <a:ext cx="98902" cy="553090"/>
            <a:chOff x="4898850" y="4820550"/>
            <a:chExt cx="98902" cy="553090"/>
          </a:xfrm>
        </p:grpSpPr>
        <p:sp>
          <p:nvSpPr>
            <p:cNvPr id="32" name="Google Shape;32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5"/>
          <p:cNvGrpSpPr/>
          <p:nvPr/>
        </p:nvGrpSpPr>
        <p:grpSpPr>
          <a:xfrm flipH="1" rot="-5400000">
            <a:off x="1063423" y="3683690"/>
            <a:ext cx="302065" cy="1520982"/>
            <a:chOff x="-108754" y="2690919"/>
            <a:chExt cx="302065" cy="1520982"/>
          </a:xfrm>
        </p:grpSpPr>
        <p:sp>
          <p:nvSpPr>
            <p:cNvPr id="38" name="Google Shape;38;p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 rot="-5400000">
            <a:off x="8122908" y="-478335"/>
            <a:ext cx="302065" cy="1520982"/>
            <a:chOff x="-108754" y="2690919"/>
            <a:chExt cx="302065" cy="1520982"/>
          </a:xfrm>
        </p:grpSpPr>
        <p:sp>
          <p:nvSpPr>
            <p:cNvPr id="46" name="Google Shape;46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 rot="5400000">
            <a:off x="8653350" y="-95961"/>
            <a:ext cx="98902" cy="553090"/>
            <a:chOff x="4898850" y="4820550"/>
            <a:chExt cx="98902" cy="553090"/>
          </a:xfrm>
        </p:grpSpPr>
        <p:sp>
          <p:nvSpPr>
            <p:cNvPr id="52" name="Google Shape;52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6"/>
          <p:cNvGrpSpPr/>
          <p:nvPr/>
        </p:nvGrpSpPr>
        <p:grpSpPr>
          <a:xfrm rot="-5400000">
            <a:off x="726258" y="3989915"/>
            <a:ext cx="302065" cy="1520982"/>
            <a:chOff x="-108754" y="2690919"/>
            <a:chExt cx="302065" cy="1520982"/>
          </a:xfrm>
        </p:grpSpPr>
        <p:sp>
          <p:nvSpPr>
            <p:cNvPr id="58" name="Google Shape;58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367125" y="1332787"/>
            <a:ext cx="3855900" cy="30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658400" y="1588690"/>
            <a:ext cx="47679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0" y="2035602"/>
            <a:ext cx="3852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4572000" y="2878727"/>
            <a:ext cx="38526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771075" y="654525"/>
            <a:ext cx="26601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b="1" sz="3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ctrTitle"/>
          </p:nvPr>
        </p:nvSpPr>
        <p:spPr>
          <a:xfrm>
            <a:off x="705300" y="709487"/>
            <a:ext cx="7733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FUNDAMENTOS DE LOS SISTEMAS EXPERTOS</a:t>
            </a:r>
            <a:endParaRPr sz="3200"/>
          </a:p>
        </p:txBody>
      </p:sp>
      <p:sp>
        <p:nvSpPr>
          <p:cNvPr id="348" name="Google Shape;348;p36"/>
          <p:cNvSpPr txBox="1"/>
          <p:nvPr>
            <p:ph idx="1" type="subTitle"/>
          </p:nvPr>
        </p:nvSpPr>
        <p:spPr>
          <a:xfrm>
            <a:off x="765052" y="2790863"/>
            <a:ext cx="3286800" cy="6561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ntico"/>
                <a:ea typeface="Quantico"/>
                <a:cs typeface="Quantico"/>
                <a:sym typeface="Quantico"/>
              </a:rPr>
              <a:t>GRUPO 4 - INTEGRANTES:</a:t>
            </a:r>
            <a:endParaRPr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CORDOVA SILVA, Giuseppe Jefferson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GONZALES ROJAS, Manuel Hernan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DE LA CRUZ GUILLEN, Ivan Paolo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PEREZ GRADOS, Jose Luis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RAFAEL JAVIER, Hector Imanol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ROJAS HURTADO, Karen Antonia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TORRES ESPINOZA, Alejandro Paul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ntico"/>
                <a:ea typeface="Quantico"/>
                <a:cs typeface="Quantico"/>
                <a:sym typeface="Quantico"/>
              </a:rPr>
              <a:t>VILCHEZ GIRALDO, Jamie Edinso</a:t>
            </a:r>
            <a:endParaRPr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 rotWithShape="1">
          <a:blip r:embed="rId3">
            <a:alphaModFix/>
          </a:blip>
          <a:srcRect b="0" l="6369" r="6369" t="0"/>
          <a:stretch/>
        </p:blipFill>
        <p:spPr>
          <a:xfrm>
            <a:off x="5014200" y="1447475"/>
            <a:ext cx="4126500" cy="31518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36"/>
          <p:cNvSpPr/>
          <p:nvPr/>
        </p:nvSpPr>
        <p:spPr>
          <a:xfrm>
            <a:off x="765053" y="1720313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765053" y="4727063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765050" y="221825"/>
            <a:ext cx="7349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UNIVERSIDAD NACIONAL MAYOR DE SAN MARCOS</a:t>
            </a:r>
            <a:endParaRPr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/>
        </p:nvSpPr>
        <p:spPr>
          <a:xfrm>
            <a:off x="754275" y="360600"/>
            <a:ext cx="4362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CONTROL ADELANTE</a:t>
            </a:r>
            <a:endParaRPr b="1" sz="23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54275" y="1012100"/>
            <a:ext cx="4362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Recorre la base de datos con la idea de llegar de ese antecedente al consecuente produciendo determinados hechos, está basado en dos algoritmo </a:t>
            </a:r>
            <a:r>
              <a:rPr b="1"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Unicidad y Recursividad</a:t>
            </a:r>
            <a:endParaRPr b="1"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	¿El hecho D se producirá si tenemos inicialmente el hecho H, K?.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antico"/>
              <a:buChar char="-"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Base inicial de Hechos: H, K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antico"/>
              <a:buChar char="-"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Base de reglas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R1				A -&gt; E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R2				B -&gt; D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R3				H -&gt; A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R4 				E y G -&gt; C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R5				E y K -&gt; B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R6				D y E y K -&gt; C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R7				G y K y F -&gt; A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5734100" y="1012100"/>
            <a:ext cx="3000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Solución</a:t>
            </a:r>
            <a:endParaRPr b="1" sz="12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Reglas 					Base de datos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(R3) H-&gt;A 					A, H, K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(R1) A -&gt; E					A, E, H, K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(R5) E y K -&gt; B				A, B, E, H, K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(R2) B -&gt; D					A, B, </a:t>
            </a:r>
            <a:r>
              <a:rPr b="1"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D</a:t>
            </a: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, E, H, K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Llegamos a que el hecho D se producirá.</a:t>
            </a:r>
            <a:endParaRPr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564" name="Google Shape;564;p45"/>
          <p:cNvGrpSpPr/>
          <p:nvPr/>
        </p:nvGrpSpPr>
        <p:grpSpPr>
          <a:xfrm rot="5400000">
            <a:off x="1296316" y="3442329"/>
            <a:ext cx="429234" cy="2491977"/>
            <a:chOff x="-108754" y="2690919"/>
            <a:chExt cx="302065" cy="1520982"/>
          </a:xfrm>
        </p:grpSpPr>
        <p:sp>
          <p:nvSpPr>
            <p:cNvPr id="565" name="Google Shape;565;p4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45"/>
          <p:cNvGrpSpPr/>
          <p:nvPr/>
        </p:nvGrpSpPr>
        <p:grpSpPr>
          <a:xfrm rot="-5400000">
            <a:off x="1014362" y="4400565"/>
            <a:ext cx="98902" cy="906183"/>
            <a:chOff x="4898850" y="4820550"/>
            <a:chExt cx="98902" cy="553090"/>
          </a:xfrm>
        </p:grpSpPr>
        <p:sp>
          <p:nvSpPr>
            <p:cNvPr id="571" name="Google Shape;571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5"/>
          <p:cNvGrpSpPr/>
          <p:nvPr/>
        </p:nvGrpSpPr>
        <p:grpSpPr>
          <a:xfrm rot="5400000">
            <a:off x="7424658" y="-733967"/>
            <a:ext cx="463398" cy="2430985"/>
            <a:chOff x="-108754" y="2690919"/>
            <a:chExt cx="302065" cy="1520982"/>
          </a:xfrm>
        </p:grpSpPr>
        <p:sp>
          <p:nvSpPr>
            <p:cNvPr id="577" name="Google Shape;577;p4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5"/>
          <p:cNvGrpSpPr/>
          <p:nvPr/>
        </p:nvGrpSpPr>
        <p:grpSpPr>
          <a:xfrm rot="-5400000">
            <a:off x="8284943" y="133508"/>
            <a:ext cx="98902" cy="553090"/>
            <a:chOff x="4898850" y="4820550"/>
            <a:chExt cx="98902" cy="553090"/>
          </a:xfrm>
        </p:grpSpPr>
        <p:sp>
          <p:nvSpPr>
            <p:cNvPr id="583" name="Google Shape;583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 txBox="1"/>
          <p:nvPr/>
        </p:nvSpPr>
        <p:spPr>
          <a:xfrm>
            <a:off x="865050" y="360600"/>
            <a:ext cx="3756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CONTROL ATRÁS</a:t>
            </a:r>
            <a:endParaRPr b="1" sz="23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865050" y="984863"/>
            <a:ext cx="7071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Parte del consecuente para averiguar si implica algún evento antecedente.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¿El hecho D implica los eventos o hechos H, K?.</a:t>
            </a:r>
            <a:endParaRPr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594" name="Google Shape;5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825" y="1838200"/>
            <a:ext cx="3633551" cy="2704075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5" name="Google Shape;595;p46"/>
          <p:cNvSpPr txBox="1"/>
          <p:nvPr/>
        </p:nvSpPr>
        <p:spPr>
          <a:xfrm>
            <a:off x="749250" y="2066800"/>
            <a:ext cx="3756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Base de reglas</a:t>
            </a:r>
            <a:endParaRPr sz="12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R1				A -&gt; E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R2				B -&gt; D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R3				H -&gt; A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R4 				E y G -&gt; C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R5				E y K -&gt; B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R6				D y E y K -&gt; C</a:t>
            </a:r>
            <a:endParaRPr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R7				G y K y F -&gt; A</a:t>
            </a:r>
            <a:endParaRPr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596" name="Google Shape;596;p46"/>
          <p:cNvGrpSpPr/>
          <p:nvPr/>
        </p:nvGrpSpPr>
        <p:grpSpPr>
          <a:xfrm rot="5400000">
            <a:off x="7424658" y="-733967"/>
            <a:ext cx="463398" cy="2430985"/>
            <a:chOff x="-108754" y="2690919"/>
            <a:chExt cx="302065" cy="1520982"/>
          </a:xfrm>
        </p:grpSpPr>
        <p:sp>
          <p:nvSpPr>
            <p:cNvPr id="597" name="Google Shape;597;p4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6"/>
          <p:cNvGrpSpPr/>
          <p:nvPr/>
        </p:nvGrpSpPr>
        <p:grpSpPr>
          <a:xfrm rot="-5400000">
            <a:off x="8284943" y="133508"/>
            <a:ext cx="98902" cy="553090"/>
            <a:chOff x="4898850" y="4820550"/>
            <a:chExt cx="98902" cy="553090"/>
          </a:xfrm>
        </p:grpSpPr>
        <p:sp>
          <p:nvSpPr>
            <p:cNvPr id="603" name="Google Shape;603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6"/>
          <p:cNvGrpSpPr/>
          <p:nvPr/>
        </p:nvGrpSpPr>
        <p:grpSpPr>
          <a:xfrm rot="5400000">
            <a:off x="1164833" y="3407508"/>
            <a:ext cx="463398" cy="2430985"/>
            <a:chOff x="-108754" y="2690919"/>
            <a:chExt cx="302065" cy="1520982"/>
          </a:xfrm>
        </p:grpSpPr>
        <p:sp>
          <p:nvSpPr>
            <p:cNvPr id="609" name="Google Shape;609;p4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6"/>
          <p:cNvGrpSpPr/>
          <p:nvPr/>
        </p:nvGrpSpPr>
        <p:grpSpPr>
          <a:xfrm rot="-5400000">
            <a:off x="2025118" y="4274983"/>
            <a:ext cx="98902" cy="553090"/>
            <a:chOff x="4898850" y="4820550"/>
            <a:chExt cx="98902" cy="553090"/>
          </a:xfrm>
        </p:grpSpPr>
        <p:sp>
          <p:nvSpPr>
            <p:cNvPr id="615" name="Google Shape;615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/>
          <p:nvPr/>
        </p:nvSpPr>
        <p:spPr>
          <a:xfrm>
            <a:off x="1157475" y="1142675"/>
            <a:ext cx="28614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7"/>
          <p:cNvGrpSpPr/>
          <p:nvPr/>
        </p:nvGrpSpPr>
        <p:grpSpPr>
          <a:xfrm rot="-5400000">
            <a:off x="7832473" y="128390"/>
            <a:ext cx="302065" cy="1520982"/>
            <a:chOff x="-108754" y="2690919"/>
            <a:chExt cx="302065" cy="1520982"/>
          </a:xfrm>
        </p:grpSpPr>
        <p:sp>
          <p:nvSpPr>
            <p:cNvPr id="626" name="Google Shape;626;p4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7"/>
          <p:cNvGrpSpPr/>
          <p:nvPr/>
        </p:nvGrpSpPr>
        <p:grpSpPr>
          <a:xfrm rot="5400000">
            <a:off x="8207065" y="510764"/>
            <a:ext cx="98902" cy="553090"/>
            <a:chOff x="4898850" y="4820550"/>
            <a:chExt cx="98902" cy="553090"/>
          </a:xfrm>
        </p:grpSpPr>
        <p:sp>
          <p:nvSpPr>
            <p:cNvPr id="632" name="Google Shape;632;p4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7"/>
          <p:cNvGrpSpPr/>
          <p:nvPr/>
        </p:nvGrpSpPr>
        <p:grpSpPr>
          <a:xfrm rot="-5400000">
            <a:off x="1011648" y="3511315"/>
            <a:ext cx="302065" cy="1520982"/>
            <a:chOff x="-108754" y="2690919"/>
            <a:chExt cx="302065" cy="1520982"/>
          </a:xfrm>
        </p:grpSpPr>
        <p:sp>
          <p:nvSpPr>
            <p:cNvPr id="638" name="Google Shape;638;p4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7"/>
          <p:cNvSpPr txBox="1"/>
          <p:nvPr/>
        </p:nvSpPr>
        <p:spPr>
          <a:xfrm>
            <a:off x="1157475" y="474575"/>
            <a:ext cx="4144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Ejemplo - Medicina</a:t>
            </a:r>
            <a:endParaRPr b="1" sz="23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1322850" y="1177500"/>
            <a:ext cx="6498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Base inicial de hechos</a:t>
            </a:r>
            <a:endParaRPr b="1"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Char char="-"/>
            </a:pPr>
            <a:r>
              <a:rPr b="1" lang="en" sz="1200">
                <a:solidFill>
                  <a:schemeClr val="accent6"/>
                </a:solidFill>
                <a:highlight>
                  <a:srgbClr val="9E9E9E"/>
                </a:highlight>
                <a:latin typeface="Quantico"/>
                <a:ea typeface="Quantico"/>
                <a:cs typeface="Quantico"/>
                <a:sym typeface="Quantico"/>
              </a:rPr>
              <a:t>Mancha (Gram-Positiva)</a:t>
            </a:r>
            <a:endParaRPr b="1" sz="1200">
              <a:solidFill>
                <a:schemeClr val="accent6"/>
              </a:solidFill>
              <a:highlight>
                <a:srgbClr val="9E9E9E"/>
              </a:highlight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Char char="-"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Alergia (Tetraciclina)</a:t>
            </a:r>
            <a:endParaRPr b="1"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Base de reglas</a:t>
            </a:r>
            <a:endParaRPr b="1"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R1: </a:t>
            </a:r>
            <a:r>
              <a:rPr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Si la mancha es Gram-Positiva -</a:t>
            </a:r>
            <a:r>
              <a:rPr lang="en" sz="1200">
                <a:solidFill>
                  <a:schemeClr val="accent6"/>
                </a:solidFill>
                <a:highlight>
                  <a:srgbClr val="9E9E9E"/>
                </a:highlight>
                <a:latin typeface="Quantico"/>
                <a:ea typeface="Quantico"/>
                <a:cs typeface="Quantico"/>
                <a:sym typeface="Quantico"/>
              </a:rPr>
              <a:t>&gt; organismo streptococcus</a:t>
            </a:r>
            <a:endParaRPr sz="1200">
              <a:solidFill>
                <a:schemeClr val="accent6"/>
              </a:solidFill>
              <a:highlight>
                <a:srgbClr val="9E9E9E"/>
              </a:highlight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R2: </a:t>
            </a:r>
            <a:r>
              <a:rPr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Si la mancha es Gram-Negativa -&gt; organismo entero coli</a:t>
            </a:r>
            <a:endParaRPr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R3: </a:t>
            </a:r>
            <a:r>
              <a:rPr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Si organismo streptococcus -&gt;</a:t>
            </a:r>
            <a:r>
              <a:rPr lang="en" sz="1200">
                <a:solidFill>
                  <a:schemeClr val="accent6"/>
                </a:solidFill>
                <a:highlight>
                  <a:srgbClr val="9E9E9E"/>
                </a:highlight>
                <a:latin typeface="Quantico"/>
                <a:ea typeface="Quantico"/>
                <a:cs typeface="Quantico"/>
                <a:sym typeface="Quantico"/>
              </a:rPr>
              <a:t> la penicilina está indicada</a:t>
            </a:r>
            <a:endParaRPr sz="1200">
              <a:solidFill>
                <a:schemeClr val="accent6"/>
              </a:solidFill>
              <a:highlight>
                <a:srgbClr val="9E9E9E"/>
              </a:highlight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R4: </a:t>
            </a:r>
            <a:r>
              <a:rPr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Si la penicilina está indicada y se desconocen alergia -&gt; preguntar sobre alergia penicilina</a:t>
            </a:r>
            <a:endParaRPr sz="12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R5:  </a:t>
            </a:r>
            <a:r>
              <a:rPr lang="en"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Si la penicilina está indicada y el paciente no es alérgico -&gt;</a:t>
            </a:r>
            <a:r>
              <a:rPr lang="en" sz="1200">
                <a:solidFill>
                  <a:schemeClr val="accent6"/>
                </a:solidFill>
                <a:highlight>
                  <a:srgbClr val="9E9E9E"/>
                </a:highlight>
                <a:latin typeface="Quantico"/>
                <a:ea typeface="Quantico"/>
                <a:cs typeface="Quantico"/>
                <a:sym typeface="Quantico"/>
              </a:rPr>
              <a:t> prescribir penicilina</a:t>
            </a:r>
            <a:endParaRPr>
              <a:solidFill>
                <a:schemeClr val="accent6"/>
              </a:solidFill>
              <a:highlight>
                <a:srgbClr val="9E9E9E"/>
              </a:highlight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5" name="Google Shape;645;p47"/>
          <p:cNvSpPr txBox="1"/>
          <p:nvPr/>
        </p:nvSpPr>
        <p:spPr>
          <a:xfrm>
            <a:off x="1322850" y="3815825"/>
            <a:ext cx="7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Conclusión: </a:t>
            </a:r>
            <a:r>
              <a:rPr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Prescribir penicilina</a:t>
            </a:r>
            <a:endParaRPr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 txBox="1"/>
          <p:nvPr>
            <p:ph type="title"/>
          </p:nvPr>
        </p:nvSpPr>
        <p:spPr>
          <a:xfrm>
            <a:off x="720000" y="2296325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GRACIAS</a:t>
            </a:r>
            <a:endParaRPr sz="8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sistemas expertos</a:t>
            </a:r>
            <a:endParaRPr sz="3200"/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752700" y="1557263"/>
            <a:ext cx="3608400" cy="22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Un sistema experto es un sistema informático capaz de razonar y actuar al nivel de una persona experta en un campo o actividad en específico. Se caracteriza por igualar o superar las habilidades de un ser humano en un área de conocimiento en concreto.</a:t>
            </a:r>
            <a:endParaRPr b="1"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Los sistemas expertos son un subconjunto de la inteligencia artificial y, como tal, es una de las tantas aplicaciones que pretende igualar o superar los conocimientos y habilidades de los humanos expertos.</a:t>
            </a:r>
            <a:endParaRPr b="1" sz="1300"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1" name="Google Shape;361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0" y="1465803"/>
            <a:ext cx="3777750" cy="2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8" type="title"/>
          </p:nvPr>
        </p:nvSpPr>
        <p:spPr>
          <a:xfrm>
            <a:off x="153150" y="337125"/>
            <a:ext cx="8837700" cy="11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Arquitectura de sistemas 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expertos - Componentes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373" name="Google Shape;373;p38"/>
          <p:cNvSpPr txBox="1"/>
          <p:nvPr>
            <p:ph type="title"/>
          </p:nvPr>
        </p:nvSpPr>
        <p:spPr>
          <a:xfrm>
            <a:off x="3495984" y="2217907"/>
            <a:ext cx="208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de inferencia</a:t>
            </a:r>
            <a:endParaRPr/>
          </a:p>
        </p:txBody>
      </p:sp>
      <p:sp>
        <p:nvSpPr>
          <p:cNvPr id="374" name="Google Shape;374;p38"/>
          <p:cNvSpPr txBox="1"/>
          <p:nvPr>
            <p:ph idx="2" type="title"/>
          </p:nvPr>
        </p:nvSpPr>
        <p:spPr>
          <a:xfrm>
            <a:off x="6001535" y="2356533"/>
            <a:ext cx="208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375" name="Google Shape;375;p38"/>
          <p:cNvSpPr txBox="1"/>
          <p:nvPr>
            <p:ph idx="4" type="title"/>
          </p:nvPr>
        </p:nvSpPr>
        <p:spPr>
          <a:xfrm>
            <a:off x="891550" y="2065525"/>
            <a:ext cx="226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</a:t>
            </a:r>
            <a:r>
              <a:rPr lang="en"/>
              <a:t> de </a:t>
            </a:r>
            <a:r>
              <a:rPr lang="en"/>
              <a:t>adquisición</a:t>
            </a:r>
            <a:r>
              <a:rPr lang="en"/>
              <a:t> del conocimiento</a:t>
            </a:r>
            <a:endParaRPr/>
          </a:p>
        </p:txBody>
      </p:sp>
      <p:sp>
        <p:nvSpPr>
          <p:cNvPr id="376" name="Google Shape;376;p38"/>
          <p:cNvSpPr txBox="1"/>
          <p:nvPr>
            <p:ph idx="6" type="title"/>
          </p:nvPr>
        </p:nvSpPr>
        <p:spPr>
          <a:xfrm>
            <a:off x="6046835" y="3360478"/>
            <a:ext cx="208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 flipH="1">
            <a:off x="3498877" y="2732125"/>
            <a:ext cx="1998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 flipH="1">
            <a:off x="891451" y="2732125"/>
            <a:ext cx="2184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 flipH="1">
            <a:off x="6092115" y="2732113"/>
            <a:ext cx="1998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 flipH="1">
            <a:off x="6137415" y="3882700"/>
            <a:ext cx="1998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 txBox="1"/>
          <p:nvPr>
            <p:ph idx="2" type="title"/>
          </p:nvPr>
        </p:nvSpPr>
        <p:spPr>
          <a:xfrm>
            <a:off x="3498535" y="3422395"/>
            <a:ext cx="208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</a:t>
            </a:r>
            <a:r>
              <a:rPr lang="en"/>
              <a:t> de explicación</a:t>
            </a:r>
            <a:endParaRPr/>
          </a:p>
        </p:txBody>
      </p:sp>
      <p:sp>
        <p:nvSpPr>
          <p:cNvPr id="382" name="Google Shape;382;p38"/>
          <p:cNvSpPr txBox="1"/>
          <p:nvPr>
            <p:ph idx="6" type="title"/>
          </p:nvPr>
        </p:nvSpPr>
        <p:spPr>
          <a:xfrm>
            <a:off x="891450" y="3398425"/>
            <a:ext cx="218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conocimientos</a:t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 flipH="1">
            <a:off x="3541440" y="3928600"/>
            <a:ext cx="1998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 flipH="1">
            <a:off x="984452" y="3928600"/>
            <a:ext cx="19989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r>
              <a:rPr lang="en"/>
              <a:t> de sistemas expertos - Interrelación de componentes</a:t>
            </a:r>
            <a:endParaRPr sz="32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92" name="Google Shape;392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51347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/>
          <p:nvPr/>
        </p:nvSpPr>
        <p:spPr>
          <a:xfrm>
            <a:off x="2930075" y="1334200"/>
            <a:ext cx="767100" cy="7944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2930075" y="2394351"/>
            <a:ext cx="767100" cy="7944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2930075" y="3454502"/>
            <a:ext cx="767100" cy="7944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5882929" y="1222750"/>
            <a:ext cx="2783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basados en reglas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basados en casos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basados en modelos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408075" y="2202495"/>
            <a:ext cx="1750500" cy="1181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Taxonomía de los Sistemas Expertos</a:t>
            </a:r>
            <a:endParaRPr b="1" sz="17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5882925" y="2405750"/>
            <a:ext cx="35808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deterministas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probabilísticos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difusos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5882924" y="3588750"/>
            <a:ext cx="3686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médicos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en ingeniería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financieros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Sistemas expertos en agricultura, manufactura, educación, y muchos 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otros campos.</a:t>
            </a:r>
            <a:endParaRPr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10" name="Google Shape;410;p40"/>
          <p:cNvCxnSpPr>
            <a:stCxn id="407" idx="3"/>
            <a:endCxn id="404" idx="2"/>
          </p:cNvCxnSpPr>
          <p:nvPr/>
        </p:nvCxnSpPr>
        <p:spPr>
          <a:xfrm flipH="1" rot="10800000">
            <a:off x="2158575" y="2791695"/>
            <a:ext cx="7716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0"/>
          <p:cNvCxnSpPr>
            <a:stCxn id="403" idx="2"/>
            <a:endCxn id="407" idx="3"/>
          </p:cNvCxnSpPr>
          <p:nvPr/>
        </p:nvCxnSpPr>
        <p:spPr>
          <a:xfrm flipH="1">
            <a:off x="2158475" y="1731400"/>
            <a:ext cx="771600" cy="10617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0"/>
          <p:cNvCxnSpPr>
            <a:stCxn id="407" idx="3"/>
            <a:endCxn id="405" idx="2"/>
          </p:cNvCxnSpPr>
          <p:nvPr/>
        </p:nvCxnSpPr>
        <p:spPr>
          <a:xfrm>
            <a:off x="2158575" y="2793195"/>
            <a:ext cx="771600" cy="10584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0"/>
          <p:cNvCxnSpPr>
            <a:stCxn id="414" idx="6"/>
            <a:endCxn id="415" idx="1"/>
          </p:cNvCxnSpPr>
          <p:nvPr/>
        </p:nvCxnSpPr>
        <p:spPr>
          <a:xfrm>
            <a:off x="3697596" y="2793132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0"/>
          <p:cNvSpPr txBox="1"/>
          <p:nvPr/>
        </p:nvSpPr>
        <p:spPr>
          <a:xfrm>
            <a:off x="4134996" y="1386782"/>
            <a:ext cx="1310100" cy="446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Por capacidad de razonamiento</a:t>
            </a:r>
            <a:endParaRPr b="1" sz="11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4134996" y="2569782"/>
            <a:ext cx="1310100" cy="446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Por grado de incertidumbre</a:t>
            </a:r>
            <a:endParaRPr b="1" sz="13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4134996" y="3752781"/>
            <a:ext cx="1310100" cy="446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Por dominio de aplicación</a:t>
            </a:r>
            <a:endParaRPr b="1" sz="12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18" name="Google Shape;418;p40"/>
          <p:cNvCxnSpPr>
            <a:stCxn id="419" idx="6"/>
            <a:endCxn id="417" idx="1"/>
          </p:cNvCxnSpPr>
          <p:nvPr/>
        </p:nvCxnSpPr>
        <p:spPr>
          <a:xfrm>
            <a:off x="3697596" y="397613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0"/>
          <p:cNvCxnSpPr>
            <a:stCxn id="421" idx="6"/>
            <a:endCxn id="416" idx="1"/>
          </p:cNvCxnSpPr>
          <p:nvPr/>
        </p:nvCxnSpPr>
        <p:spPr>
          <a:xfrm>
            <a:off x="3697596" y="1610132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0"/>
          <p:cNvCxnSpPr>
            <a:stCxn id="416" idx="3"/>
            <a:endCxn id="406" idx="1"/>
          </p:cNvCxnSpPr>
          <p:nvPr/>
        </p:nvCxnSpPr>
        <p:spPr>
          <a:xfrm>
            <a:off x="5445096" y="1610132"/>
            <a:ext cx="437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23" name="Google Shape;423;p40"/>
          <p:cNvCxnSpPr>
            <a:stCxn id="415" idx="3"/>
            <a:endCxn id="408" idx="1"/>
          </p:cNvCxnSpPr>
          <p:nvPr/>
        </p:nvCxnSpPr>
        <p:spPr>
          <a:xfrm>
            <a:off x="5445096" y="2793132"/>
            <a:ext cx="437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24" name="Google Shape;424;p40"/>
          <p:cNvCxnSpPr>
            <a:stCxn id="417" idx="3"/>
            <a:endCxn id="409" idx="1"/>
          </p:cNvCxnSpPr>
          <p:nvPr/>
        </p:nvCxnSpPr>
        <p:spPr>
          <a:xfrm>
            <a:off x="5445096" y="3976131"/>
            <a:ext cx="437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425" name="Google Shape;425;p40"/>
          <p:cNvGrpSpPr/>
          <p:nvPr/>
        </p:nvGrpSpPr>
        <p:grpSpPr>
          <a:xfrm>
            <a:off x="3134657" y="2621861"/>
            <a:ext cx="358393" cy="339312"/>
            <a:chOff x="6413122" y="2204055"/>
            <a:chExt cx="380258" cy="347620"/>
          </a:xfrm>
        </p:grpSpPr>
        <p:sp>
          <p:nvSpPr>
            <p:cNvPr id="426" name="Google Shape;426;p40"/>
            <p:cNvSpPr/>
            <p:nvPr/>
          </p:nvSpPr>
          <p:spPr>
            <a:xfrm>
              <a:off x="6413122" y="2204055"/>
              <a:ext cx="380258" cy="347620"/>
            </a:xfrm>
            <a:custGeom>
              <a:rect b="b" l="l" r="r" t="t"/>
              <a:pathLst>
                <a:path extrusionOk="0" h="9884" w="10812">
                  <a:moveTo>
                    <a:pt x="1453" y="643"/>
                  </a:moveTo>
                  <a:lnTo>
                    <a:pt x="1453" y="1477"/>
                  </a:lnTo>
                  <a:lnTo>
                    <a:pt x="643" y="1477"/>
                  </a:lnTo>
                  <a:lnTo>
                    <a:pt x="643" y="643"/>
                  </a:lnTo>
                  <a:close/>
                  <a:moveTo>
                    <a:pt x="10193" y="643"/>
                  </a:moveTo>
                  <a:lnTo>
                    <a:pt x="10193" y="1477"/>
                  </a:lnTo>
                  <a:lnTo>
                    <a:pt x="2096" y="1477"/>
                  </a:lnTo>
                  <a:lnTo>
                    <a:pt x="2096" y="643"/>
                  </a:lnTo>
                  <a:close/>
                  <a:moveTo>
                    <a:pt x="10193" y="2120"/>
                  </a:moveTo>
                  <a:lnTo>
                    <a:pt x="10193" y="9264"/>
                  </a:lnTo>
                  <a:lnTo>
                    <a:pt x="643" y="9264"/>
                  </a:lnTo>
                  <a:lnTo>
                    <a:pt x="643" y="2120"/>
                  </a:lnTo>
                  <a:close/>
                  <a:moveTo>
                    <a:pt x="0" y="0"/>
                  </a:moveTo>
                  <a:lnTo>
                    <a:pt x="0" y="9883"/>
                  </a:lnTo>
                  <a:lnTo>
                    <a:pt x="10812" y="9883"/>
                  </a:lnTo>
                  <a:lnTo>
                    <a:pt x="10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480121" y="2437724"/>
              <a:ext cx="66190" cy="71219"/>
            </a:xfrm>
            <a:custGeom>
              <a:rect b="b" l="l" r="r" t="t"/>
              <a:pathLst>
                <a:path extrusionOk="0" h="2025" w="1882">
                  <a:moveTo>
                    <a:pt x="1262" y="667"/>
                  </a:moveTo>
                  <a:lnTo>
                    <a:pt x="1262" y="1405"/>
                  </a:lnTo>
                  <a:lnTo>
                    <a:pt x="643" y="1405"/>
                  </a:lnTo>
                  <a:lnTo>
                    <a:pt x="643" y="667"/>
                  </a:lnTo>
                  <a:close/>
                  <a:moveTo>
                    <a:pt x="0" y="0"/>
                  </a:moveTo>
                  <a:lnTo>
                    <a:pt x="0" y="2025"/>
                  </a:lnTo>
                  <a:lnTo>
                    <a:pt x="1882" y="2025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568046" y="2386622"/>
              <a:ext cx="66225" cy="122321"/>
            </a:xfrm>
            <a:custGeom>
              <a:rect b="b" l="l" r="r" t="t"/>
              <a:pathLst>
                <a:path extrusionOk="0" h="3478" w="1883">
                  <a:moveTo>
                    <a:pt x="1263" y="620"/>
                  </a:moveTo>
                  <a:lnTo>
                    <a:pt x="1263" y="2811"/>
                  </a:lnTo>
                  <a:lnTo>
                    <a:pt x="644" y="2811"/>
                  </a:lnTo>
                  <a:lnTo>
                    <a:pt x="644" y="620"/>
                  </a:lnTo>
                  <a:close/>
                  <a:moveTo>
                    <a:pt x="1" y="1"/>
                  </a:moveTo>
                  <a:lnTo>
                    <a:pt x="1" y="3478"/>
                  </a:lnTo>
                  <a:lnTo>
                    <a:pt x="1882" y="347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6656006" y="2374911"/>
              <a:ext cx="66190" cy="134033"/>
            </a:xfrm>
            <a:custGeom>
              <a:rect b="b" l="l" r="r" t="t"/>
              <a:pathLst>
                <a:path extrusionOk="0" h="3811" w="1882">
                  <a:moveTo>
                    <a:pt x="1263" y="619"/>
                  </a:moveTo>
                  <a:lnTo>
                    <a:pt x="1263" y="3168"/>
                  </a:lnTo>
                  <a:lnTo>
                    <a:pt x="643" y="3168"/>
                  </a:lnTo>
                  <a:lnTo>
                    <a:pt x="643" y="619"/>
                  </a:lnTo>
                  <a:close/>
                  <a:moveTo>
                    <a:pt x="0" y="0"/>
                  </a:moveTo>
                  <a:lnTo>
                    <a:pt x="0" y="3811"/>
                  </a:lnTo>
                  <a:lnTo>
                    <a:pt x="1882" y="381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480121" y="2290327"/>
              <a:ext cx="240422" cy="129848"/>
            </a:xfrm>
            <a:custGeom>
              <a:rect b="b" l="l" r="r" t="t"/>
              <a:pathLst>
                <a:path extrusionOk="0" h="3692" w="6836">
                  <a:moveTo>
                    <a:pt x="5930" y="691"/>
                  </a:moveTo>
                  <a:cubicBezTo>
                    <a:pt x="6073" y="691"/>
                    <a:pt x="6168" y="786"/>
                    <a:pt x="6168" y="929"/>
                  </a:cubicBezTo>
                  <a:cubicBezTo>
                    <a:pt x="6168" y="1072"/>
                    <a:pt x="6049" y="1167"/>
                    <a:pt x="5930" y="1167"/>
                  </a:cubicBezTo>
                  <a:cubicBezTo>
                    <a:pt x="5787" y="1167"/>
                    <a:pt x="5692" y="1048"/>
                    <a:pt x="5692" y="929"/>
                  </a:cubicBezTo>
                  <a:cubicBezTo>
                    <a:pt x="5692" y="810"/>
                    <a:pt x="5811" y="691"/>
                    <a:pt x="5930" y="691"/>
                  </a:cubicBezTo>
                  <a:close/>
                  <a:moveTo>
                    <a:pt x="3430" y="1095"/>
                  </a:moveTo>
                  <a:cubicBezTo>
                    <a:pt x="3572" y="1095"/>
                    <a:pt x="3668" y="1215"/>
                    <a:pt x="3668" y="1334"/>
                  </a:cubicBezTo>
                  <a:cubicBezTo>
                    <a:pt x="3668" y="1453"/>
                    <a:pt x="3549" y="1572"/>
                    <a:pt x="3430" y="1572"/>
                  </a:cubicBezTo>
                  <a:cubicBezTo>
                    <a:pt x="3311" y="1572"/>
                    <a:pt x="3191" y="1453"/>
                    <a:pt x="3191" y="1334"/>
                  </a:cubicBezTo>
                  <a:cubicBezTo>
                    <a:pt x="3191" y="1191"/>
                    <a:pt x="3311" y="1095"/>
                    <a:pt x="3430" y="1095"/>
                  </a:cubicBezTo>
                  <a:close/>
                  <a:moveTo>
                    <a:pt x="929" y="2548"/>
                  </a:moveTo>
                  <a:cubicBezTo>
                    <a:pt x="1072" y="2548"/>
                    <a:pt x="1167" y="2667"/>
                    <a:pt x="1167" y="2786"/>
                  </a:cubicBezTo>
                  <a:cubicBezTo>
                    <a:pt x="1167" y="2905"/>
                    <a:pt x="1048" y="3024"/>
                    <a:pt x="929" y="3024"/>
                  </a:cubicBezTo>
                  <a:cubicBezTo>
                    <a:pt x="810" y="3024"/>
                    <a:pt x="691" y="2905"/>
                    <a:pt x="691" y="2786"/>
                  </a:cubicBezTo>
                  <a:cubicBezTo>
                    <a:pt x="691" y="2667"/>
                    <a:pt x="810" y="2548"/>
                    <a:pt x="929" y="2548"/>
                  </a:cubicBezTo>
                  <a:close/>
                  <a:moveTo>
                    <a:pt x="5930" y="0"/>
                  </a:moveTo>
                  <a:cubicBezTo>
                    <a:pt x="5525" y="0"/>
                    <a:pt x="5168" y="286"/>
                    <a:pt x="5073" y="714"/>
                  </a:cubicBezTo>
                  <a:lnTo>
                    <a:pt x="4144" y="786"/>
                  </a:lnTo>
                  <a:cubicBezTo>
                    <a:pt x="4001" y="548"/>
                    <a:pt x="3739" y="405"/>
                    <a:pt x="3430" y="405"/>
                  </a:cubicBezTo>
                  <a:cubicBezTo>
                    <a:pt x="2953" y="405"/>
                    <a:pt x="2548" y="786"/>
                    <a:pt x="2548" y="1310"/>
                  </a:cubicBezTo>
                  <a:lnTo>
                    <a:pt x="2548" y="1429"/>
                  </a:lnTo>
                  <a:lnTo>
                    <a:pt x="1524" y="2167"/>
                  </a:lnTo>
                  <a:cubicBezTo>
                    <a:pt x="1382" y="2024"/>
                    <a:pt x="1143" y="1905"/>
                    <a:pt x="905" y="1905"/>
                  </a:cubicBezTo>
                  <a:cubicBezTo>
                    <a:pt x="429" y="1905"/>
                    <a:pt x="0" y="2286"/>
                    <a:pt x="0" y="2786"/>
                  </a:cubicBezTo>
                  <a:cubicBezTo>
                    <a:pt x="0" y="3286"/>
                    <a:pt x="453" y="3691"/>
                    <a:pt x="929" y="3691"/>
                  </a:cubicBezTo>
                  <a:cubicBezTo>
                    <a:pt x="1405" y="3691"/>
                    <a:pt x="1834" y="3310"/>
                    <a:pt x="1834" y="2786"/>
                  </a:cubicBezTo>
                  <a:lnTo>
                    <a:pt x="1834" y="2762"/>
                  </a:lnTo>
                  <a:lnTo>
                    <a:pt x="2858" y="1977"/>
                  </a:lnTo>
                  <a:cubicBezTo>
                    <a:pt x="3025" y="2096"/>
                    <a:pt x="3215" y="2191"/>
                    <a:pt x="3430" y="2191"/>
                  </a:cubicBezTo>
                  <a:cubicBezTo>
                    <a:pt x="3882" y="2191"/>
                    <a:pt x="4239" y="1858"/>
                    <a:pt x="4287" y="1453"/>
                  </a:cubicBezTo>
                  <a:lnTo>
                    <a:pt x="5192" y="1357"/>
                  </a:lnTo>
                  <a:cubicBezTo>
                    <a:pt x="5335" y="1619"/>
                    <a:pt x="5644" y="1786"/>
                    <a:pt x="5930" y="1786"/>
                  </a:cubicBezTo>
                  <a:cubicBezTo>
                    <a:pt x="6406" y="1786"/>
                    <a:pt x="6835" y="1381"/>
                    <a:pt x="6835" y="881"/>
                  </a:cubicBezTo>
                  <a:cubicBezTo>
                    <a:pt x="6835" y="405"/>
                    <a:pt x="6430" y="0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3149215" y="3684797"/>
            <a:ext cx="329223" cy="369556"/>
            <a:chOff x="5621621" y="2173070"/>
            <a:chExt cx="349308" cy="378605"/>
          </a:xfrm>
        </p:grpSpPr>
        <p:sp>
          <p:nvSpPr>
            <p:cNvPr id="432" name="Google Shape;432;p40"/>
            <p:cNvSpPr/>
            <p:nvPr/>
          </p:nvSpPr>
          <p:spPr>
            <a:xfrm>
              <a:off x="5669347" y="2173070"/>
              <a:ext cx="253822" cy="118101"/>
            </a:xfrm>
            <a:custGeom>
              <a:rect b="b" l="l" r="r" t="t"/>
              <a:pathLst>
                <a:path extrusionOk="0" h="3358" w="7217">
                  <a:moveTo>
                    <a:pt x="6598" y="619"/>
                  </a:moveTo>
                  <a:lnTo>
                    <a:pt x="6598" y="2715"/>
                  </a:lnTo>
                  <a:lnTo>
                    <a:pt x="620" y="2715"/>
                  </a:lnTo>
                  <a:lnTo>
                    <a:pt x="620" y="619"/>
                  </a:lnTo>
                  <a:close/>
                  <a:moveTo>
                    <a:pt x="1" y="0"/>
                  </a:moveTo>
                  <a:lnTo>
                    <a:pt x="1" y="3358"/>
                  </a:lnTo>
                  <a:lnTo>
                    <a:pt x="7217" y="3358"/>
                  </a:lnTo>
                  <a:lnTo>
                    <a:pt x="7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846920" y="2219952"/>
              <a:ext cx="25147" cy="22649"/>
            </a:xfrm>
            <a:custGeom>
              <a:rect b="b" l="l" r="r" t="t"/>
              <a:pathLst>
                <a:path extrusionOk="0" h="644" w="715">
                  <a:moveTo>
                    <a:pt x="382" y="1"/>
                  </a:moveTo>
                  <a:cubicBezTo>
                    <a:pt x="239" y="1"/>
                    <a:pt x="96" y="120"/>
                    <a:pt x="48" y="263"/>
                  </a:cubicBezTo>
                  <a:cubicBezTo>
                    <a:pt x="1" y="477"/>
                    <a:pt x="143" y="644"/>
                    <a:pt x="358" y="644"/>
                  </a:cubicBezTo>
                  <a:cubicBezTo>
                    <a:pt x="501" y="644"/>
                    <a:pt x="644" y="548"/>
                    <a:pt x="691" y="382"/>
                  </a:cubicBezTo>
                  <a:cubicBezTo>
                    <a:pt x="715" y="191"/>
                    <a:pt x="572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694493" y="2312941"/>
              <a:ext cx="203564" cy="54443"/>
            </a:xfrm>
            <a:custGeom>
              <a:rect b="b" l="l" r="r" t="t"/>
              <a:pathLst>
                <a:path extrusionOk="0" h="1548" w="5788">
                  <a:moveTo>
                    <a:pt x="2572" y="0"/>
                  </a:moveTo>
                  <a:lnTo>
                    <a:pt x="2572" y="929"/>
                  </a:lnTo>
                  <a:lnTo>
                    <a:pt x="0" y="929"/>
                  </a:lnTo>
                  <a:lnTo>
                    <a:pt x="0" y="1548"/>
                  </a:lnTo>
                  <a:lnTo>
                    <a:pt x="5787" y="1548"/>
                  </a:lnTo>
                  <a:lnTo>
                    <a:pt x="5787" y="929"/>
                  </a:lnTo>
                  <a:lnTo>
                    <a:pt x="3191" y="929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621621" y="2391651"/>
              <a:ext cx="142403" cy="160024"/>
            </a:xfrm>
            <a:custGeom>
              <a:rect b="b" l="l" r="r" t="t"/>
              <a:pathLst>
                <a:path extrusionOk="0" h="4550" w="4049">
                  <a:moveTo>
                    <a:pt x="3454" y="620"/>
                  </a:moveTo>
                  <a:lnTo>
                    <a:pt x="3454" y="2811"/>
                  </a:lnTo>
                  <a:lnTo>
                    <a:pt x="667" y="2811"/>
                  </a:lnTo>
                  <a:lnTo>
                    <a:pt x="667" y="620"/>
                  </a:lnTo>
                  <a:close/>
                  <a:moveTo>
                    <a:pt x="0" y="1"/>
                  </a:moveTo>
                  <a:lnTo>
                    <a:pt x="0" y="3454"/>
                  </a:lnTo>
                  <a:lnTo>
                    <a:pt x="1739" y="3454"/>
                  </a:lnTo>
                  <a:lnTo>
                    <a:pt x="1739" y="3930"/>
                  </a:lnTo>
                  <a:lnTo>
                    <a:pt x="1072" y="3930"/>
                  </a:lnTo>
                  <a:lnTo>
                    <a:pt x="1072" y="4549"/>
                  </a:lnTo>
                  <a:lnTo>
                    <a:pt x="3049" y="4549"/>
                  </a:lnTo>
                  <a:lnTo>
                    <a:pt x="3049" y="3930"/>
                  </a:lnTo>
                  <a:lnTo>
                    <a:pt x="2358" y="3930"/>
                  </a:lnTo>
                  <a:lnTo>
                    <a:pt x="2358" y="3454"/>
                  </a:lnTo>
                  <a:lnTo>
                    <a:pt x="4049" y="3454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827647" y="2391651"/>
              <a:ext cx="143283" cy="160024"/>
            </a:xfrm>
            <a:custGeom>
              <a:rect b="b" l="l" r="r" t="t"/>
              <a:pathLst>
                <a:path extrusionOk="0" h="4550" w="4074">
                  <a:moveTo>
                    <a:pt x="3430" y="620"/>
                  </a:moveTo>
                  <a:lnTo>
                    <a:pt x="3430" y="2811"/>
                  </a:lnTo>
                  <a:lnTo>
                    <a:pt x="644" y="2811"/>
                  </a:lnTo>
                  <a:lnTo>
                    <a:pt x="644" y="620"/>
                  </a:lnTo>
                  <a:close/>
                  <a:moveTo>
                    <a:pt x="1" y="1"/>
                  </a:moveTo>
                  <a:lnTo>
                    <a:pt x="1" y="3454"/>
                  </a:lnTo>
                  <a:lnTo>
                    <a:pt x="1715" y="3454"/>
                  </a:lnTo>
                  <a:lnTo>
                    <a:pt x="1715" y="3930"/>
                  </a:lnTo>
                  <a:lnTo>
                    <a:pt x="1049" y="3930"/>
                  </a:lnTo>
                  <a:lnTo>
                    <a:pt x="1049" y="4549"/>
                  </a:lnTo>
                  <a:lnTo>
                    <a:pt x="3025" y="4549"/>
                  </a:lnTo>
                  <a:lnTo>
                    <a:pt x="3025" y="3930"/>
                  </a:lnTo>
                  <a:lnTo>
                    <a:pt x="2335" y="3930"/>
                  </a:lnTo>
                  <a:lnTo>
                    <a:pt x="2335" y="3454"/>
                  </a:lnTo>
                  <a:lnTo>
                    <a:pt x="4073" y="3454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26322" y="2220796"/>
              <a:ext cx="72907" cy="22649"/>
            </a:xfrm>
            <a:custGeom>
              <a:rect b="b" l="l" r="r" t="t"/>
              <a:pathLst>
                <a:path extrusionOk="0" h="644" w="2073">
                  <a:moveTo>
                    <a:pt x="0" y="0"/>
                  </a:moveTo>
                  <a:lnTo>
                    <a:pt x="0" y="643"/>
                  </a:lnTo>
                  <a:lnTo>
                    <a:pt x="2072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134638" y="1528751"/>
            <a:ext cx="358390" cy="369547"/>
            <a:chOff x="-48237000" y="2342650"/>
            <a:chExt cx="256800" cy="300225"/>
          </a:xfrm>
        </p:grpSpPr>
        <p:sp>
          <p:nvSpPr>
            <p:cNvPr id="439" name="Google Shape;439;p40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</p:grpSp>
      <p:sp>
        <p:nvSpPr>
          <p:cNvPr id="442" name="Google Shape;442;p40"/>
          <p:cNvSpPr txBox="1"/>
          <p:nvPr/>
        </p:nvSpPr>
        <p:spPr>
          <a:xfrm>
            <a:off x="785300" y="389400"/>
            <a:ext cx="76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Taxonomía </a:t>
            </a:r>
            <a:r>
              <a:rPr b="1" lang="en" sz="2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de los Sistemas Expertos</a:t>
            </a:r>
            <a:endParaRPr b="1" sz="26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514800" y="174825"/>
            <a:ext cx="79353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Aplicaciones </a:t>
            </a:r>
            <a:r>
              <a:rPr lang="en"/>
              <a:t>de los Sistemas Expertos</a:t>
            </a: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5461201" y="4814600"/>
            <a:ext cx="34857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41"/>
          <p:cNvGrpSpPr/>
          <p:nvPr/>
        </p:nvGrpSpPr>
        <p:grpSpPr>
          <a:xfrm rot="5400000">
            <a:off x="694139" y="4040495"/>
            <a:ext cx="302065" cy="1520982"/>
            <a:chOff x="-108754" y="2690919"/>
            <a:chExt cx="302065" cy="1520982"/>
          </a:xfrm>
        </p:grpSpPr>
        <p:sp>
          <p:nvSpPr>
            <p:cNvPr id="450" name="Google Shape;450;p4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1"/>
          <p:cNvGrpSpPr/>
          <p:nvPr/>
        </p:nvGrpSpPr>
        <p:grpSpPr>
          <a:xfrm rot="-5400000">
            <a:off x="522750" y="4626181"/>
            <a:ext cx="98902" cy="553090"/>
            <a:chOff x="4898850" y="4820550"/>
            <a:chExt cx="98902" cy="553090"/>
          </a:xfrm>
        </p:grpSpPr>
        <p:sp>
          <p:nvSpPr>
            <p:cNvPr id="456" name="Google Shape;456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1"/>
          <p:cNvGrpSpPr/>
          <p:nvPr/>
        </p:nvGrpSpPr>
        <p:grpSpPr>
          <a:xfrm rot="5400000">
            <a:off x="7889623" y="-519310"/>
            <a:ext cx="302065" cy="1520982"/>
            <a:chOff x="-108754" y="2690919"/>
            <a:chExt cx="302065" cy="1520982"/>
          </a:xfrm>
        </p:grpSpPr>
        <p:sp>
          <p:nvSpPr>
            <p:cNvPr id="462" name="Google Shape;462;p4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1"/>
          <p:cNvGrpSpPr/>
          <p:nvPr/>
        </p:nvGrpSpPr>
        <p:grpSpPr>
          <a:xfrm>
            <a:off x="653522" y="1581028"/>
            <a:ext cx="4471629" cy="1360702"/>
            <a:chOff x="5194708" y="3484366"/>
            <a:chExt cx="3148148" cy="987304"/>
          </a:xfrm>
        </p:grpSpPr>
        <p:grpSp>
          <p:nvGrpSpPr>
            <p:cNvPr id="468" name="Google Shape;468;p41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469" name="Google Shape;469;p41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Educacion</a:t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1" name="Google Shape;471;p41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  <p:grpSp>
          <p:nvGrpSpPr>
            <p:cNvPr id="472" name="Google Shape;472;p41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473" name="Google Shape;473;p41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Finanzas</a:t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4" name="Google Shape;474;p41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  <p:grpSp>
          <p:nvGrpSpPr>
            <p:cNvPr id="476" name="Google Shape;476;p41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477" name="Google Shape;477;p41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Ingenieria</a:t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  <p:grpSp>
          <p:nvGrpSpPr>
            <p:cNvPr id="480" name="Google Shape;480;p41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481" name="Google Shape;481;p41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Medicina</a:t>
                </a:r>
                <a:endParaRPr b="1"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</p:grpSp>
      <p:grpSp>
        <p:nvGrpSpPr>
          <p:cNvPr id="484" name="Google Shape;484;p41"/>
          <p:cNvGrpSpPr/>
          <p:nvPr/>
        </p:nvGrpSpPr>
        <p:grpSpPr>
          <a:xfrm>
            <a:off x="5125172" y="1581028"/>
            <a:ext cx="3365305" cy="1360702"/>
            <a:chOff x="5194708" y="3484366"/>
            <a:chExt cx="2369266" cy="987304"/>
          </a:xfrm>
        </p:grpSpPr>
        <p:grpSp>
          <p:nvGrpSpPr>
            <p:cNvPr id="485" name="Google Shape;485;p41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486" name="Google Shape;486;p41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Industria</a:t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  <p:grpSp>
          <p:nvGrpSpPr>
            <p:cNvPr id="489" name="Google Shape;489;p41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490" name="Google Shape;490;p41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Fraudes</a:t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2" name="Google Shape;492;p41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  <p:grpSp>
          <p:nvGrpSpPr>
            <p:cNvPr id="493" name="Google Shape;493;p41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494" name="Google Shape;494;p41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Agricultura</a:t>
                </a:r>
                <a:endParaRPr sz="9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</p:grpSp>
      </p:grpSp>
      <p:sp>
        <p:nvSpPr>
          <p:cNvPr id="497" name="Google Shape;497;p41"/>
          <p:cNvSpPr txBox="1"/>
          <p:nvPr/>
        </p:nvSpPr>
        <p:spPr>
          <a:xfrm>
            <a:off x="514800" y="31009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Ayudan a los médicos en el diagnóstico de enfermedades, planificación de tratamientos y recomendación de terapias.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1705625" y="31009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Se emplean en el diseño y mantenimiento de sistemas y productos complejos, como aeronaves o sistemas de energía.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2863425" y="31009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Ayudan a los inversores a tomar decisiones de inversión y a los bancos en la evaluación de riesgos crediticios.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3944850" y="31009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Pueden proporcionar tutoría personalizada en línea o asesoramiento académico.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5125175" y="30522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Ayudan a los agricultores en la gestión de cultivos, control de plagas y optimización de la producción.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6184075" y="30522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Ayudan en la detección de actividades fraudulentas en transacciones financieras y comerciales.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7322525" y="3052225"/>
            <a:ext cx="12543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Monitorizan y controlan procesos complejos en la industria química, petroquímica y manufacturera.</a:t>
            </a:r>
            <a:endParaRPr sz="9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 txBox="1"/>
          <p:nvPr>
            <p:ph type="title"/>
          </p:nvPr>
        </p:nvSpPr>
        <p:spPr>
          <a:xfrm>
            <a:off x="720000" y="6559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para el desarrollo de sistemas expertos</a:t>
            </a:r>
            <a:endParaRPr sz="3200"/>
          </a:p>
        </p:txBody>
      </p:sp>
      <p:grpSp>
        <p:nvGrpSpPr>
          <p:cNvPr id="510" name="Google Shape;510;p42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511" name="Google Shape;511;p4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42"/>
          <p:cNvSpPr txBox="1"/>
          <p:nvPr/>
        </p:nvSpPr>
        <p:spPr>
          <a:xfrm>
            <a:off x="833575" y="194753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Conocimiento Experto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2873521" y="194753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Base de Datos de Conocimiento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5002360" y="194753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Motor de Inferencia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6975240" y="1906149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Interfaz de Usuario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833575" y="341648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Sistema de Adquisición de Conocimiento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2873521" y="341648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Mecanismos de Explicación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5002360" y="3416487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Gestión de la Incertidumbre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6975240" y="3375099"/>
            <a:ext cx="1562400" cy="8508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Evaluación y Validación:</a:t>
            </a:r>
            <a:endParaRPr b="1" sz="15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/>
          <p:nvPr/>
        </p:nvSpPr>
        <p:spPr>
          <a:xfrm flipH="1">
            <a:off x="6185450" y="196600"/>
            <a:ext cx="27780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43"/>
          <p:cNvGrpSpPr/>
          <p:nvPr/>
        </p:nvGrpSpPr>
        <p:grpSpPr>
          <a:xfrm flipH="1" rot="10800000">
            <a:off x="7320992" y="4640454"/>
            <a:ext cx="1823016" cy="296643"/>
            <a:chOff x="7857346" y="3902355"/>
            <a:chExt cx="1823016" cy="296643"/>
          </a:xfrm>
        </p:grpSpPr>
        <p:sp>
          <p:nvSpPr>
            <p:cNvPr id="531" name="Google Shape;531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37" name="Google Shape;537;p43"/>
          <p:cNvSpPr txBox="1"/>
          <p:nvPr/>
        </p:nvSpPr>
        <p:spPr>
          <a:xfrm>
            <a:off x="356250" y="620625"/>
            <a:ext cx="84315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Ventajas del uso de sistemas expertos</a:t>
            </a:r>
            <a:endParaRPr b="1" sz="39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8" name="Google Shape;538;p43"/>
          <p:cNvSpPr txBox="1"/>
          <p:nvPr/>
        </p:nvSpPr>
        <p:spPr>
          <a:xfrm>
            <a:off x="1299238" y="2126025"/>
            <a:ext cx="1784400" cy="10923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Conocimiento especializado</a:t>
            </a:r>
            <a:endParaRPr b="1" sz="17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3629038" y="2126025"/>
            <a:ext cx="1784400" cy="10923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Consistencia</a:t>
            </a:r>
            <a:endParaRPr b="1" sz="17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6060363" y="2126025"/>
            <a:ext cx="1784400" cy="10923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Capacidad de aprendizaje</a:t>
            </a:r>
            <a:endParaRPr b="1" sz="17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3705438" y="3548150"/>
            <a:ext cx="1784400" cy="1092300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Toma de decisiones</a:t>
            </a:r>
            <a:endParaRPr b="1" sz="17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 txBox="1"/>
          <p:nvPr>
            <p:ph type="title"/>
          </p:nvPr>
        </p:nvSpPr>
        <p:spPr>
          <a:xfrm>
            <a:off x="3658400" y="1588700"/>
            <a:ext cx="52137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MECANISMOS 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BASICOS DE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548" name="Google Shape;548;p44"/>
          <p:cNvPicPr preferRelativeResize="0"/>
          <p:nvPr/>
        </p:nvPicPr>
        <p:blipFill rotWithShape="1">
          <a:blip r:embed="rId3">
            <a:alphaModFix/>
          </a:blip>
          <a:srcRect b="0" l="26177" r="26182" t="0"/>
          <a:stretch/>
        </p:blipFill>
        <p:spPr>
          <a:xfrm>
            <a:off x="720000" y="540000"/>
            <a:ext cx="2903047" cy="406349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9" name="Google Shape;549;p44"/>
          <p:cNvSpPr/>
          <p:nvPr/>
        </p:nvSpPr>
        <p:spPr>
          <a:xfrm>
            <a:off x="4593129" y="3114272"/>
            <a:ext cx="3458545" cy="559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INFERENCIA</a:t>
            </a:r>
          </a:p>
        </p:txBody>
      </p:sp>
      <p:grpSp>
        <p:nvGrpSpPr>
          <p:cNvPr id="550" name="Google Shape;550;p44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551" name="Google Shape;551;p4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