
<file path=[Content_Types].xml><?xml version="1.0" encoding="utf-8"?>
<Types xmlns="http://schemas.openxmlformats.org/package/2006/content-types">
  <Default Extension="gif" ContentType="image/gif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14"/>
  </p:notesMasterIdLst>
  <p:handoutMasterIdLst>
    <p:handoutMasterId r:id="rId15"/>
  </p:handoutMasterIdLst>
  <p:sldIdLst>
    <p:sldId id="256" r:id="rId4"/>
    <p:sldId id="269" r:id="rId5"/>
    <p:sldId id="270" r:id="rId6"/>
    <p:sldId id="262" r:id="rId7"/>
    <p:sldId id="273" r:id="rId8"/>
    <p:sldId id="271" r:id="rId9"/>
    <p:sldId id="268" r:id="rId10"/>
    <p:sldId id="264" r:id="rId11"/>
    <p:sldId id="267" r:id="rId12"/>
    <p:sldId id="265" r:id="rId13"/>
  </p:sldIdLst>
  <p:sldSz cx="9144000" cy="5143500" type="screen16x9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A07B61-FD56-4D73-BC0C-913032BADF79}" v="827" dt="2023-10-31T12:59:21.0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3" autoAdjust="0"/>
    <p:restoredTop sz="94632" autoAdjust="0"/>
  </p:normalViewPr>
  <p:slideViewPr>
    <p:cSldViewPr snapToGrid="0">
      <p:cViewPr varScale="1">
        <p:scale>
          <a:sx n="168" d="100"/>
          <a:sy n="168" d="100"/>
        </p:scale>
        <p:origin x="662" y="69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3" d="100"/>
          <a:sy n="73" d="100"/>
        </p:scale>
        <p:origin x="3120" y="3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42764BD7-C38B-83B2-8099-DFC48B33B69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320670A-B0CD-0115-282A-2D1CEC837A8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308C62-CC99-4BA4-9A92-32D4441CC2A2}" type="datetimeFigureOut">
              <a:rPr lang="de-DE" smtClean="0"/>
              <a:t>31.10.2023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8E293A0-EFB7-C851-A25B-CA3F8E1AFDF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DE"/>
              <a:t>https://github.com/ManuelLerchner/fpv-tutorial-SS23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EBF0F34-47B4-DA5E-29B8-79F17B9585A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B96850-042C-4E36-AB0A-865DB1DA42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239276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B518C5-2081-4569-8AC6-C3C335466D43}" type="datetimeFigureOut">
              <a:rPr lang="de-DE" smtClean="0"/>
              <a:t>31.10.2023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DE"/>
              <a:t>https://github.com/ManuelLerchner/fpv-tutorial-SS23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36BA5-E1B5-4D22-A095-3E60B39144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876868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>
          <a:xfrm>
            <a:off x="0" y="4743360"/>
            <a:ext cx="9144000" cy="399960"/>
          </a:xfrm>
          <a:prstGeom prst="rect">
            <a:avLst/>
          </a:prstGeom>
        </p:spPr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88200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180000" y="3038400"/>
            <a:ext cx="88200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4699440" y="14400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180000" y="30384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4699440" y="30384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>
          <a:xfrm>
            <a:off x="0" y="4743360"/>
            <a:ext cx="9144000" cy="399960"/>
          </a:xfrm>
          <a:prstGeom prst="rect">
            <a:avLst/>
          </a:prstGeom>
        </p:spPr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283968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3161880" y="1440000"/>
            <a:ext cx="283968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/>
          </p:nvPr>
        </p:nvSpPr>
        <p:spPr>
          <a:xfrm>
            <a:off x="6144120" y="1440000"/>
            <a:ext cx="283968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/>
          </p:nvPr>
        </p:nvSpPr>
        <p:spPr>
          <a:xfrm>
            <a:off x="180000" y="3038400"/>
            <a:ext cx="283968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/>
          </p:nvPr>
        </p:nvSpPr>
        <p:spPr>
          <a:xfrm>
            <a:off x="3161880" y="3038400"/>
            <a:ext cx="283968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/>
          </p:nvPr>
        </p:nvSpPr>
        <p:spPr>
          <a:xfrm>
            <a:off x="6144120" y="3038400"/>
            <a:ext cx="283968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>
          <a:xfrm>
            <a:off x="0" y="4743360"/>
            <a:ext cx="9144000" cy="399960"/>
          </a:xfrm>
          <a:prstGeom prst="rect">
            <a:avLst/>
          </a:prstGeom>
        </p:spPr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180000" y="1440000"/>
            <a:ext cx="8820000" cy="30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>
              <a:defRPr b="1" i="0" u="none"/>
            </a:lvl1pPr>
          </a:lstStyle>
          <a:p>
            <a:endParaRPr lang="de-DE" sz="3200" b="0" u="sng" strike="noStrike" spc="-1" dirty="0">
              <a:uFillTx/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8820000" cy="30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4303800" cy="30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99440" y="1440000"/>
            <a:ext cx="4303800" cy="30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C528DBB-DBE2-FEF4-EF2B-F12222F87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ubTitle"/>
          </p:nvPr>
        </p:nvSpPr>
        <p:spPr>
          <a:xfrm>
            <a:off x="180000" y="545760"/>
            <a:ext cx="8820000" cy="247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4699440" y="1440000"/>
            <a:ext cx="4303800" cy="30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180000" y="30384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180000" y="1440000"/>
            <a:ext cx="8820000" cy="30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>
          <a:xfrm>
            <a:off x="0" y="4743360"/>
            <a:ext cx="9144000" cy="399960"/>
          </a:xfrm>
          <a:prstGeom prst="rect">
            <a:avLst/>
          </a:prstGeom>
        </p:spPr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4303800" cy="30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699440" y="14400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4699440" y="30384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99440" y="14400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180000" y="3038400"/>
            <a:ext cx="88200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88200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180000" y="3038400"/>
            <a:ext cx="88200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4699440" y="14400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180000" y="30384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4699440" y="30384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283968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3161880" y="1440000"/>
            <a:ext cx="283968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/>
          </p:nvPr>
        </p:nvSpPr>
        <p:spPr>
          <a:xfrm>
            <a:off x="6144120" y="1440000"/>
            <a:ext cx="283968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/>
          </p:nvPr>
        </p:nvSpPr>
        <p:spPr>
          <a:xfrm>
            <a:off x="180000" y="3038400"/>
            <a:ext cx="283968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/>
          </p:nvPr>
        </p:nvSpPr>
        <p:spPr>
          <a:xfrm>
            <a:off x="3161880" y="3038400"/>
            <a:ext cx="283968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88" name="PlaceHolder 7"/>
          <p:cNvSpPr>
            <a:spLocks noGrp="1"/>
          </p:cNvSpPr>
          <p:nvPr>
            <p:ph/>
          </p:nvPr>
        </p:nvSpPr>
        <p:spPr>
          <a:xfrm>
            <a:off x="6144120" y="3038400"/>
            <a:ext cx="283968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03631D-7601-2F8A-823D-EEB48F2EF7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38352B7-3598-1321-262F-DDAB910632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5E9CA46-F999-726A-78BD-A1C8FC8D2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ADEF4F-4190-147B-9A61-2AE46F166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BEFD4C-B032-7E78-2807-60D404E39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EB34-9449-44EB-9F0D-ABC1D451F9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534977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8755D9-5C41-A58B-DB23-047965566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3D6305-1C55-E4D6-7573-D880206E8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2B2606-E8CA-6083-6A68-660780649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EE4B3F-D17E-CF5F-FF50-DF7EE2268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D7BE378-6DD0-F1BA-BC78-589D1029D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EB34-9449-44EB-9F0D-ABC1D451F9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874447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3FBDFE-AE4C-5D30-B99B-EF58A8B8F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8B8D3DF-34FA-F1B0-8561-4680D714E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0481E14-152D-A354-A0F3-97D0BD52D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E78D00-642F-564A-188E-F1C5A7E43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7D7397-30E5-1FE4-D67B-D458BFDB5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EB34-9449-44EB-9F0D-ABC1D451F9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906977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E6414B-FF50-6BD7-B932-1BB5BF570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6D559C-F82D-8CF2-6631-D4E44D9078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ADD1483-4B6B-5855-D922-9C7447341F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28AC09D-41F3-8C1A-C408-6DA640FCA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5C9515A-5942-6504-A43B-C439ED08E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93C6701-58F8-ADE1-7E06-0D510F647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EB34-9449-44EB-9F0D-ABC1D451F9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34623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A84AEC-8995-E73A-0637-DA2D27BB1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B06B7EC-80C6-40CC-9307-AF36CE2A60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A3A9E23-2C85-00CB-F6B2-F07885BDD3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2852EE9-C20C-3632-A8D4-DE2FD98436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4640AD0-3DC3-DF85-3079-0321E8E16B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B346D60-F24B-8749-4947-6A24DD2F2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D769F07-E74A-E527-6FAB-B0400F8A8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13D3657-11C8-04A8-8980-B21D29A1C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EB34-9449-44EB-9F0D-ABC1D451F9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1059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8820000" cy="30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>
          <a:xfrm>
            <a:off x="0" y="4743360"/>
            <a:ext cx="9144000" cy="399960"/>
          </a:xfrm>
          <a:prstGeom prst="rect">
            <a:avLst/>
          </a:prstGeom>
        </p:spPr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08B7BA-99B1-8AF0-7471-1F5C07862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5C74129-F0C0-53DC-FBB3-669F8D9A8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22E85D9-B759-4585-157D-628299CA5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F4B6B57-E677-BDBE-145C-B77A13013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EB34-9449-44EB-9F0D-ABC1D451F9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305359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19DB78F-176B-6FAA-3009-741B45FB2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D259AEF-B815-2347-F40C-365B616A2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9710E6C-C514-D28B-896C-E7F563C7E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EB34-9449-44EB-9F0D-ABC1D451F9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730972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D03E46-52CE-7959-D681-323C98FC1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A22391-BA3D-B2BA-98A2-634FF40EF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4F1817F-A4FA-221F-EC15-2759AFF48B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0A65A2A-A6F1-BB6D-180F-A1C21D7B1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6104151-43D7-E7EE-145A-0A853953C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2E5E02A-C761-B209-628B-B0BAE68C9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EB34-9449-44EB-9F0D-ABC1D451F9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650722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8EB8E7-4620-8539-8FED-36DFF6B0F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FA94696-3C0C-05CA-3A9E-A650D2340F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3B141D8-F922-2EDB-7AC2-86DB767C3F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DD5CD15-2D8C-A20E-AB29-502DB282A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AA3619E-5630-6A80-0C87-C4B83F68B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2502F2-40E4-2EA4-37CA-86A27E51E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EB34-9449-44EB-9F0D-ABC1D451F9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679398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852F43-55F1-031C-8ED8-9ED2F8503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4C5825B-D601-1708-F68E-6B2B89EF22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F8E3379-67EE-C9C2-96CB-83322F222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0280564-0F5A-82B8-56FD-175E9E3AE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9718B3-8CA3-1C6C-36F0-BA93198C6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EB34-9449-44EB-9F0D-ABC1D451F9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191860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11870C9-7434-D634-A07C-CAC516EF0D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8AADCD9-4F59-DE84-2DC9-A7C889D5B8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238E02-7315-72BE-59B0-2730FCEEC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BFAA3FE-2ED0-7828-CCE8-560C70C4E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https://github.com/ManuelLerchner/fpv-tutorial-SS23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6BBF3D-8A8D-34C5-0A05-FD0F59A6B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EB34-9449-44EB-9F0D-ABC1D451F9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6162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4303800" cy="30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99440" y="1440000"/>
            <a:ext cx="4303800" cy="30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>
          <a:xfrm>
            <a:off x="0" y="4743360"/>
            <a:ext cx="9144000" cy="399960"/>
          </a:xfrm>
          <a:prstGeom prst="rect">
            <a:avLst/>
          </a:prstGeom>
        </p:spPr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>
          <a:xfrm>
            <a:off x="0" y="4743360"/>
            <a:ext cx="9144000" cy="399960"/>
          </a:xfrm>
          <a:prstGeom prst="rect">
            <a:avLst/>
          </a:prstGeom>
        </p:spPr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180000" y="545760"/>
            <a:ext cx="8820000" cy="247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>
          <a:xfrm>
            <a:off x="0" y="4743360"/>
            <a:ext cx="9144000" cy="399960"/>
          </a:xfrm>
          <a:prstGeom prst="rect">
            <a:avLst/>
          </a:prstGeom>
        </p:spPr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4699440" y="1440000"/>
            <a:ext cx="4303800" cy="30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180000" y="30384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>
          <a:xfrm>
            <a:off x="0" y="4743360"/>
            <a:ext cx="9144000" cy="399960"/>
          </a:xfrm>
          <a:prstGeom prst="rect">
            <a:avLst/>
          </a:prstGeom>
        </p:spPr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4303800" cy="30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4699440" y="14400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4699440" y="30384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>
          <a:xfrm>
            <a:off x="0" y="4743360"/>
            <a:ext cx="9144000" cy="399960"/>
          </a:xfrm>
          <a:prstGeom prst="rect">
            <a:avLst/>
          </a:prstGeom>
        </p:spPr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3200" b="0" u="sng" strike="noStrike" spc="-1">
              <a:uFillTx/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180000" y="14400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4699440" y="14400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180000" y="3038400"/>
            <a:ext cx="88200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>
          <a:xfrm>
            <a:off x="0" y="4743360"/>
            <a:ext cx="9144000" cy="399960"/>
          </a:xfrm>
          <a:prstGeom prst="rect">
            <a:avLst/>
          </a:prstGeom>
        </p:spPr>
        <p:txBody>
          <a:bodyPr/>
          <a:lstStyle/>
          <a:p>
            <a:r>
              <a:rPr lang="de-DE"/>
              <a:t>https://github.com/ManuelLerchner/fpv-tutorial-SS23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18" hidden="1"/>
          <p:cNvSpPr/>
          <p:nvPr/>
        </p:nvSpPr>
        <p:spPr>
          <a:xfrm>
            <a:off x="6228000" y="359640"/>
            <a:ext cx="1838880" cy="22680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r">
              <a:lnSpc>
                <a:spcPct val="100000"/>
              </a:lnSpc>
              <a:buNone/>
            </a:pPr>
            <a:r>
              <a:rPr lang="en-US" sz="900" b="0" strike="noStrike" spc="-1">
                <a:solidFill>
                  <a:srgbClr val="005293"/>
                </a:solidFill>
                <a:latin typeface="Arial"/>
                <a:ea typeface="ＭＳ Ｐゴシック"/>
              </a:rPr>
              <a:t>Technische Universität München</a:t>
            </a:r>
            <a:endParaRPr lang="de-DE" sz="900" b="0" strike="noStrike" spc="-1">
              <a:latin typeface="Arial"/>
            </a:endParaRPr>
          </a:p>
        </p:txBody>
      </p:sp>
      <p:sp>
        <p:nvSpPr>
          <p:cNvPr id="9" name="Line 23"/>
          <p:cNvSpPr/>
          <p:nvPr/>
        </p:nvSpPr>
        <p:spPr>
          <a:xfrm>
            <a:off x="0" y="4743360"/>
            <a:ext cx="9144000" cy="360"/>
          </a:xfrm>
          <a:prstGeom prst="line">
            <a:avLst/>
          </a:prstGeom>
          <a:ln w="9525">
            <a:solidFill>
              <a:srgbClr val="00529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Line 22"/>
          <p:cNvSpPr/>
          <p:nvPr/>
        </p:nvSpPr>
        <p:spPr>
          <a:xfrm>
            <a:off x="0" y="514440"/>
            <a:ext cx="9144000" cy="360"/>
          </a:xfrm>
          <a:prstGeom prst="line">
            <a:avLst/>
          </a:prstGeom>
          <a:ln w="9525">
            <a:solidFill>
              <a:srgbClr val="00529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Text Box 18" hidden="1"/>
          <p:cNvSpPr/>
          <p:nvPr/>
        </p:nvSpPr>
        <p:spPr>
          <a:xfrm>
            <a:off x="871560" y="252000"/>
            <a:ext cx="1893600" cy="3639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900" b="0" strike="noStrike" spc="-1">
                <a:solidFill>
                  <a:srgbClr val="005293"/>
                </a:solidFill>
                <a:latin typeface="Arial"/>
                <a:ea typeface="ＭＳ Ｐゴシック"/>
              </a:rPr>
              <a:t>Chair of Media Technology</a:t>
            </a:r>
            <a:endParaRPr lang="de-DE" sz="9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900" b="0" strike="noStrike" spc="-1">
                <a:solidFill>
                  <a:srgbClr val="005293"/>
                </a:solidFill>
                <a:latin typeface="Arial"/>
                <a:ea typeface="ＭＳ Ｐゴシック"/>
              </a:rPr>
              <a:t>Prof. Dr.-Ing. Eckehard Steinbach</a:t>
            </a:r>
            <a:endParaRPr lang="de-DE" sz="900" b="0" strike="noStrike" spc="-1">
              <a:latin typeface="Arial"/>
            </a:endParaRPr>
          </a:p>
        </p:txBody>
      </p:sp>
      <p:pic>
        <p:nvPicPr>
          <p:cNvPr id="4" name="Picture 29" descr="U:\Logos und Grafiken\TUMLogo_oZ_Vollfl_blau_RGB.png"/>
          <p:cNvPicPr/>
          <p:nvPr/>
        </p:nvPicPr>
        <p:blipFill>
          <a:blip r:embed="rId14"/>
          <a:stretch/>
        </p:blipFill>
        <p:spPr>
          <a:xfrm>
            <a:off x="8280000" y="180000"/>
            <a:ext cx="603720" cy="238680"/>
          </a:xfrm>
          <a:prstGeom prst="rect">
            <a:avLst/>
          </a:prstGeom>
          <a:ln w="0">
            <a:noFill/>
          </a:ln>
        </p:spPr>
      </p:pic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40000" y="945000"/>
            <a:ext cx="8100000" cy="855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ctr">
            <a:noAutofit/>
          </a:bodyPr>
          <a:lstStyle/>
          <a:p>
            <a:r>
              <a:rPr lang="de-DE" sz="1800" b="0" strike="noStrike" spc="-1" dirty="0">
                <a:solidFill>
                  <a:srgbClr val="005293"/>
                </a:solidFill>
                <a:latin typeface="Arial"/>
              </a:rPr>
              <a:t>Format des Titeltextes durch Klicken bearbeiten</a:t>
            </a:r>
          </a:p>
        </p:txBody>
      </p:sp>
      <p:sp>
        <p:nvSpPr>
          <p:cNvPr id="7" name="PlaceHolder 3"/>
          <p:cNvSpPr>
            <a:spLocks noGrp="1"/>
          </p:cNvSpPr>
          <p:nvPr>
            <p:ph type="body"/>
          </p:nvPr>
        </p:nvSpPr>
        <p:spPr>
          <a:xfrm>
            <a:off x="540000" y="1800000"/>
            <a:ext cx="8100000" cy="27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 algn="ctr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latin typeface="Arial"/>
              </a:rPr>
              <a:t>Format des Gliederungstextes durch Klicken bearbeiten</a:t>
            </a:r>
          </a:p>
          <a:p>
            <a:pPr marL="864000" lvl="1" indent="-324000" algn="ctr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100" b="0" strike="noStrike" spc="-1">
                <a:latin typeface="Arial"/>
              </a:rPr>
              <a:t>Zweite Gliederungsebene</a:t>
            </a:r>
          </a:p>
          <a:p>
            <a:pPr marL="1296000" lvl="2" indent="-288000" algn="ctr">
              <a:spcBef>
                <a:spcPts val="6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latin typeface="Arial"/>
              </a:rPr>
              <a:t>Dritte Gliederungsebene</a:t>
            </a:r>
          </a:p>
          <a:p>
            <a:pPr marL="1728000" lvl="3" indent="-216000" algn="ctr">
              <a:spcBef>
                <a:spcPts val="422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500" b="0" strike="noStrike" spc="-1">
                <a:latin typeface="Arial"/>
              </a:rPr>
              <a:t>Vierte Gliederungsebene</a:t>
            </a:r>
          </a:p>
          <a:p>
            <a:pPr marL="2160000" lvl="4" indent="-216000" algn="ctr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500" b="0" strike="noStrike" spc="-1">
                <a:latin typeface="Arial"/>
              </a:rPr>
              <a:t>Fünfte Gliederungsebene</a:t>
            </a:r>
          </a:p>
          <a:p>
            <a:pPr marL="2592000" lvl="5" indent="-216000" algn="ctr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500" b="0" strike="noStrike" spc="-1">
                <a:latin typeface="Arial"/>
              </a:rPr>
              <a:t>Sechste Gliederungsebene</a:t>
            </a:r>
          </a:p>
          <a:p>
            <a:pPr marL="3024000" lvl="6" indent="-216000" algn="ctr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500" b="0" strike="noStrike" spc="-1"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 Box 18" hidden="1"/>
          <p:cNvSpPr/>
          <p:nvPr/>
        </p:nvSpPr>
        <p:spPr>
          <a:xfrm>
            <a:off x="6228000" y="359640"/>
            <a:ext cx="1838880" cy="22680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r">
              <a:lnSpc>
                <a:spcPct val="100000"/>
              </a:lnSpc>
              <a:buNone/>
            </a:pPr>
            <a:r>
              <a:rPr lang="en-US" sz="900" b="0" strike="noStrike" spc="-1">
                <a:solidFill>
                  <a:srgbClr val="005293"/>
                </a:solidFill>
                <a:latin typeface="Arial"/>
                <a:ea typeface="ＭＳ Ｐゴシック"/>
              </a:rPr>
              <a:t>Technische Universität München</a:t>
            </a:r>
            <a:endParaRPr lang="de-DE" sz="900" b="0" strike="noStrike" spc="-1">
              <a:latin typeface="Arial"/>
            </a:endParaRPr>
          </a:p>
        </p:txBody>
      </p:sp>
      <p:sp>
        <p:nvSpPr>
          <p:cNvPr id="45" name="Line 23"/>
          <p:cNvSpPr/>
          <p:nvPr/>
        </p:nvSpPr>
        <p:spPr>
          <a:xfrm>
            <a:off x="0" y="4743360"/>
            <a:ext cx="9144000" cy="360"/>
          </a:xfrm>
          <a:prstGeom prst="line">
            <a:avLst/>
          </a:prstGeom>
          <a:ln w="9525">
            <a:solidFill>
              <a:srgbClr val="00529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Line 22"/>
          <p:cNvSpPr/>
          <p:nvPr/>
        </p:nvSpPr>
        <p:spPr>
          <a:xfrm>
            <a:off x="0" y="514440"/>
            <a:ext cx="9144000" cy="360"/>
          </a:xfrm>
          <a:prstGeom prst="line">
            <a:avLst/>
          </a:prstGeom>
          <a:ln w="9525">
            <a:solidFill>
              <a:srgbClr val="00529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Text Box 18" hidden="1"/>
          <p:cNvSpPr/>
          <p:nvPr/>
        </p:nvSpPr>
        <p:spPr>
          <a:xfrm>
            <a:off x="871560" y="252000"/>
            <a:ext cx="1893600" cy="3639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900" b="0" strike="noStrike" spc="-1">
                <a:solidFill>
                  <a:srgbClr val="005293"/>
                </a:solidFill>
                <a:latin typeface="Arial"/>
                <a:ea typeface="ＭＳ Ｐゴシック"/>
              </a:rPr>
              <a:t>Chair of Media Technology</a:t>
            </a:r>
            <a:endParaRPr lang="de-DE" sz="9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900" b="0" strike="noStrike" spc="-1">
                <a:solidFill>
                  <a:srgbClr val="005293"/>
                </a:solidFill>
                <a:latin typeface="Arial"/>
                <a:ea typeface="ＭＳ Ｐゴシック"/>
              </a:rPr>
              <a:t>Prof. Dr.-Ing. Eckehard Steinbach</a:t>
            </a:r>
            <a:endParaRPr lang="de-DE" sz="900" b="0" strike="noStrike" spc="-1">
              <a:latin typeface="Arial"/>
            </a:endParaRPr>
          </a:p>
        </p:txBody>
      </p:sp>
      <p:pic>
        <p:nvPicPr>
          <p:cNvPr id="48" name="Picture 29" descr="U:\Logos und Grafiken\TUMLogo_oZ_Vollfl_blau_RGB.png"/>
          <p:cNvPicPr/>
          <p:nvPr/>
        </p:nvPicPr>
        <p:blipFill>
          <a:blip r:embed="rId14"/>
          <a:stretch/>
        </p:blipFill>
        <p:spPr>
          <a:xfrm>
            <a:off x="8280000" y="180000"/>
            <a:ext cx="603720" cy="238680"/>
          </a:xfrm>
          <a:prstGeom prst="rect">
            <a:avLst/>
          </a:prstGeom>
          <a:ln w="0">
            <a:noFill/>
          </a:ln>
        </p:spPr>
      </p:pic>
      <p:sp>
        <p:nvSpPr>
          <p:cNvPr id="49" name="PlaceHolder 1"/>
          <p:cNvSpPr>
            <a:spLocks noGrp="1"/>
          </p:cNvSpPr>
          <p:nvPr>
            <p:ph type="ftr" idx="2"/>
          </p:nvPr>
        </p:nvSpPr>
        <p:spPr>
          <a:xfrm>
            <a:off x="360000" y="4743720"/>
            <a:ext cx="4680000" cy="39996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numCol="1" spcCol="0" anchor="ctr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latin typeface="Times New Roman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latin typeface="Times New Roman"/>
              </a:rPr>
              <a:t>https://github.com/ManuelLerchner/fpv-tutorial-SS23</a:t>
            </a: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180000" y="1440000"/>
            <a:ext cx="8820000" cy="30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 dirty="0"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100" b="0" strike="noStrike" spc="-1" dirty="0"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6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 dirty="0"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422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500" b="0" strike="noStrike" spc="-1" dirty="0"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500" b="0" strike="noStrike" spc="-1" dirty="0"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500" b="0" strike="noStrike" spc="-1" dirty="0"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500" b="0" strike="noStrike" spc="-1" dirty="0">
                <a:latin typeface="Arial"/>
              </a:rPr>
              <a:t>Siebte Gliederungsebene</a:t>
            </a:r>
          </a:p>
        </p:txBody>
      </p:sp>
      <p:sp>
        <p:nvSpPr>
          <p:cNvPr id="52" name="Textfeld 51"/>
          <p:cNvSpPr txBox="1"/>
          <p:nvPr/>
        </p:nvSpPr>
        <p:spPr>
          <a:xfrm>
            <a:off x="7200000" y="4743360"/>
            <a:ext cx="1944000" cy="400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buNone/>
            </a:pPr>
            <a:fld id="{77081947-053D-4D55-84BD-885279A48E69}" type="slidenum">
              <a:rPr lang="de-DE" sz="1400" b="0" strike="noStrike" spc="-1">
                <a:latin typeface="Times New Roman"/>
              </a:rPr>
              <a:t>‹Nr.›</a:t>
            </a:fld>
            <a:endParaRPr lang="de-DE" sz="1400" b="0" strike="noStrike" spc="-1" dirty="0">
              <a:latin typeface="Times New Roman"/>
            </a:endParaRPr>
          </a:p>
        </p:txBody>
      </p:sp>
      <p:sp>
        <p:nvSpPr>
          <p:cNvPr id="3" name="Titelplatzhalter 2">
            <a:extLst>
              <a:ext uri="{FF2B5EF4-FFF2-40B4-BE49-F238E27FC236}">
                <a16:creationId xmlns:a16="http://schemas.microsoft.com/office/drawing/2014/main" id="{D9CDA637-8994-652A-1141-E0F6B315F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000" y="549646"/>
            <a:ext cx="8820000" cy="5603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u="sng" kern="1200">
          <a:solidFill>
            <a:schemeClr val="tx1"/>
          </a:solidFill>
          <a:effectLst/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058F363-1327-61B9-409D-79E61464C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3CF71AB-F002-19B5-89F8-6891F73FF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C82B19-1DE4-E2BA-15A2-D2FDB28431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E452258-6D71-8F12-3208-D21F709DE5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https://github.com/ManuelLerchner/fpv-tutorial-SS23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C2B2BB4-4772-E25B-BA2C-EF48316135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1EB34-9449-44EB-9F0D-ABC1D451F9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6282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commons.wikimedia.org/wiki/File:Three-body_Problem_Animation_with_COM.gif" TargetMode="Externa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2322000" y="720000"/>
            <a:ext cx="4500000" cy="855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de-DE" sz="4000" b="0" strike="noStrike" spc="-1" dirty="0" err="1">
                <a:solidFill>
                  <a:srgbClr val="005293"/>
                </a:solidFill>
                <a:latin typeface="Arial"/>
              </a:rPr>
              <a:t>MolSim</a:t>
            </a:r>
            <a:r>
              <a:rPr lang="de-DE" sz="4000" b="0" strike="noStrike" spc="-1" dirty="0">
                <a:solidFill>
                  <a:srgbClr val="005293"/>
                </a:solidFill>
                <a:latin typeface="Arial"/>
              </a:rPr>
              <a:t> WS 23/24</a:t>
            </a:r>
          </a:p>
        </p:txBody>
      </p:sp>
      <p:sp>
        <p:nvSpPr>
          <p:cNvPr id="90" name="Rectangle 1"/>
          <p:cNvSpPr/>
          <p:nvPr/>
        </p:nvSpPr>
        <p:spPr>
          <a:xfrm>
            <a:off x="702360" y="2160000"/>
            <a:ext cx="7739640" cy="565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numCol="1" spcCol="0" anchor="t">
            <a:noAutofit/>
          </a:bodyPr>
          <a:lstStyle/>
          <a:p>
            <a:pPr algn="ctr">
              <a:lnSpc>
                <a:spcPct val="115000"/>
              </a:lnSpc>
              <a:spcBef>
                <a:spcPts val="1984"/>
              </a:spcBef>
              <a:spcAft>
                <a:spcPts val="567"/>
              </a:spcAft>
              <a:buNone/>
            </a:pPr>
            <a:r>
              <a:rPr lang="de-DE" sz="2800" b="0" strike="noStrike" spc="-1" dirty="0">
                <a:solidFill>
                  <a:srgbClr val="005293"/>
                </a:solidFill>
                <a:latin typeface="Arial"/>
              </a:rPr>
              <a:t>Project Setup, Planetary Simulation</a:t>
            </a:r>
            <a:endParaRPr lang="de-DE" sz="2800" b="0" strike="noStrike" spc="-1" dirty="0">
              <a:latin typeface="Arial"/>
            </a:endParaRPr>
          </a:p>
        </p:txBody>
      </p:sp>
      <p:sp>
        <p:nvSpPr>
          <p:cNvPr id="91" name="Rechteck 90"/>
          <p:cNvSpPr/>
          <p:nvPr/>
        </p:nvSpPr>
        <p:spPr>
          <a:xfrm>
            <a:off x="3856320" y="4140000"/>
            <a:ext cx="1431720" cy="290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fld id="{1D9EEED4-9C4A-4F6B-99F7-A90D6DC8D79B}" type="datetime">
              <a:rPr lang="de-DE" sz="1600" b="0" strike="noStrike" spc="-1">
                <a:latin typeface="Arial"/>
              </a:rPr>
              <a:t>31.10.2023</a:t>
            </a:fld>
            <a:endParaRPr lang="de-DE" sz="1600" b="0" strike="noStrike" spc="-1" dirty="0">
              <a:latin typeface="Arial"/>
            </a:endParaRPr>
          </a:p>
        </p:txBody>
      </p:sp>
      <p:sp>
        <p:nvSpPr>
          <p:cNvPr id="92" name="Rectangle 2"/>
          <p:cNvSpPr/>
          <p:nvPr/>
        </p:nvSpPr>
        <p:spPr>
          <a:xfrm>
            <a:off x="3852000" y="1800000"/>
            <a:ext cx="1440000" cy="36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numCol="1" spcCol="0" anchor="t">
            <a:noAutofit/>
          </a:bodyPr>
          <a:lstStyle/>
          <a:p>
            <a:pPr algn="ctr">
              <a:lnSpc>
                <a:spcPct val="115000"/>
              </a:lnSpc>
              <a:spcBef>
                <a:spcPts val="1984"/>
              </a:spcBef>
              <a:spcAft>
                <a:spcPts val="567"/>
              </a:spcAft>
              <a:buNone/>
            </a:pPr>
            <a:r>
              <a:rPr lang="de-DE" sz="2000" b="0" strike="noStrike" spc="-1" dirty="0">
                <a:solidFill>
                  <a:srgbClr val="005293"/>
                </a:solidFill>
                <a:latin typeface="Arial"/>
              </a:rPr>
              <a:t>Sheet 1</a:t>
            </a:r>
            <a:endParaRPr lang="de-DE" sz="2000" b="0" strike="noStrike" spc="-1" dirty="0">
              <a:latin typeface="Arial"/>
            </a:endParaRPr>
          </a:p>
        </p:txBody>
      </p:sp>
      <p:sp>
        <p:nvSpPr>
          <p:cNvPr id="93" name="Textfeld 92"/>
          <p:cNvSpPr txBox="1"/>
          <p:nvPr/>
        </p:nvSpPr>
        <p:spPr>
          <a:xfrm>
            <a:off x="2419350" y="3060000"/>
            <a:ext cx="4305300" cy="715075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50000"/>
              </a:lnSpc>
              <a:buNone/>
            </a:pPr>
            <a:r>
              <a:rPr lang="de-DE" sz="1600" b="1" strike="noStrike" spc="-1" dirty="0">
                <a:latin typeface="Arial"/>
              </a:rPr>
              <a:t>Group C </a:t>
            </a:r>
            <a:r>
              <a:rPr lang="de-DE" sz="1600" b="0" strike="noStrike" spc="-1" dirty="0">
                <a:latin typeface="Arial"/>
              </a:rPr>
              <a:t>[Manuel, Tobias, Daniel]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CBE43E-3D00-AA07-3769-3FA4513F6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References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4C7EFB4-79EF-F309-3F30-A8F8206F9E87}"/>
              </a:ext>
            </a:extLst>
          </p:cNvPr>
          <p:cNvSpPr txBox="1"/>
          <p:nvPr/>
        </p:nvSpPr>
        <p:spPr>
          <a:xfrm>
            <a:off x="544918" y="1355650"/>
            <a:ext cx="8180424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/>
              <a:t>3-body-problem GIF: </a:t>
            </a:r>
            <a:r>
              <a:rPr lang="de-DE" dirty="0">
                <a:ea typeface="+mn-lt"/>
                <a:cs typeface="+mn-lt"/>
                <a:hlinkClick r:id="rId2"/>
              </a:rPr>
              <a:t>https://commons.wikimedia.org/wiki/File:Three-body_Problem_Animation_with_COM.gif</a:t>
            </a:r>
            <a:endParaRPr lang="de-DE">
              <a:ea typeface="+mn-lt"/>
              <a:cs typeface="+mn-lt"/>
            </a:endParaRPr>
          </a:p>
          <a:p>
            <a:endParaRPr lang="de-DE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57484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CBE43E-3D00-AA07-3769-3FA4513F6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Input File Reverse Engineering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BC4D9695-DD9B-B93A-AEB4-77599A8DF6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430"/>
          <a:stretch/>
        </p:blipFill>
        <p:spPr>
          <a:xfrm>
            <a:off x="4552929" y="1525033"/>
            <a:ext cx="4411071" cy="1834819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E2826BAB-818A-63E8-F70F-10B72FFFF8A7}"/>
              </a:ext>
            </a:extLst>
          </p:cNvPr>
          <p:cNvSpPr txBox="1"/>
          <p:nvPr/>
        </p:nvSpPr>
        <p:spPr>
          <a:xfrm>
            <a:off x="180000" y="1525033"/>
            <a:ext cx="4504823" cy="29495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Input File isn’t labeled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⇒ Reverse engineer each body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Observation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Position in AUs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Mass normalized to sun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Therefore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Sun, Earth, Jupiter, Halley's Comet</a:t>
            </a:r>
          </a:p>
        </p:txBody>
      </p:sp>
    </p:spTree>
    <p:extLst>
      <p:ext uri="{BB962C8B-B14F-4D97-AF65-F5344CB8AC3E}">
        <p14:creationId xmlns:p14="http://schemas.microsoft.com/office/powerpoint/2010/main" val="1023508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CBE43E-3D00-AA07-3769-3FA4513F6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 Body Simulation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E2826BAB-818A-63E8-F70F-10B72FFFF8A7}"/>
              </a:ext>
            </a:extLst>
          </p:cNvPr>
          <p:cNvSpPr txBox="1"/>
          <p:nvPr/>
        </p:nvSpPr>
        <p:spPr>
          <a:xfrm>
            <a:off x="180000" y="1525033"/>
            <a:ext cx="5795176" cy="378052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Simulations with n ≤ 2:</a:t>
            </a:r>
          </a:p>
          <a:p>
            <a:pPr marL="742950" lvl="1" indent="-285750">
              <a:lnSpc>
                <a:spcPct val="150000"/>
              </a:lnSpc>
              <a:buFont typeface="Arial,Sans-Serif" panose="020B0604020202020204" pitchFamily="34" charset="0"/>
              <a:buChar char="•"/>
            </a:pPr>
            <a:r>
              <a:rPr lang="en-US" dirty="0">
                <a:cs typeface="Arial"/>
              </a:rPr>
              <a:t>Very stable and simple orbits</a:t>
            </a:r>
          </a:p>
          <a:p>
            <a:pPr marL="742950" lvl="1" indent="-285750">
              <a:lnSpc>
                <a:spcPct val="150000"/>
              </a:lnSpc>
              <a:buFont typeface="Arial,Sans-Serif" panose="020B0604020202020204" pitchFamily="34" charset="0"/>
              <a:buChar char="•"/>
            </a:pPr>
            <a:r>
              <a:rPr lang="en-US" dirty="0">
                <a:cs typeface="Arial"/>
              </a:rPr>
              <a:t>Often no approximations needed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Simulation with n ≥ 3: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Rarely analytic solution, approximation required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More complex orbits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Approximation artifacts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Grafik 3" descr="https://upload.wikimedia.org/wikipedia/commons/1/1c/Three-body_Problem_Animation_with_COM.gif">
            <a:extLst>
              <a:ext uri="{FF2B5EF4-FFF2-40B4-BE49-F238E27FC236}">
                <a16:creationId xmlns:a16="http://schemas.microsoft.com/office/drawing/2014/main" id="{52243E18-F8C3-D333-4688-A27BCCF4E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4162" y="748266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588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866E1BE6-845E-1970-909D-DA507B56B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Visualization</a:t>
            </a:r>
            <a:r>
              <a:rPr lang="de-DE" dirty="0"/>
              <a:t> </a:t>
            </a:r>
          </a:p>
        </p:txBody>
      </p:sp>
      <p:pic>
        <p:nvPicPr>
          <p:cNvPr id="3" name="Grafik 2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F5ACCC32-2037-A179-F2AD-04147825B98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030"/>
          <a:stretch/>
        </p:blipFill>
        <p:spPr>
          <a:xfrm>
            <a:off x="4828477" y="989085"/>
            <a:ext cx="3991583" cy="3543414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2DC78699-9A63-BF58-C56C-4DD05693D74B}"/>
              </a:ext>
            </a:extLst>
          </p:cNvPr>
          <p:cNvSpPr txBox="1"/>
          <p:nvPr/>
        </p:nvSpPr>
        <p:spPr>
          <a:xfrm>
            <a:off x="180000" y="1525033"/>
            <a:ext cx="4281941" cy="17030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Added some visuals to the simulation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Color represents planet type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Average orbit radius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Looks very cool!</a:t>
            </a:r>
          </a:p>
        </p:txBody>
      </p:sp>
    </p:spTree>
    <p:extLst>
      <p:ext uri="{BB962C8B-B14F-4D97-AF65-F5344CB8AC3E}">
        <p14:creationId xmlns:p14="http://schemas.microsoft.com/office/powerpoint/2010/main" val="3737417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866E1BE6-845E-1970-909D-DA507B56B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Visualization</a:t>
            </a:r>
            <a:r>
              <a:rPr lang="de-DE" dirty="0"/>
              <a:t> 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DC78699-9A63-BF58-C56C-4DD05693D74B}"/>
              </a:ext>
            </a:extLst>
          </p:cNvPr>
          <p:cNvSpPr txBox="1"/>
          <p:nvPr/>
        </p:nvSpPr>
        <p:spPr>
          <a:xfrm>
            <a:off x="180000" y="1525033"/>
            <a:ext cx="473206" cy="45653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" name="halleys_comet">
            <a:hlinkClick r:id="" action="ppaction://media"/>
            <a:extLst>
              <a:ext uri="{FF2B5EF4-FFF2-40B4-BE49-F238E27FC236}">
                <a16:creationId xmlns:a16="http://schemas.microsoft.com/office/drawing/2014/main" id="{4A6BDCBA-17D4-03CF-4DC6-6215AFBBED02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777373" y="1065914"/>
            <a:ext cx="5594312" cy="3636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762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866E1BE6-845E-1970-909D-DA507B56B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Visualization</a:t>
            </a:r>
            <a:r>
              <a:rPr lang="de-DE" dirty="0"/>
              <a:t> 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DC78699-9A63-BF58-C56C-4DD05693D74B}"/>
              </a:ext>
            </a:extLst>
          </p:cNvPr>
          <p:cNvSpPr txBox="1"/>
          <p:nvPr/>
        </p:nvSpPr>
        <p:spPr>
          <a:xfrm>
            <a:off x="180000" y="1525033"/>
            <a:ext cx="473206" cy="45653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" name="halleys_comet">
            <a:hlinkClick r:id="" action="ppaction://media"/>
            <a:extLst>
              <a:ext uri="{FF2B5EF4-FFF2-40B4-BE49-F238E27FC236}">
                <a16:creationId xmlns:a16="http://schemas.microsoft.com/office/drawing/2014/main" id="{4A6BDCBA-17D4-03CF-4DC6-6215AFBBED02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777373" y="1065914"/>
            <a:ext cx="5594312" cy="3636335"/>
          </a:xfrm>
          <a:prstGeom prst="rect">
            <a:avLst/>
          </a:prstGeom>
        </p:spPr>
      </p:pic>
      <p:sp>
        <p:nvSpPr>
          <p:cNvPr id="7" name="Ellipse 6">
            <a:extLst>
              <a:ext uri="{FF2B5EF4-FFF2-40B4-BE49-F238E27FC236}">
                <a16:creationId xmlns:a16="http://schemas.microsoft.com/office/drawing/2014/main" id="{DEF61170-CE3A-DD39-8672-F9DF6B44F076}"/>
              </a:ext>
            </a:extLst>
          </p:cNvPr>
          <p:cNvSpPr/>
          <p:nvPr/>
        </p:nvSpPr>
        <p:spPr>
          <a:xfrm>
            <a:off x="3036924" y="2239484"/>
            <a:ext cx="3834365" cy="930346"/>
          </a:xfrm>
          <a:prstGeom prst="ellipse">
            <a:avLst/>
          </a:prstGeom>
          <a:noFill/>
          <a:ln w="12700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6B4F121A-6241-BA1A-31D6-72A6E604C712}"/>
              </a:ext>
            </a:extLst>
          </p:cNvPr>
          <p:cNvSpPr/>
          <p:nvPr/>
        </p:nvSpPr>
        <p:spPr>
          <a:xfrm rot="120000">
            <a:off x="3036923" y="2305937"/>
            <a:ext cx="3834365" cy="883829"/>
          </a:xfrm>
          <a:prstGeom prst="ellipse">
            <a:avLst/>
          </a:prstGeom>
          <a:noFill/>
          <a:ln w="127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EBDEB802-9471-973D-B276-189B4DD849BB}"/>
              </a:ext>
            </a:extLst>
          </p:cNvPr>
          <p:cNvSpPr/>
          <p:nvPr/>
        </p:nvSpPr>
        <p:spPr>
          <a:xfrm rot="180000">
            <a:off x="3022203" y="2314645"/>
            <a:ext cx="3940690" cy="963572"/>
          </a:xfrm>
          <a:prstGeom prst="ellipse">
            <a:avLst/>
          </a:prstGeom>
          <a:noFill/>
          <a:ln w="127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2537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CBE43E-3D00-AA07-3769-3FA4513F6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000" y="545760"/>
            <a:ext cx="8820000" cy="534240"/>
          </a:xfrm>
        </p:spPr>
        <p:txBody>
          <a:bodyPr vert="horz" lIns="0" tIns="0" rIns="0" bIns="0" rtlCol="0" anchor="ctr">
            <a:normAutofit/>
          </a:bodyPr>
          <a:lstStyle/>
          <a:p>
            <a:r>
              <a:rPr lang="de-DE" sz="3200" b="0" i="0" u="sng" kern="1200" spc="-1">
                <a:effectLst/>
                <a:latin typeface="Arial"/>
                <a:ea typeface="+mj-ea"/>
                <a:cs typeface="Arial" panose="020B0604020202020204" pitchFamily="34" charset="0"/>
              </a:rPr>
              <a:t>Code Refactoring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72150DA-58E1-C6DC-61B9-7C3D2302ADE2}"/>
              </a:ext>
            </a:extLst>
          </p:cNvPr>
          <p:cNvSpPr txBox="1"/>
          <p:nvPr/>
        </p:nvSpPr>
        <p:spPr>
          <a:xfrm>
            <a:off x="180000" y="1440000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rot="0" spcFirstLastPara="0" vertOverflow="overflow" horzOverflow="overflow" vert="horz" lIns="0" tIns="0" rIns="0" bIns="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de-DE" b="1" kern="1200" spc="-1" dirty="0">
                <a:latin typeface="Arial"/>
                <a:ea typeface="+mn-ea"/>
                <a:cs typeface="+mn-cs"/>
              </a:rPr>
              <a:t>Design </a:t>
            </a:r>
            <a:r>
              <a:rPr lang="de-DE" b="1" kern="1200" spc="-1" err="1">
                <a:latin typeface="Arial"/>
                <a:ea typeface="+mn-ea"/>
                <a:cs typeface="+mn-cs"/>
              </a:rPr>
              <a:t>patterns</a:t>
            </a:r>
            <a:r>
              <a:rPr lang="de-DE" b="1" kern="1200" spc="-1" dirty="0">
                <a:latin typeface="Arial"/>
                <a:ea typeface="+mn-ea"/>
                <a:cs typeface="+mn-cs"/>
              </a:rPr>
              <a:t> </a:t>
            </a:r>
            <a:r>
              <a:rPr lang="de-DE" b="1" kern="1200" spc="-1" err="1">
                <a:latin typeface="Arial"/>
                <a:ea typeface="+mn-ea"/>
                <a:cs typeface="+mn-cs"/>
              </a:rPr>
              <a:t>used</a:t>
            </a:r>
            <a:r>
              <a:rPr lang="de-DE" b="1" kern="1200" spc="-1" dirty="0">
                <a:latin typeface="Arial"/>
                <a:ea typeface="+mn-ea"/>
                <a:cs typeface="+mn-cs"/>
              </a:rPr>
              <a:t>:</a:t>
            </a: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de-DE" kern="1200" spc="-1" dirty="0">
                <a:latin typeface="Arial"/>
                <a:ea typeface="+mn-ea"/>
                <a:cs typeface="+mn-cs"/>
              </a:rPr>
              <a:t>Adapter </a:t>
            </a:r>
            <a:r>
              <a:rPr lang="de-DE" kern="1200" spc="-1" err="1">
                <a:latin typeface="Arial"/>
                <a:ea typeface="+mn-ea"/>
                <a:cs typeface="+mn-cs"/>
              </a:rPr>
              <a:t>pattern</a:t>
            </a:r>
            <a:endParaRPr lang="de-DE" kern="1200" spc="-1" dirty="0" err="1">
              <a:latin typeface="Arial"/>
              <a:ea typeface="+mn-ea"/>
              <a:cs typeface="+mn-cs"/>
            </a:endParaRP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de-DE" kern="1200" spc="-1" dirty="0">
                <a:latin typeface="Arial"/>
                <a:ea typeface="+mn-ea"/>
                <a:cs typeface="+mn-cs"/>
              </a:rPr>
              <a:t>Bridge </a:t>
            </a:r>
            <a:r>
              <a:rPr lang="de-DE" kern="1200" spc="-1" err="1">
                <a:latin typeface="Arial"/>
                <a:ea typeface="+mn-ea"/>
                <a:cs typeface="+mn-cs"/>
              </a:rPr>
              <a:t>pattern</a:t>
            </a:r>
            <a:endParaRPr lang="de-DE" kern="1200" spc="-1">
              <a:latin typeface="Arial"/>
              <a:ea typeface="+mn-ea"/>
              <a:cs typeface="+mn-cs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E2826BAB-818A-63E8-F70F-10B72FFFF8A7}"/>
              </a:ext>
            </a:extLst>
          </p:cNvPr>
          <p:cNvSpPr txBox="1"/>
          <p:nvPr/>
        </p:nvSpPr>
        <p:spPr>
          <a:xfrm>
            <a:off x="136070" y="2569451"/>
            <a:ext cx="4303800" cy="145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rtlCol="0" anchor="t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de-DE" b="1" kern="1200" spc="-1" dirty="0">
                <a:latin typeface="Arial"/>
                <a:ea typeface="+mn-ea"/>
                <a:cs typeface="+mn-cs"/>
              </a:rPr>
              <a:t>Goals</a:t>
            </a:r>
            <a:r>
              <a:rPr lang="de-DE" kern="1200" spc="-1" dirty="0">
                <a:latin typeface="Arial"/>
                <a:ea typeface="+mn-ea"/>
                <a:cs typeface="+mn-cs"/>
              </a:rPr>
              <a:t>: </a:t>
            </a:r>
            <a:endParaRPr lang="de-DE" spc="-1" dirty="0">
              <a:latin typeface="Arial"/>
            </a:endParaRP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de-DE" kern="1200" spc="-1" dirty="0">
                <a:latin typeface="Arial"/>
                <a:ea typeface="+mn-ea"/>
                <a:cs typeface="+mn-cs"/>
              </a:rPr>
              <a:t>Not </a:t>
            </a:r>
            <a:r>
              <a:rPr lang="de-DE" kern="1200" spc="-1" err="1">
                <a:latin typeface="Arial"/>
                <a:ea typeface="+mn-ea"/>
                <a:cs typeface="+mn-cs"/>
              </a:rPr>
              <a:t>having</a:t>
            </a:r>
            <a:r>
              <a:rPr lang="de-DE" kern="1200" spc="-1" dirty="0">
                <a:latin typeface="Arial"/>
                <a:ea typeface="+mn-ea"/>
                <a:cs typeface="+mn-cs"/>
              </a:rPr>
              <a:t> </a:t>
            </a:r>
            <a:r>
              <a:rPr lang="de-DE" kern="1200" spc="-1" err="1">
                <a:latin typeface="Arial"/>
                <a:ea typeface="+mn-ea"/>
                <a:cs typeface="+mn-cs"/>
              </a:rPr>
              <a:t>to</a:t>
            </a:r>
            <a:r>
              <a:rPr lang="de-DE" kern="1200" spc="-1" dirty="0">
                <a:latin typeface="Arial"/>
                <a:ea typeface="+mn-ea"/>
                <a:cs typeface="+mn-cs"/>
              </a:rPr>
              <a:t> </a:t>
            </a:r>
            <a:r>
              <a:rPr lang="de-DE" kern="1200" spc="-1" err="1">
                <a:latin typeface="Arial"/>
                <a:ea typeface="+mn-ea"/>
                <a:cs typeface="+mn-cs"/>
              </a:rPr>
              <a:t>change</a:t>
            </a:r>
            <a:r>
              <a:rPr lang="de-DE" kern="1200" spc="-1" dirty="0">
                <a:latin typeface="Arial"/>
                <a:ea typeface="+mn-ea"/>
                <a:cs typeface="+mn-cs"/>
              </a:rPr>
              <a:t> </a:t>
            </a:r>
            <a:r>
              <a:rPr lang="de-DE" kern="1200" spc="-1" err="1">
                <a:latin typeface="Arial"/>
                <a:ea typeface="+mn-ea"/>
                <a:cs typeface="+mn-cs"/>
              </a:rPr>
              <a:t>the</a:t>
            </a:r>
            <a:r>
              <a:rPr lang="de-DE" kern="1200" spc="-1" dirty="0">
                <a:latin typeface="Arial"/>
                <a:ea typeface="+mn-ea"/>
                <a:cs typeface="+mn-cs"/>
              </a:rPr>
              <a:t> code</a:t>
            </a:r>
            <a:r>
              <a:rPr lang="de-DE" spc="-1" dirty="0">
                <a:latin typeface="Arial"/>
              </a:rPr>
              <a:t> </a:t>
            </a:r>
          </a:p>
          <a:p>
            <a:pPr lvl="1">
              <a:lnSpc>
                <a:spcPct val="90000"/>
              </a:lnSpc>
              <a:spcBef>
                <a:spcPts val="1000"/>
              </a:spcBef>
            </a:pPr>
            <a:r>
              <a:rPr lang="de-DE" spc="-1" dirty="0">
                <a:latin typeface="Arial"/>
              </a:rPr>
              <a:t>    </a:t>
            </a:r>
            <a:r>
              <a:rPr lang="de-DE" kern="1200" spc="-1" dirty="0" err="1">
                <a:latin typeface="Arial"/>
                <a:ea typeface="+mn-ea"/>
                <a:cs typeface="+mn-cs"/>
              </a:rPr>
              <a:t>structure</a:t>
            </a:r>
            <a:r>
              <a:rPr lang="de-DE" kern="1200" spc="-1" dirty="0">
                <a:latin typeface="Arial"/>
                <a:ea typeface="+mn-ea"/>
                <a:cs typeface="+mn-cs"/>
              </a:rPr>
              <a:t> </a:t>
            </a:r>
            <a:r>
              <a:rPr lang="de-DE" spc="-1" dirty="0" err="1">
                <a:latin typeface="Arial"/>
              </a:rPr>
              <a:t>much</a:t>
            </a:r>
            <a:endParaRPr lang="de-DE" spc="-1" dirty="0">
              <a:latin typeface="Arial"/>
            </a:endParaRP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de-DE" spc="-1" err="1">
                <a:latin typeface="Arial"/>
              </a:rPr>
              <a:t>Extend</a:t>
            </a:r>
            <a:r>
              <a:rPr lang="de-DE" kern="1200" spc="-1" dirty="0">
                <a:latin typeface="Arial"/>
                <a:ea typeface="+mn-ea"/>
                <a:cs typeface="+mn-cs"/>
              </a:rPr>
              <a:t> </a:t>
            </a:r>
            <a:r>
              <a:rPr lang="de-DE" kern="1200" spc="-1" err="1">
                <a:latin typeface="Arial"/>
                <a:ea typeface="+mn-ea"/>
                <a:cs typeface="+mn-cs"/>
              </a:rPr>
              <a:t>functionality</a:t>
            </a:r>
            <a:r>
              <a:rPr lang="de-DE" kern="1200" spc="-1" dirty="0">
                <a:latin typeface="Arial"/>
                <a:ea typeface="+mn-ea"/>
                <a:cs typeface="+mn-cs"/>
              </a:rPr>
              <a:t> </a:t>
            </a:r>
            <a:r>
              <a:rPr lang="de-DE" kern="1200" spc="-1" err="1">
                <a:latin typeface="Arial"/>
                <a:ea typeface="+mn-ea"/>
                <a:cs typeface="+mn-cs"/>
              </a:rPr>
              <a:t>easily</a:t>
            </a:r>
            <a:endParaRPr lang="de-DE" kern="1200" spc="-1">
              <a:latin typeface="Arial"/>
              <a:ea typeface="+mn-ea"/>
              <a:cs typeface="+mn-cs"/>
            </a:endParaRPr>
          </a:p>
        </p:txBody>
      </p:sp>
      <p:pic>
        <p:nvPicPr>
          <p:cNvPr id="5" name="Grafik 4" descr="Ein Bild, das Text, Diagramm, Screenshot, Reihe enthält.&#10;&#10;Beschreibung automatisch generiert.">
            <a:extLst>
              <a:ext uri="{FF2B5EF4-FFF2-40B4-BE49-F238E27FC236}">
                <a16:creationId xmlns:a16="http://schemas.microsoft.com/office/drawing/2014/main" id="{94B7AE5E-54DF-998F-C9C5-D3B940ED8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754" y="639602"/>
            <a:ext cx="4397173" cy="1704368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9" name="Footer Placeholder 5">
            <a:extLst>
              <a:ext uri="{FF2B5EF4-FFF2-40B4-BE49-F238E27FC236}">
                <a16:creationId xmlns:a16="http://schemas.microsoft.com/office/drawing/2014/main" id="{D268D91C-E884-F244-7BEB-B53CE561E752}"/>
              </a:ext>
            </a:extLst>
          </p:cNvPr>
          <p:cNvSpPr>
            <a:spLocks noGrp="1"/>
          </p:cNvSpPr>
          <p:nvPr>
            <p:ph type="ftr" idx="2"/>
          </p:nvPr>
        </p:nvSpPr>
        <p:spPr>
          <a:xfrm>
            <a:off x="360000" y="4743720"/>
            <a:ext cx="4680000" cy="39996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de-DE"/>
              <a:t>https://github.com/ManuelLerchner/fpv-tutorial-SS23</a:t>
            </a:r>
          </a:p>
        </p:txBody>
      </p:sp>
      <p:pic>
        <p:nvPicPr>
          <p:cNvPr id="7" name="Grafik 6" descr="Ein Bild, das Text, Screenshot, Diagramm enthält.&#10;&#10;Beschreibung automatisch generiert.">
            <a:extLst>
              <a:ext uri="{FF2B5EF4-FFF2-40B4-BE49-F238E27FC236}">
                <a16:creationId xmlns:a16="http://schemas.microsoft.com/office/drawing/2014/main" id="{3D9B90E2-2C9C-6ABF-8409-0B3D9D12CF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5978" y="2528093"/>
            <a:ext cx="4390901" cy="175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882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CBE43E-3D00-AA07-3769-3FA4513F6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Github</a:t>
            </a:r>
            <a:r>
              <a:rPr lang="de-DE" dirty="0"/>
              <a:t> Project Management</a:t>
            </a:r>
          </a:p>
        </p:txBody>
      </p:sp>
      <p:pic>
        <p:nvPicPr>
          <p:cNvPr id="4" name="Grafik 3" descr="Ein Bild, das Text, Screenshot, Software, Computersymbol enthält.&#10;&#10;Automatisch generierte Beschreibung">
            <a:extLst>
              <a:ext uri="{FF2B5EF4-FFF2-40B4-BE49-F238E27FC236}">
                <a16:creationId xmlns:a16="http://schemas.microsoft.com/office/drawing/2014/main" id="{2BC4DFFF-D90D-A216-BD59-D1F99DDE891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2263" y="1062744"/>
            <a:ext cx="4791737" cy="3623138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B6243070-1129-381F-9580-E4708360854B}"/>
              </a:ext>
            </a:extLst>
          </p:cNvPr>
          <p:cNvSpPr txBox="1"/>
          <p:nvPr/>
        </p:nvSpPr>
        <p:spPr>
          <a:xfrm>
            <a:off x="180000" y="1525033"/>
            <a:ext cx="3448380" cy="1287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Task Planning via </a:t>
            </a:r>
            <a:r>
              <a:rPr lang="en-US" dirty="0" err="1"/>
              <a:t>Github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Kanban Board View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Easy way to see open issues</a:t>
            </a:r>
          </a:p>
        </p:txBody>
      </p:sp>
    </p:spTree>
    <p:extLst>
      <p:ext uri="{BB962C8B-B14F-4D97-AF65-F5344CB8AC3E}">
        <p14:creationId xmlns:p14="http://schemas.microsoft.com/office/powerpoint/2010/main" val="2832731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CBE43E-3D00-AA07-3769-3FA4513F6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Issues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6243070-1129-381F-9580-E4708360854B}"/>
              </a:ext>
            </a:extLst>
          </p:cNvPr>
          <p:cNvSpPr txBox="1"/>
          <p:nvPr/>
        </p:nvSpPr>
        <p:spPr>
          <a:xfrm>
            <a:off x="180000" y="1525033"/>
            <a:ext cx="4032890" cy="1703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We organize open tasks in issues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Issues can be assigned to persons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Everyone can work in parallel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Hopefully not many merge conflicts</a:t>
            </a:r>
          </a:p>
        </p:txBody>
      </p:sp>
      <p:pic>
        <p:nvPicPr>
          <p:cNvPr id="6" name="Grafik 5" descr="Ein Bild, das Text, Schrift, Zahl, Reihe enthält.&#10;&#10;Automatisch generierte Beschreibung">
            <a:extLst>
              <a:ext uri="{FF2B5EF4-FFF2-40B4-BE49-F238E27FC236}">
                <a16:creationId xmlns:a16="http://schemas.microsoft.com/office/drawing/2014/main" id="{840882D5-2B7F-8209-8C99-F765288D43A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77" t="-797" r="22393" b="3559"/>
          <a:stretch/>
        </p:blipFill>
        <p:spPr>
          <a:xfrm>
            <a:off x="4212890" y="1337489"/>
            <a:ext cx="4721629" cy="2333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917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65BD"/>
      </a:dk2>
      <a:lt2>
        <a:srgbClr val="005293"/>
      </a:lt2>
      <a:accent1>
        <a:srgbClr val="A2AD00"/>
      </a:accent1>
      <a:accent2>
        <a:srgbClr val="E37222"/>
      </a:accent2>
      <a:accent3>
        <a:srgbClr val="AAB8DB"/>
      </a:accent3>
      <a:accent4>
        <a:srgbClr val="DADADA"/>
      </a:accent4>
      <a:accent5>
        <a:srgbClr val="CED3AA"/>
      </a:accent5>
      <a:accent6>
        <a:srgbClr val="CE671E"/>
      </a:accent6>
      <a:hlink>
        <a:srgbClr val="DAD7CB"/>
      </a:hlink>
      <a:folHlink>
        <a:srgbClr val="9C9D9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65BD"/>
      </a:dk2>
      <a:lt2>
        <a:srgbClr val="005293"/>
      </a:lt2>
      <a:accent1>
        <a:srgbClr val="A2AD00"/>
      </a:accent1>
      <a:accent2>
        <a:srgbClr val="E37222"/>
      </a:accent2>
      <a:accent3>
        <a:srgbClr val="AAB8DB"/>
      </a:accent3>
      <a:accent4>
        <a:srgbClr val="DADADA"/>
      </a:accent4>
      <a:accent5>
        <a:srgbClr val="CED3AA"/>
      </a:accent5>
      <a:accent6>
        <a:srgbClr val="CE671E"/>
      </a:accent6>
      <a:hlink>
        <a:srgbClr val="DAD7CB"/>
      </a:hlink>
      <a:folHlink>
        <a:srgbClr val="9C9D9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116</Words>
  <Application>Microsoft Office PowerPoint</Application>
  <PresentationFormat>Bildschirmpräsentation (16:9)</PresentationFormat>
  <Paragraphs>32</Paragraphs>
  <Slides>10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3</vt:i4>
      </vt:variant>
      <vt:variant>
        <vt:lpstr>Folientitel</vt:lpstr>
      </vt:variant>
      <vt:variant>
        <vt:i4>10</vt:i4>
      </vt:variant>
    </vt:vector>
  </HeadingPairs>
  <TitlesOfParts>
    <vt:vector size="13" baseType="lpstr">
      <vt:lpstr>Office Theme</vt:lpstr>
      <vt:lpstr>Office Theme</vt:lpstr>
      <vt:lpstr>Benutzerdefiniertes Design</vt:lpstr>
      <vt:lpstr>MolSim WS 23/24</vt:lpstr>
      <vt:lpstr>Input File Reverse Engineering</vt:lpstr>
      <vt:lpstr>N Body Simulation</vt:lpstr>
      <vt:lpstr>Visualization </vt:lpstr>
      <vt:lpstr>Visualization </vt:lpstr>
      <vt:lpstr>Visualization </vt:lpstr>
      <vt:lpstr>Code Refactoring</vt:lpstr>
      <vt:lpstr>Github Project Management</vt:lpstr>
      <vt:lpstr>Github Issues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subject/>
  <dc:creator>support</dc:creator>
  <dc:description/>
  <cp:lastModifiedBy>Manuel Lerchner</cp:lastModifiedBy>
  <cp:revision>266</cp:revision>
  <dcterms:created xsi:type="dcterms:W3CDTF">2009-06-05T15:14:26Z</dcterms:created>
  <dcterms:modified xsi:type="dcterms:W3CDTF">2023-10-31T13:00:49Z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Bildschirmpräsentation (4:3)</vt:lpwstr>
  </property>
  <property fmtid="{D5CDD505-2E9C-101B-9397-08002B2CF9AE}" pid="3" name="Slides">
    <vt:i4>2</vt:i4>
  </property>
</Properties>
</file>