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80" r:id="rId5"/>
    <p:sldId id="281" r:id="rId6"/>
    <p:sldId id="282" r:id="rId7"/>
    <p:sldId id="283" r:id="rId8"/>
    <p:sldId id="285" r:id="rId9"/>
    <p:sldId id="284" r:id="rId10"/>
    <p:sldId id="286" r:id="rId11"/>
    <p:sldId id="287" r:id="rId12"/>
    <p:sldId id="288" r:id="rId13"/>
    <p:sldId id="279" r:id="rId14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>
      <p:cViewPr>
        <p:scale>
          <a:sx n="125" d="100"/>
          <a:sy n="125" d="100"/>
        </p:scale>
        <p:origin x="1116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120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2764BD7-C38B-83B2-8099-DFC48B33B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20670A-B0CD-0115-282A-2D1CEC837A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8C62-CC99-4BA4-9A92-32D4441CC2A2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293A0-EFB7-C851-A25B-CA3F8E1AF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BF0F34-47B4-DA5E-29B8-79F17B9585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96850-042C-4E36-AB0A-865DB1DA42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927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8C5-2081-4569-8AC6-C3C335466D43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6BA5-E1B5-4D22-A095-3E60B391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7686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631D-7601-2F8A-823D-EEB48F2E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8352B7-3598-1321-262F-DDAB9106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9CA46-F999-726A-78BD-A1C8FC8D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DEF4F-4190-147B-9A61-2AE46F16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FD4C-B032-7E78-2807-60D404E3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49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755D9-5C41-A58B-DB23-04796556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D6305-1C55-E4D6-7573-D880206E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B2606-E8CA-6083-6A68-66078064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EE4B3F-D17E-CF5F-FF50-DF7EE226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BE378-6DD0-F1BA-BC78-589D1029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744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FBDFE-AE4C-5D30-B99B-EF58A8B8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8D3DF-34FA-F1B0-8561-4680D714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481E14-152D-A354-A0F3-97D0BD52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8D00-642F-564A-188E-F1C5A7E4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7D7397-30E5-1FE4-D67B-D458BFDB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69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6414B-FF50-6BD7-B932-1BB5BF57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D559C-F82D-8CF2-6631-D4E44D907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DD1483-4B6B-5855-D922-9C7447341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AC09D-41F3-8C1A-C408-6DA640FC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C9515A-5942-6504-A43B-C439ED08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3C6701-58F8-ADE1-7E06-0D510F6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62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84AEC-8995-E73A-0637-DA2D27BB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6B7EC-80C6-40CC-9307-AF36CE2A6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3A9E23-2C85-00CB-F6B2-F07885BDD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852EE9-C20C-3632-A8D4-DE2FD984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640AD0-3DC3-DF85-3079-0321E8E16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346D60-F24B-8749-4947-6A24DD2F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769F07-E74A-E527-6FAB-B0400F8A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3D3657-11C8-04A8-8980-B21D29A1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059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B7BA-99B1-8AF0-7471-1F5C0786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74129-F0C0-53DC-FBB3-669F8D9A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2E85D9-B759-4585-157D-628299CA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B6B57-E677-BDBE-145C-B77A1301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53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9DB78F-176B-6FAA-3009-741B45FB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259AEF-B815-2347-F40C-365B616A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710E6C-C514-D28B-896C-E7F563C7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0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03E46-52CE-7959-D681-323C98FC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22391-BA3D-B2BA-98A2-634FF40E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F1817F-A4FA-221F-EC15-2759AFF48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65A2A-A6F1-BB6D-180F-A1C21D7B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104151-43D7-E7EE-145A-0A853953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E5E02A-C761-B209-628B-B0BAE68C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507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EB8E7-4620-8539-8FED-36DFF6B0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94696-3C0C-05CA-3A9E-A650D2340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B141D8-F922-2EDB-7AC2-86DB767C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D15-2D8C-A20E-AB29-502DB282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A3619E-5630-6A80-0C87-C4B83F68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2502F2-40E4-2EA4-37CA-86A27E5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7939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52F43-55F1-031C-8ED8-9ED2F85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5825B-D601-1708-F68E-6B2B89EF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E3379-67EE-C9C2-96CB-83322F22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80564-0F5A-82B8-56FD-175E9E3A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718B3-8CA3-1C6C-36F0-BA93198C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18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1870C9-7434-D634-A07C-CAC516EF0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AADCD9-4F59-DE84-2DC9-A7C889D5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38E02-7315-72BE-59B0-2730FCEE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AA3FE-2ED0-7828-CCE8-560C70C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BBF3D-8A8D-34C5-0A05-FD0F59A6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16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9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945000"/>
            <a:ext cx="81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r>
              <a:rPr lang="de-DE" sz="1800" b="0" strike="noStrike" spc="-1" dirty="0">
                <a:solidFill>
                  <a:srgbClr val="005293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40000" y="1800000"/>
            <a:ext cx="8100000" cy="27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 algn="ctr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>
                <a:latin typeface="Arial"/>
              </a:rPr>
              <a:t>Zweite Gliederungsebene</a:t>
            </a:r>
          </a:p>
          <a:p>
            <a:pPr marL="1296000" lvl="2" indent="-288000" algn="ctr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 algn="ctr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>
                <a:latin typeface="Arial"/>
              </a:rPr>
              <a:t>Vierte Gliederungsebene</a:t>
            </a:r>
          </a:p>
          <a:p>
            <a:pPr marL="2160000" lvl="4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Fünfte Gliederungsebene</a:t>
            </a:r>
          </a:p>
          <a:p>
            <a:pPr marL="2592000" lvl="5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Sechste Gliederungsebene</a:t>
            </a:r>
          </a:p>
          <a:p>
            <a:pPr marL="3024000" lvl="6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58F363-1327-61B9-409D-79E61464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CF71AB-F002-19B5-89F8-6891F73F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82B19-1DE4-E2BA-15A2-D2FDB2843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52258-6D71-8F12-3208-D21F709DE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2B2BB4-4772-E25B-BA2C-EF4831613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5/50/Zx-diagram-example.svg" TargetMode="Externa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www.researchgate.net/figure/The-fault-tolerant-Clifford-T-implementations-of-quantum-logic-gates-used-in-this-work_fig1_322049116" TargetMode="External"/><Relationship Id="rId5" Type="http://schemas.openxmlformats.org/officeDocument/2006/relationships/hyperlink" Target="https://www.researchgate.net/figure/Quantum-circuit-compilation-47_fig15_348930917" TargetMode="External"/><Relationship Id="rId4" Type="http://schemas.openxmlformats.org/officeDocument/2006/relationships/hyperlink" Target="https://www.cs.ox.ac.uk/people/aleks.kissinger/slides/qnlp-40min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322000" y="622648"/>
            <a:ext cx="4500000" cy="75577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000" b="0" strike="noStrike" spc="-1" dirty="0">
                <a:solidFill>
                  <a:srgbClr val="005293"/>
                </a:solidFill>
                <a:latin typeface="Arial"/>
              </a:rPr>
              <a:t>ZX-</a:t>
            </a:r>
            <a:r>
              <a:rPr lang="de-DE" sz="4000" b="0" strike="noStrike" spc="-1" dirty="0" err="1">
                <a:solidFill>
                  <a:srgbClr val="005293"/>
                </a:solidFill>
                <a:latin typeface="Arial"/>
              </a:rPr>
              <a:t>Calculus</a:t>
            </a:r>
            <a:endParaRPr lang="de-DE" sz="4000" b="0" strike="noStrike" spc="-1" dirty="0">
              <a:solidFill>
                <a:srgbClr val="005293"/>
              </a:solidFill>
              <a:latin typeface="Arial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856140" y="4375412"/>
            <a:ext cx="1431720" cy="29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1D9EEED4-9C4A-4F6B-99F7-A90D6DC8D79B}" type="datetime">
              <a:rPr lang="de-DE" sz="1600" b="0" strike="noStrike" spc="-1">
                <a:latin typeface="Arial"/>
              </a:rPr>
              <a:t>21.05.2023</a:t>
            </a:fld>
            <a:endParaRPr lang="de-DE" sz="1600" b="0" strike="noStrike" spc="-1" dirty="0">
              <a:latin typeface="Arial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419350" y="3838876"/>
            <a:ext cx="4305300" cy="45417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de-DE" sz="1800" b="0" strike="noStrike" spc="-1" dirty="0">
                <a:latin typeface="Arial"/>
              </a:rPr>
              <a:t>Manuel Lerchner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903F755-A7FC-FB9E-9CA2-01837A40D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1882" y="1505973"/>
            <a:ext cx="5040236" cy="21315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u="sng" dirty="0"/>
              <a:t>T-Count Optimization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D1275FC-597D-71A2-072F-1432B99F398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80000" y="1537740"/>
            <a:ext cx="5268300" cy="3060000"/>
          </a:xfrm>
        </p:spPr>
        <p:txBody>
          <a:bodyPr>
            <a:normAutofit/>
          </a:bodyPr>
          <a:lstStyle/>
          <a:p>
            <a:pPr marL="266700" indent="-266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Quantum computers are affected by noise</a:t>
            </a:r>
          </a:p>
          <a:p>
            <a:pPr marL="266700" indent="-266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Clifford+T</a:t>
            </a:r>
            <a:r>
              <a:rPr lang="en-US" sz="1800" dirty="0"/>
              <a:t> Circuits can be made tolerant to noise</a:t>
            </a:r>
          </a:p>
          <a:p>
            <a:pPr marL="723900" lvl="1" indent="-266700">
              <a:lnSpc>
                <a:spcPct val="150000"/>
              </a:lnSpc>
            </a:pPr>
            <a:r>
              <a:rPr lang="en-US" sz="1400" dirty="0"/>
              <a:t>Idea: Introduce Error Correcting Codes</a:t>
            </a:r>
          </a:p>
          <a:p>
            <a:pPr marL="723900" lvl="1" indent="-266700">
              <a:lnSpc>
                <a:spcPct val="150000"/>
              </a:lnSpc>
            </a:pPr>
            <a:r>
              <a:rPr lang="en-US" sz="1400" dirty="0"/>
              <a:t>Problem: Many new T-Gates need to be introduced</a:t>
            </a:r>
          </a:p>
          <a:p>
            <a:pPr marL="723900" lvl="1" indent="-266700">
              <a:lnSpc>
                <a:spcPct val="150000"/>
              </a:lnSpc>
            </a:pPr>
            <a:r>
              <a:rPr lang="en-US" sz="1400" dirty="0"/>
              <a:t>Difficult to simulate (Hardware Limits)</a:t>
            </a:r>
            <a:endParaRPr lang="en-US" sz="1000" dirty="0"/>
          </a:p>
          <a:p>
            <a:pPr marL="266700" indent="-266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ZX-Calculus can simplify such circuits</a:t>
            </a:r>
          </a:p>
          <a:p>
            <a:pPr marL="266700" indent="-266700">
              <a:lnSpc>
                <a:spcPct val="150000"/>
              </a:lnSpc>
            </a:pPr>
            <a:endParaRPr lang="en-US" sz="18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C9B4C2D-1F41-47C9-1428-B54DA997B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6" t="43004" b="15377"/>
          <a:stretch/>
        </p:blipFill>
        <p:spPr>
          <a:xfrm>
            <a:off x="4888444" y="545760"/>
            <a:ext cx="4121947" cy="110811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34BF562-98E7-3DAF-E5D1-291924563604}"/>
              </a:ext>
            </a:extLst>
          </p:cNvPr>
          <p:cNvSpPr txBox="1"/>
          <p:nvPr/>
        </p:nvSpPr>
        <p:spPr>
          <a:xfrm>
            <a:off x="6596172" y="1653870"/>
            <a:ext cx="2367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Fig. 4: Fault tolerant Toffoli Gate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891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u="sng" dirty="0"/>
              <a:t>Mathematical Background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D1275FC-597D-71A2-072F-1432B99F398E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pPr marL="266700" indent="-266700">
              <a:lnSpc>
                <a:spcPct val="150000"/>
              </a:lnSpc>
            </a:pPr>
            <a:r>
              <a:rPr lang="en-US" sz="1800" dirty="0" err="1"/>
              <a:t>abc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578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u="sng" dirty="0">
                <a:latin typeface="Arial" panose="020B0604020202020204" pitchFamily="34" charset="0"/>
                <a:cs typeface="Arial" panose="020B0604020202020204" pitchFamily="34" charset="0"/>
              </a:rPr>
              <a:t>Image Sources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9B8B78D5-8AF3-453D-FC47-235C57DC881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Fig. 1: ZX-Circuit </a:t>
            </a:r>
            <a:r>
              <a:rPr lang="de-DE" sz="1600" dirty="0">
                <a:hlinkClick r:id="rId3"/>
              </a:rPr>
              <a:t>https://upload.wikimedia.org/wikipedia/commons/5/50/Zx-diagram-example.svg</a:t>
            </a:r>
            <a:endParaRPr lang="de-DE" sz="1600" dirty="0"/>
          </a:p>
          <a:p>
            <a:pPr marL="285750" indent="-285750"/>
            <a:r>
              <a:rPr lang="de-DE" sz="1600" dirty="0"/>
              <a:t>Fig. 2: Circuit Identities </a:t>
            </a:r>
            <a:r>
              <a:rPr lang="de-DE" sz="1600" dirty="0">
                <a:hlinkClick r:id="rId4"/>
              </a:rPr>
              <a:t>https://www.cs.ox.ac.uk/people/aleks.kissinger/slides/qnlp-40mins.pdf</a:t>
            </a:r>
            <a:endParaRPr lang="de-DE" sz="1600" dirty="0"/>
          </a:p>
          <a:p>
            <a:pPr marL="285750" indent="-285750"/>
            <a:r>
              <a:rPr lang="de-DE" sz="1600" dirty="0"/>
              <a:t>Fig. 3: Quantum </a:t>
            </a:r>
            <a:r>
              <a:rPr lang="de-DE" sz="1600" dirty="0" err="1"/>
              <a:t>Compilation</a:t>
            </a:r>
            <a:r>
              <a:rPr lang="de-DE" sz="1600" dirty="0"/>
              <a:t> </a:t>
            </a:r>
            <a:r>
              <a:rPr lang="de-DE" sz="1600" dirty="0">
                <a:hlinkClick r:id="rId5"/>
              </a:rPr>
              <a:t>https://www.researchgate.net/figure/Quantum-circuit-compilation-47_fig15_348930917</a:t>
            </a:r>
            <a:endParaRPr lang="de-DE" sz="1600" dirty="0"/>
          </a:p>
          <a:p>
            <a:pPr marL="285750" indent="-285750"/>
            <a:r>
              <a:rPr lang="de-DE" sz="1600" dirty="0"/>
              <a:t>Fig. 4: Fault tolerant Toffoli Gate </a:t>
            </a:r>
            <a:r>
              <a:rPr lang="de-DE" sz="1600" dirty="0">
                <a:hlinkClick r:id="rId6"/>
              </a:rPr>
              <a:t>https://www.researchgate.net/figure/The-fault-tolerant-Clifford-T-implementations-of-quantum-logic-gates-used-in-this-work_fig1_322049116</a:t>
            </a:r>
            <a:endParaRPr lang="de-DE" sz="1600" dirty="0"/>
          </a:p>
          <a:p>
            <a:pPr marL="285750" indent="-285750"/>
            <a:endParaRPr lang="en-US" sz="1600" dirty="0"/>
          </a:p>
          <a:p>
            <a:pPr marL="0" indent="0">
              <a:buNone/>
            </a:pPr>
            <a:endParaRPr lang="de-DE" sz="1600" dirty="0"/>
          </a:p>
          <a:p>
            <a:pPr marL="285750" indent="-285750"/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992722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u="sng" dirty="0"/>
              <a:t>What is ZX-Calculus?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D1275FC-597D-71A2-072F-1432B99F398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</p:spPr>
        <p:txBody>
          <a:bodyPr>
            <a:normAutofit/>
          </a:bodyPr>
          <a:lstStyle/>
          <a:p>
            <a:pPr marL="266700" indent="-266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 way to represent Quantum Circuits</a:t>
            </a:r>
          </a:p>
          <a:p>
            <a:pPr marL="266700" indent="-266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Graphical language</a:t>
            </a:r>
          </a:p>
          <a:p>
            <a:pPr marL="266700" indent="-266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Rules for simplifying the Diagram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u="sng" dirty="0"/>
              <a:t>Applications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D1275FC-597D-71A2-072F-1432B99F398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</p:spPr>
        <p:txBody>
          <a:bodyPr>
            <a:normAutofit/>
          </a:bodyPr>
          <a:lstStyle/>
          <a:p>
            <a:pPr marL="266700" indent="-266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Quantum Circuit Optimization</a:t>
            </a:r>
          </a:p>
          <a:p>
            <a:pPr marL="723900" lvl="1" indent="-266700">
              <a:lnSpc>
                <a:spcPct val="150000"/>
              </a:lnSpc>
            </a:pPr>
            <a:r>
              <a:rPr lang="en-US" sz="1400" dirty="0"/>
              <a:t>T-Count Optimization</a:t>
            </a:r>
          </a:p>
          <a:p>
            <a:pPr marL="266700" indent="-266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Circuit Compilation</a:t>
            </a:r>
          </a:p>
        </p:txBody>
      </p:sp>
    </p:spTree>
    <p:extLst>
      <p:ext uri="{BB962C8B-B14F-4D97-AF65-F5344CB8AC3E}">
        <p14:creationId xmlns:p14="http://schemas.microsoft.com/office/powerpoint/2010/main" val="256137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u="sng" dirty="0"/>
              <a:t>Quantum Circuit Optimization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D1275FC-597D-71A2-072F-1432B99F398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80000" y="1440000"/>
            <a:ext cx="5731200" cy="3060000"/>
          </a:xfrm>
        </p:spPr>
        <p:txBody>
          <a:bodyPr>
            <a:normAutofit/>
          </a:bodyPr>
          <a:lstStyle/>
          <a:p>
            <a:pPr marL="266700" indent="-266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Idea: Transform circuits into equivalent circuits:</a:t>
            </a:r>
          </a:p>
          <a:p>
            <a:pPr marL="266700" indent="-266700">
              <a:lnSpc>
                <a:spcPct val="150000"/>
              </a:lnSpc>
            </a:pPr>
            <a:r>
              <a:rPr lang="en-US" sz="1800" dirty="0"/>
              <a:t>Goal: Fewer or simpler Gates</a:t>
            </a:r>
          </a:p>
          <a:p>
            <a:pPr marL="266700" indent="-266700">
              <a:lnSpc>
                <a:spcPct val="150000"/>
              </a:lnSpc>
            </a:pPr>
            <a:endParaRPr lang="en-US" sz="1800" dirty="0"/>
          </a:p>
          <a:p>
            <a:pPr marL="266700" indent="-266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But why use ZX-Calculus for this?</a:t>
            </a:r>
          </a:p>
        </p:txBody>
      </p:sp>
    </p:spTree>
    <p:extLst>
      <p:ext uri="{BB962C8B-B14F-4D97-AF65-F5344CB8AC3E}">
        <p14:creationId xmlns:p14="http://schemas.microsoft.com/office/powerpoint/2010/main" val="266838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u="sng" dirty="0"/>
              <a:t>Classical Optimization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E2502679-528A-4043-4920-E35337C97840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799486" y="1482166"/>
            <a:ext cx="7545029" cy="2607434"/>
          </a:xfr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3CE8055-45A5-5D3B-224A-F68889AC6B62}"/>
              </a:ext>
            </a:extLst>
          </p:cNvPr>
          <p:cNvSpPr txBox="1"/>
          <p:nvPr/>
        </p:nvSpPr>
        <p:spPr>
          <a:xfrm>
            <a:off x="6596920" y="4089600"/>
            <a:ext cx="1747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Fig. 2: Circuit Identities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422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u="sng" dirty="0"/>
              <a:t>Classical Optimization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08D3EAAE-B718-6354-08FB-D48749BBFD26}"/>
              </a:ext>
            </a:extLst>
          </p:cNvPr>
          <p:cNvPicPr>
            <a:picLocks noGrp="1" noChangeAspect="1"/>
          </p:cNvPicPr>
          <p:nvPr>
            <p:ph/>
          </p:nvPr>
        </p:nvPicPr>
        <p:blipFill rotWithShape="1">
          <a:blip r:embed="rId2"/>
          <a:srcRect l="4600" t="2459" r="9019" b="1"/>
          <a:stretch/>
        </p:blipFill>
        <p:spPr>
          <a:xfrm>
            <a:off x="4933568" y="1295642"/>
            <a:ext cx="4014398" cy="2999314"/>
          </a:xfr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B90B25B-8016-A153-DED4-4170267C8F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0"/>
          <a:stretch/>
        </p:blipFill>
        <p:spPr>
          <a:xfrm>
            <a:off x="196034" y="1295642"/>
            <a:ext cx="4641632" cy="2999314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930FB35-4B4F-8FA2-A74F-31A1023CC34E}"/>
              </a:ext>
            </a:extLst>
          </p:cNvPr>
          <p:cNvSpPr txBox="1"/>
          <p:nvPr/>
        </p:nvSpPr>
        <p:spPr>
          <a:xfrm>
            <a:off x="7200372" y="4372098"/>
            <a:ext cx="1747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Fig. 2: Circuit Identities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42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u="sng" dirty="0"/>
              <a:t>Classical Optimization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930FB35-4B4F-8FA2-A74F-31A1023CC34E}"/>
              </a:ext>
            </a:extLst>
          </p:cNvPr>
          <p:cNvSpPr txBox="1"/>
          <p:nvPr/>
        </p:nvSpPr>
        <p:spPr>
          <a:xfrm>
            <a:off x="5870363" y="4504317"/>
            <a:ext cx="1747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Fig. 2: Circuit Identities</a:t>
            </a:r>
            <a:endParaRPr lang="en-US" sz="1200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779DC98-3297-D261-FAA9-9E44B91C58B8}"/>
              </a:ext>
            </a:extLst>
          </p:cNvPr>
          <p:cNvPicPr>
            <a:picLocks noGrp="1" noChangeAspect="1"/>
          </p:cNvPicPr>
          <p:nvPr>
            <p:ph/>
          </p:nvPr>
        </p:nvPicPr>
        <p:blipFill rotWithShape="1">
          <a:blip r:embed="rId2"/>
          <a:srcRect r="3406"/>
          <a:stretch/>
        </p:blipFill>
        <p:spPr>
          <a:xfrm>
            <a:off x="1526043" y="1153420"/>
            <a:ext cx="6091915" cy="3350897"/>
          </a:xfrm>
        </p:spPr>
      </p:pic>
    </p:spTree>
    <p:extLst>
      <p:ext uri="{BB962C8B-B14F-4D97-AF65-F5344CB8AC3E}">
        <p14:creationId xmlns:p14="http://schemas.microsoft.com/office/powerpoint/2010/main" val="86980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u="sng" dirty="0"/>
              <a:t>Classical Optimization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3CE8055-45A5-5D3B-224A-F68889AC6B62}"/>
              </a:ext>
            </a:extLst>
          </p:cNvPr>
          <p:cNvSpPr txBox="1"/>
          <p:nvPr/>
        </p:nvSpPr>
        <p:spPr>
          <a:xfrm>
            <a:off x="6005184" y="4459240"/>
            <a:ext cx="1747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Fig. 2: Circuit Identities</a:t>
            </a:r>
            <a:endParaRPr lang="en-US" sz="120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4D56506-4E0C-56AB-A266-9D6F192CDB8A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1387981" y="1185824"/>
            <a:ext cx="6404038" cy="3273416"/>
          </a:xfrm>
        </p:spPr>
      </p:pic>
    </p:spTree>
    <p:extLst>
      <p:ext uri="{BB962C8B-B14F-4D97-AF65-F5344CB8AC3E}">
        <p14:creationId xmlns:p14="http://schemas.microsoft.com/office/powerpoint/2010/main" val="74060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u="sng" dirty="0"/>
              <a:t>Compilation of quantum circuits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D1275FC-597D-71A2-072F-1432B99F398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80000" y="1440000"/>
            <a:ext cx="4178640" cy="3060000"/>
          </a:xfrm>
        </p:spPr>
        <p:txBody>
          <a:bodyPr>
            <a:normAutofit/>
          </a:bodyPr>
          <a:lstStyle/>
          <a:p>
            <a:pPr marL="266700" indent="-266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Circuits use many abstract gates</a:t>
            </a:r>
          </a:p>
          <a:p>
            <a:pPr marL="266700" indent="-266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Problems of real quantum computers:</a:t>
            </a:r>
          </a:p>
          <a:p>
            <a:pPr marL="723900" lvl="1" indent="-266700">
              <a:lnSpc>
                <a:spcPct val="150000"/>
              </a:lnSpc>
            </a:pPr>
            <a:r>
              <a:rPr lang="en-US" sz="1400" dirty="0"/>
              <a:t>Limited set of gates</a:t>
            </a:r>
          </a:p>
          <a:p>
            <a:pPr marL="723900" lvl="1" indent="-266700">
              <a:lnSpc>
                <a:spcPct val="150000"/>
              </a:lnSpc>
            </a:pPr>
            <a:r>
              <a:rPr lang="en-US" sz="1400" dirty="0"/>
              <a:t>Limited connectivity between qubits</a:t>
            </a:r>
          </a:p>
          <a:p>
            <a:pPr marL="266700" indent="-2667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66700" indent="-266700">
              <a:lnSpc>
                <a:spcPct val="150000"/>
              </a:lnSpc>
            </a:pPr>
            <a:endParaRPr lang="en-US" sz="1800" dirty="0"/>
          </a:p>
        </p:txBody>
      </p:sp>
      <p:pic>
        <p:nvPicPr>
          <p:cNvPr id="4" name="Grafik 3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B528E327-448E-3E53-8E9D-C2D6C5A50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11" y="1440000"/>
            <a:ext cx="4452490" cy="294912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0243DE4-9760-D0A9-3ED7-D762109588BC}"/>
              </a:ext>
            </a:extLst>
          </p:cNvPr>
          <p:cNvSpPr txBox="1"/>
          <p:nvPr/>
        </p:nvSpPr>
        <p:spPr>
          <a:xfrm>
            <a:off x="6861273" y="4404360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Fig. 3: Quantum </a:t>
            </a:r>
            <a:r>
              <a:rPr lang="de-DE" sz="1200" dirty="0" err="1"/>
              <a:t>Compilation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2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065BD"/>
    </a:dk2>
    <a:lt2>
      <a:srgbClr val="005293"/>
    </a:lt2>
    <a:accent1>
      <a:srgbClr val="A2AD00"/>
    </a:accent1>
    <a:accent2>
      <a:srgbClr val="E37222"/>
    </a:accent2>
    <a:accent3>
      <a:srgbClr val="AAB8DB"/>
    </a:accent3>
    <a:accent4>
      <a:srgbClr val="DADADA"/>
    </a:accent4>
    <a:accent5>
      <a:srgbClr val="CED3AA"/>
    </a:accent5>
    <a:accent6>
      <a:srgbClr val="CE671E"/>
    </a:accent6>
    <a:hlink>
      <a:srgbClr val="DAD7CB"/>
    </a:hlink>
    <a:folHlink>
      <a:srgbClr val="9C9D9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263</Words>
  <Application>Microsoft Office PowerPoint</Application>
  <PresentationFormat>Bildschirmpräsentation (16:9)</PresentationFormat>
  <Paragraphs>48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Benutzerdefiniertes Design</vt:lpstr>
      <vt:lpstr>ZX-Calculus</vt:lpstr>
      <vt:lpstr>What is ZX-Calculus?</vt:lpstr>
      <vt:lpstr>Applications</vt:lpstr>
      <vt:lpstr>Quantum Circuit Optimization</vt:lpstr>
      <vt:lpstr>Classical Optimization</vt:lpstr>
      <vt:lpstr>Classical Optimization</vt:lpstr>
      <vt:lpstr>Classical Optimization</vt:lpstr>
      <vt:lpstr>Classical Optimization</vt:lpstr>
      <vt:lpstr>Compilation of quantum circuits</vt:lpstr>
      <vt:lpstr>T-Count Optimization</vt:lpstr>
      <vt:lpstr>Mathematical Background</vt:lpstr>
      <vt:lpstr>Image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support</dc:creator>
  <dc:description/>
  <cp:lastModifiedBy>Manuel Lerchner</cp:lastModifiedBy>
  <cp:revision>77</cp:revision>
  <dcterms:created xsi:type="dcterms:W3CDTF">2009-06-05T15:14:26Z</dcterms:created>
  <dcterms:modified xsi:type="dcterms:W3CDTF">2023-05-21T13:14:14Z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</vt:i4>
  </property>
</Properties>
</file>