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Source Code Pro" panose="020B0509030403020204" pitchFamily="49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783DC4-A9D2-433C-85FA-F0FB6AE63859}">
  <a:tblStyle styleId="{D9783DC4-A9D2-433C-85FA-F0FB6AE638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/>
    <p:restoredTop sz="94754"/>
  </p:normalViewPr>
  <p:slideViewPr>
    <p:cSldViewPr snapToGrid="0">
      <p:cViewPr varScale="1">
        <p:scale>
          <a:sx n="132" d="100"/>
          <a:sy n="132" d="100"/>
        </p:scale>
        <p:origin x="96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efea0b76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efea0b76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1bcb9d487_0_9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1bcb9d487_0_9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efea0b76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efea0b76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efea0b76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0efea0b76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efea0b76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0efea0b76a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1bcb9d487_0_1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1bcb9d487_0_1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efea0b76a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efea0b76a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efea0b76a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efea0b76a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efea0b76a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efea0b76a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1bcb9d487_0_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1bcb9d487_0_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1bcb9d487_0_1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1bcb9d487_0_1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1bcb9d487_0_9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f1bcb9d487_0_9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1bcb9d487_0_9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f1bcb9d487_0_9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tBmsjIwX6u5yHchqwrEnGIQBAEeGehVoaiRYv_lCpOA/edit#gid=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google.com/spreadsheets/d/1aMvlfw_rzvYBObT94dX8v_O0EgELHgWrmZgWKmoLY7s/edit#gid=1434558784" TargetMode="External"/><Relationship Id="rId4" Type="http://schemas.openxmlformats.org/officeDocument/2006/relationships/hyperlink" Target="https://docs.google.com/spreadsheets/d/1eUNgDk746G9y_BstasdvrxU6iA7T5FdsiBWwvo0TH7M/edit?usp=sharing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aMvlfw_rzvYBObT94dX8v_O0EgELHgWrmZgWKmoLY7s/edit#gid=1434558784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Conversion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Between Powers of 2:  2,  8, 16		Examples: </a:t>
            </a:r>
            <a:r>
              <a:rPr lang="en" u="sng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Rechunk</a:t>
            </a:r>
            <a:endParaRPr dirty="0"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 dirty="0"/>
              <a:t>Convert each digit to binary: </a:t>
            </a:r>
            <a:r>
              <a:rPr lang="en" u="sng" dirty="0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Lookup Table</a:t>
            </a:r>
            <a:r>
              <a:rPr lang="en" dirty="0"/>
              <a:t> or from memory!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dirty="0"/>
              <a:t>Merge then rechunk the bits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dirty="0"/>
              <a:t>Convert each chunk to the appropriate digit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Base </a:t>
            </a:r>
            <a:r>
              <a:rPr lang="en" i="1" dirty="0"/>
              <a:t>N</a:t>
            </a:r>
            <a:r>
              <a:rPr lang="en" dirty="0"/>
              <a:t> to 10</a:t>
            </a:r>
            <a:endParaRPr dirty="0"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Use Expanded Notation, or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For each digit: multiply by </a:t>
            </a:r>
            <a:r>
              <a:rPr lang="en" i="1" dirty="0"/>
              <a:t>N</a:t>
            </a:r>
            <a:r>
              <a:rPr lang="en" dirty="0"/>
              <a:t>, and then add the value of the digit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Base 10 to Base </a:t>
            </a:r>
            <a:r>
              <a:rPr lang="en" i="1" dirty="0"/>
              <a:t>N</a:t>
            </a:r>
            <a:endParaRPr i="1" dirty="0"/>
          </a:p>
          <a:p>
            <a:pPr marL="457200" lvl="0" indent="-32035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700" dirty="0"/>
              <a:t>Successively divide the number by </a:t>
            </a:r>
            <a:r>
              <a:rPr lang="en" sz="1700" i="1" dirty="0"/>
              <a:t>N</a:t>
            </a:r>
            <a:endParaRPr sz="1700" i="1" dirty="0"/>
          </a:p>
          <a:p>
            <a:pPr marL="457200" lvl="0" indent="-32035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00" dirty="0"/>
              <a:t>The concatenation of the remainders produce the final value</a:t>
            </a:r>
            <a:endParaRPr sz="17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2035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700" dirty="0"/>
              <a:t>Consider the examples via the spreadsheet: </a:t>
            </a:r>
            <a:r>
              <a:rPr lang="en" sz="1700" u="sng" dirty="0">
                <a:solidFill>
                  <a:schemeClr val="hlink"/>
                </a:solidFill>
                <a:hlinkClick r:id="rId5"/>
              </a:rPr>
              <a:t>Base Conversion</a:t>
            </a:r>
            <a:endParaRPr sz="17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23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Split the number at the radix point:  </a:t>
            </a:r>
            <a:r>
              <a:rPr lang="en" i="1"/>
              <a:t>whole . fractional</a:t>
            </a: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AutoNum type="arabicPeriod" startAt="4"/>
            </a:pPr>
            <a:r>
              <a:rPr lang="en"/>
              <a:t>Put the two pieces together</a:t>
            </a:r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Example:  - 39.234    			            Both Parts</a:t>
            </a:r>
            <a:endParaRPr dirty="0"/>
          </a:p>
        </p:txBody>
      </p:sp>
      <p:sp>
        <p:nvSpPr>
          <p:cNvPr id="164" name="Google Shape;164;p22"/>
          <p:cNvSpPr txBox="1"/>
          <p:nvPr/>
        </p:nvSpPr>
        <p:spPr>
          <a:xfrm>
            <a:off x="826050" y="4345200"/>
            <a:ext cx="27864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100111</a:t>
            </a:r>
            <a:endParaRPr/>
          </a:p>
        </p:txBody>
      </p:sp>
      <p:sp>
        <p:nvSpPr>
          <p:cNvPr id="165" name="Google Shape;165;p22"/>
          <p:cNvSpPr txBox="1"/>
          <p:nvPr/>
        </p:nvSpPr>
        <p:spPr>
          <a:xfrm>
            <a:off x="3953875" y="4345200"/>
            <a:ext cx="27864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0011101</a:t>
            </a:r>
            <a:endParaRPr/>
          </a:p>
        </p:txBody>
      </p:sp>
      <p:sp>
        <p:nvSpPr>
          <p:cNvPr id="166" name="Google Shape;166;p22"/>
          <p:cNvSpPr txBox="1"/>
          <p:nvPr/>
        </p:nvSpPr>
        <p:spPr>
          <a:xfrm>
            <a:off x="3648163" y="4345200"/>
            <a:ext cx="2700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  <p:sp>
        <p:nvSpPr>
          <p:cNvPr id="167" name="Google Shape;167;p22"/>
          <p:cNvSpPr txBox="1">
            <a:spLocks noGrp="1"/>
          </p:cNvSpPr>
          <p:nvPr>
            <p:ph type="body" idx="2"/>
          </p:nvPr>
        </p:nvSpPr>
        <p:spPr>
          <a:xfrm>
            <a:off x="4092315" y="1693525"/>
            <a:ext cx="4932585" cy="27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 startAt="3"/>
            </a:pPr>
            <a:r>
              <a:rPr lang="en" dirty="0"/>
              <a:t>With the fractional part</a:t>
            </a:r>
            <a:endParaRPr dirty="0"/>
          </a:p>
          <a:p>
            <a:pPr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max = </a:t>
            </a:r>
            <a:r>
              <a:rPr lang="en-US" i="1" dirty="0">
                <a:latin typeface="Source Code Pro"/>
                <a:ea typeface="Source Code Pro"/>
                <a:cs typeface="Source Code Pro"/>
                <a:sym typeface="Source Code Pro"/>
              </a:rPr>
              <a:t>10 </a:t>
            </a: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** </a:t>
            </a:r>
            <a:r>
              <a:rPr lang="en-US" dirty="0" err="1">
                <a:latin typeface="Source Code Pro"/>
                <a:ea typeface="Source Code Pro"/>
                <a:cs typeface="Source Code Pro"/>
                <a:sym typeface="Source Code Pro"/>
              </a:rPr>
              <a:t>stringlength</a:t>
            </a: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(fractional);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number = fractional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while (number != 0 ) {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number = number * 2 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if ( number &gt; max ) {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   emit 1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   number = number - max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} else {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   emit 0  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68" name="Google Shape;168;p22"/>
          <p:cNvSpPr txBox="1">
            <a:spLocks noGrp="1"/>
          </p:cNvSpPr>
          <p:nvPr>
            <p:ph type="body" idx="1"/>
          </p:nvPr>
        </p:nvSpPr>
        <p:spPr>
          <a:xfrm>
            <a:off x="311700" y="1693525"/>
            <a:ext cx="3999900" cy="27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 startAt="2"/>
            </a:pPr>
            <a:r>
              <a:rPr lang="en"/>
              <a:t>With the whole part, 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number = whole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while (number != 0 ){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number = number / 2  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push ( number % 2 )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pop_all();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69" name="Google Shape;169;p22"/>
          <p:cNvSpPr txBox="1"/>
          <p:nvPr/>
        </p:nvSpPr>
        <p:spPr>
          <a:xfrm>
            <a:off x="820375" y="4345200"/>
            <a:ext cx="3876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23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Split the number at the radix point:  </a:t>
            </a:r>
            <a:r>
              <a:rPr lang="en" i="1" dirty="0"/>
              <a:t>whole . fractional</a:t>
            </a:r>
            <a:endParaRPr i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 dirty="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AutoNum type="arabicPeriod" startAt="4"/>
            </a:pPr>
            <a:r>
              <a:rPr lang="en" dirty="0"/>
              <a:t>Put the two pieces together</a:t>
            </a:r>
            <a:endParaRPr dirty="0"/>
          </a:p>
        </p:txBody>
      </p:sp>
      <p:sp>
        <p:nvSpPr>
          <p:cNvPr id="175" name="Google Shape;17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Example:  45.45                  		        Whole Part</a:t>
            </a:r>
            <a:endParaRPr dirty="0"/>
          </a:p>
        </p:txBody>
      </p:sp>
      <p:sp>
        <p:nvSpPr>
          <p:cNvPr id="176" name="Google Shape;176;p23"/>
          <p:cNvSpPr txBox="1">
            <a:spLocks noGrp="1"/>
          </p:cNvSpPr>
          <p:nvPr>
            <p:ph type="body" idx="2"/>
          </p:nvPr>
        </p:nvSpPr>
        <p:spPr>
          <a:xfrm>
            <a:off x="4375200" y="1693525"/>
            <a:ext cx="3015000" cy="27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number: 45</a:t>
            </a:r>
            <a:br>
              <a:rPr lang="en" dirty="0"/>
            </a:br>
            <a:r>
              <a:rPr lang="en" dirty="0"/>
              <a:t>    number = 45 / 2  	→  22, 1</a:t>
            </a:r>
            <a:br>
              <a:rPr lang="en" dirty="0"/>
            </a:br>
            <a:r>
              <a:rPr lang="en" dirty="0"/>
              <a:t>    push ( 1 )</a:t>
            </a:r>
            <a:br>
              <a:rPr lang="en" dirty="0"/>
            </a:br>
            <a:r>
              <a:rPr lang="en" dirty="0"/>
              <a:t>    number = 22 / 2 	→  11, 0</a:t>
            </a:r>
            <a:br>
              <a:rPr lang="en" dirty="0"/>
            </a:br>
            <a:r>
              <a:rPr lang="en" dirty="0"/>
              <a:t>    push ( 0 )</a:t>
            </a:r>
            <a:br>
              <a:rPr lang="en" dirty="0"/>
            </a:br>
            <a:r>
              <a:rPr lang="en" dirty="0"/>
              <a:t>    number = 11 / 2 	→  5, 1</a:t>
            </a:r>
            <a:br>
              <a:rPr lang="en" dirty="0"/>
            </a:br>
            <a:r>
              <a:rPr lang="en" dirty="0"/>
              <a:t>    push ( 1 ) </a:t>
            </a:r>
            <a:br>
              <a:rPr lang="en" dirty="0"/>
            </a:br>
            <a:r>
              <a:rPr lang="en" dirty="0"/>
              <a:t>    number = 5 / 2 	→  2, 1</a:t>
            </a:r>
            <a:br>
              <a:rPr lang="en" dirty="0"/>
            </a:br>
            <a:r>
              <a:rPr lang="en" dirty="0"/>
              <a:t>    push ( 1 ) </a:t>
            </a:r>
            <a:br>
              <a:rPr lang="en" dirty="0"/>
            </a:br>
            <a:r>
              <a:rPr lang="en" dirty="0"/>
              <a:t>    number = 2 / 2 	→  1, 0</a:t>
            </a:r>
            <a:br>
              <a:rPr lang="en" dirty="0"/>
            </a:br>
            <a:r>
              <a:rPr lang="en" dirty="0"/>
              <a:t>    push ( 1 ) </a:t>
            </a:r>
            <a:br>
              <a:rPr lang="en" dirty="0"/>
            </a:br>
            <a:r>
              <a:rPr lang="en" dirty="0"/>
              <a:t>    number = 1 / 2 	→  0, 1</a:t>
            </a:r>
            <a:br>
              <a:rPr lang="en" dirty="0"/>
            </a:br>
            <a:r>
              <a:rPr lang="en" dirty="0"/>
              <a:t>    push ( 1 ) </a:t>
            </a:r>
            <a:br>
              <a:rPr lang="en" u="sng" dirty="0"/>
            </a:br>
            <a:r>
              <a:rPr lang="en" dirty="0"/>
              <a:t>    </a:t>
            </a:r>
            <a:r>
              <a:rPr lang="en" u="sng" dirty="0"/>
              <a:t>			</a:t>
            </a:r>
            <a:r>
              <a:rPr lang="en" dirty="0"/>
              <a:t>      </a:t>
            </a:r>
            <a:br>
              <a:rPr lang="en" u="sng" dirty="0"/>
            </a:br>
            <a:br>
              <a:rPr lang="en" u="sng" dirty="0"/>
            </a:br>
            <a:r>
              <a:rPr lang="en" dirty="0"/>
              <a:t>    number  = 0 / 0</a:t>
            </a:r>
            <a:endParaRPr dirty="0"/>
          </a:p>
        </p:txBody>
      </p:sp>
      <p:sp>
        <p:nvSpPr>
          <p:cNvPr id="177" name="Google Shape;177;p23"/>
          <p:cNvSpPr txBox="1"/>
          <p:nvPr/>
        </p:nvSpPr>
        <p:spPr>
          <a:xfrm>
            <a:off x="7516875" y="2079775"/>
            <a:ext cx="303000" cy="2489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101101</a:t>
            </a:r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body" idx="1"/>
          </p:nvPr>
        </p:nvSpPr>
        <p:spPr>
          <a:xfrm>
            <a:off x="311700" y="1693525"/>
            <a:ext cx="3999900" cy="27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 startAt="2"/>
            </a:pPr>
            <a:r>
              <a:rPr lang="en" dirty="0"/>
              <a:t>With the whole part, 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number = whole;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while (number != 0 ){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   number = number / 2;  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   push ( number % 2 );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pop_all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();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79" name="Google Shape;179;p23"/>
          <p:cNvSpPr txBox="1"/>
          <p:nvPr/>
        </p:nvSpPr>
        <p:spPr>
          <a:xfrm>
            <a:off x="826050" y="4345200"/>
            <a:ext cx="27864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101101</a:t>
            </a:r>
            <a:endParaRPr/>
          </a:p>
        </p:txBody>
      </p:sp>
      <p:sp>
        <p:nvSpPr>
          <p:cNvPr id="180" name="Google Shape;180;p23"/>
          <p:cNvSpPr txBox="1"/>
          <p:nvPr/>
        </p:nvSpPr>
        <p:spPr>
          <a:xfrm>
            <a:off x="3648163" y="4345200"/>
            <a:ext cx="2700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23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Split the number at the radix point:  </a:t>
            </a:r>
            <a:r>
              <a:rPr lang="en" i="1"/>
              <a:t>whole . 45</a:t>
            </a: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AutoNum type="arabicPeriod" startAt="4"/>
            </a:pPr>
            <a:r>
              <a:rPr lang="en"/>
              <a:t>Put the two pieces together</a:t>
            </a:r>
            <a:endParaRPr/>
          </a:p>
        </p:txBody>
      </p:sp>
      <p:sp>
        <p:nvSpPr>
          <p:cNvPr id="186" name="Google Shape;18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Example: 45.45   		                            Fractional Part</a:t>
            </a:r>
            <a:endParaRPr dirty="0"/>
          </a:p>
        </p:txBody>
      </p:sp>
      <p:sp>
        <p:nvSpPr>
          <p:cNvPr id="187" name="Google Shape;187;p24"/>
          <p:cNvSpPr txBox="1">
            <a:spLocks noGrp="1"/>
          </p:cNvSpPr>
          <p:nvPr>
            <p:ph type="body" idx="2"/>
          </p:nvPr>
        </p:nvSpPr>
        <p:spPr>
          <a:xfrm>
            <a:off x="615100" y="1622825"/>
            <a:ext cx="3999900" cy="2359800"/>
          </a:xfrm>
          <a:prstGeom prst="rect">
            <a:avLst/>
          </a:prstGeom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max = 10 ** |45| == 100</a:t>
            </a:r>
            <a:br>
              <a:rPr lang="en"/>
            </a:br>
            <a:r>
              <a:rPr lang="en"/>
              <a:t>number = 45</a:t>
            </a:r>
            <a:br>
              <a:rPr lang="en"/>
            </a:br>
            <a:r>
              <a:rPr lang="en"/>
              <a:t>    number = number * 2 = 90 </a:t>
            </a:r>
            <a:br>
              <a:rPr lang="en"/>
            </a:br>
            <a:r>
              <a:rPr lang="en"/>
              <a:t>    number = number * 2 = 180 - 100 = 80</a:t>
            </a:r>
            <a:br>
              <a:rPr lang="en"/>
            </a:br>
            <a:r>
              <a:rPr lang="en"/>
              <a:t>    number = 80 * 2 = 160 - 100 = 60</a:t>
            </a:r>
            <a:br>
              <a:rPr lang="en"/>
            </a:br>
            <a:r>
              <a:rPr lang="en"/>
              <a:t>    number = 60 * 2 = 120 - 100 = 20</a:t>
            </a:r>
            <a:br>
              <a:rPr lang="en"/>
            </a:br>
            <a:r>
              <a:rPr lang="en"/>
              <a:t>    number = 20 * 2 = 40</a:t>
            </a:r>
            <a:br>
              <a:rPr lang="en"/>
            </a:br>
            <a:r>
              <a:rPr lang="en"/>
              <a:t>    number = 40 * 2 = 80</a:t>
            </a:r>
            <a:br>
              <a:rPr lang="en"/>
            </a:br>
            <a:r>
              <a:rPr lang="en"/>
              <a:t>    number = 80 * 2 = 160 = 100 = 60</a:t>
            </a:r>
            <a:endParaRPr/>
          </a:p>
        </p:txBody>
      </p:sp>
      <p:sp>
        <p:nvSpPr>
          <p:cNvPr id="188" name="Google Shape;188;p24"/>
          <p:cNvSpPr txBox="1">
            <a:spLocks noGrp="1"/>
          </p:cNvSpPr>
          <p:nvPr>
            <p:ph type="body" idx="2"/>
          </p:nvPr>
        </p:nvSpPr>
        <p:spPr>
          <a:xfrm>
            <a:off x="4152275" y="1693525"/>
            <a:ext cx="4872625" cy="27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 startAt="3"/>
            </a:pPr>
            <a:r>
              <a:rPr lang="en" dirty="0"/>
              <a:t>With the fractional part</a:t>
            </a:r>
            <a:endParaRPr dirty="0"/>
          </a:p>
          <a:p>
            <a:pPr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max = </a:t>
            </a:r>
            <a:r>
              <a:rPr lang="en-US" i="1" dirty="0">
                <a:latin typeface="Source Code Pro"/>
                <a:ea typeface="Source Code Pro"/>
                <a:cs typeface="Source Code Pro"/>
                <a:sym typeface="Source Code Pro"/>
              </a:rPr>
              <a:t>10 </a:t>
            </a: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** </a:t>
            </a:r>
            <a:r>
              <a:rPr lang="en-US" dirty="0" err="1">
                <a:latin typeface="Source Code Pro"/>
                <a:ea typeface="Source Code Pro"/>
                <a:cs typeface="Source Code Pro"/>
                <a:sym typeface="Source Code Pro"/>
              </a:rPr>
              <a:t>stringlength</a:t>
            </a: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(fractional);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number = fractional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while (number != 0 ) {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number = number * 2 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if ( number &gt; max ) {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   emit 1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   number = number - max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} else {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   emit 0  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89" name="Google Shape;189;p24"/>
          <p:cNvSpPr txBox="1"/>
          <p:nvPr/>
        </p:nvSpPr>
        <p:spPr>
          <a:xfrm>
            <a:off x="3953875" y="4345200"/>
            <a:ext cx="27864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0111001</a:t>
            </a:r>
            <a:endParaRPr/>
          </a:p>
        </p:txBody>
      </p:sp>
      <p:sp>
        <p:nvSpPr>
          <p:cNvPr id="190" name="Google Shape;190;p24"/>
          <p:cNvSpPr txBox="1"/>
          <p:nvPr/>
        </p:nvSpPr>
        <p:spPr>
          <a:xfrm>
            <a:off x="3648163" y="4345200"/>
            <a:ext cx="2700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23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Split the number at the radix point:  </a:t>
            </a:r>
            <a:r>
              <a:rPr lang="en" i="1"/>
              <a:t>whole . fractional</a:t>
            </a: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AutoNum type="arabicPeriod" startAt="4"/>
            </a:pPr>
            <a:r>
              <a:rPr lang="en"/>
              <a:t>Put the two pieces together</a:t>
            </a:r>
            <a:endParaRPr/>
          </a:p>
        </p:txBody>
      </p:sp>
      <p:sp>
        <p:nvSpPr>
          <p:cNvPr id="196" name="Google Shape;19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45.45</a:t>
            </a:r>
            <a:endParaRPr/>
          </a:p>
        </p:txBody>
      </p:sp>
      <p:sp>
        <p:nvSpPr>
          <p:cNvPr id="197" name="Google Shape;197;p25"/>
          <p:cNvSpPr txBox="1">
            <a:spLocks noGrp="1"/>
          </p:cNvSpPr>
          <p:nvPr>
            <p:ph type="body" idx="2"/>
          </p:nvPr>
        </p:nvSpPr>
        <p:spPr>
          <a:xfrm>
            <a:off x="4024859" y="1693525"/>
            <a:ext cx="4350241" cy="27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 startAt="3"/>
            </a:pPr>
            <a:r>
              <a:rPr lang="en" dirty="0"/>
              <a:t>With the fractional part</a:t>
            </a:r>
            <a:endParaRPr dirty="0"/>
          </a:p>
          <a:p>
            <a:pPr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max = </a:t>
            </a:r>
            <a:r>
              <a:rPr lang="en-US" i="1" dirty="0">
                <a:latin typeface="Source Code Pro"/>
                <a:ea typeface="Source Code Pro"/>
                <a:cs typeface="Source Code Pro"/>
                <a:sym typeface="Source Code Pro"/>
              </a:rPr>
              <a:t>10 </a:t>
            </a: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** </a:t>
            </a:r>
            <a:r>
              <a:rPr lang="en-US" dirty="0" err="1">
                <a:latin typeface="Source Code Pro"/>
                <a:ea typeface="Source Code Pro"/>
                <a:cs typeface="Source Code Pro"/>
                <a:sym typeface="Source Code Pro"/>
              </a:rPr>
              <a:t>stringlength</a:t>
            </a: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(fractional);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number = fractional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while (number != 0 ) {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number = number * 2 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if ( number &gt; max ) {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   emit 1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   number = number - max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} else {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   emit 0  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98" name="Google Shape;198;p25"/>
          <p:cNvSpPr txBox="1">
            <a:spLocks noGrp="1"/>
          </p:cNvSpPr>
          <p:nvPr>
            <p:ph type="body" idx="1"/>
          </p:nvPr>
        </p:nvSpPr>
        <p:spPr>
          <a:xfrm>
            <a:off x="311700" y="1693525"/>
            <a:ext cx="3999900" cy="27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 startAt="2"/>
            </a:pPr>
            <a:r>
              <a:rPr lang="en" dirty="0"/>
              <a:t>With the whole part, 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number = whole;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while (number != 0 ){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   number = number / 2;  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   push ( number % 2 );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pop_all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();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99" name="Google Shape;199;p25"/>
          <p:cNvSpPr txBox="1"/>
          <p:nvPr/>
        </p:nvSpPr>
        <p:spPr>
          <a:xfrm>
            <a:off x="826050" y="4345200"/>
            <a:ext cx="27864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101101</a:t>
            </a:r>
            <a:endParaRPr/>
          </a:p>
        </p:txBody>
      </p:sp>
      <p:sp>
        <p:nvSpPr>
          <p:cNvPr id="200" name="Google Shape;200;p25"/>
          <p:cNvSpPr txBox="1"/>
          <p:nvPr/>
        </p:nvSpPr>
        <p:spPr>
          <a:xfrm>
            <a:off x="3953875" y="4345200"/>
            <a:ext cx="27864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0111001</a:t>
            </a:r>
            <a:endParaRPr/>
          </a:p>
        </p:txBody>
      </p:sp>
      <p:sp>
        <p:nvSpPr>
          <p:cNvPr id="201" name="Google Shape;201;p25"/>
          <p:cNvSpPr txBox="1"/>
          <p:nvPr/>
        </p:nvSpPr>
        <p:spPr>
          <a:xfrm>
            <a:off x="3648163" y="4345200"/>
            <a:ext cx="2700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</a:t>
            </a:r>
            <a:r>
              <a:rPr lang="en" i="1"/>
              <a:t>N</a:t>
            </a:r>
            <a:r>
              <a:rPr lang="en"/>
              <a:t> to Base 10</a:t>
            </a:r>
            <a:endParaRPr sz="2133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Algorithm: multiply, add, and shift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set v = 0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For each digit (from left to right)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v = v * base;   # Multiple by the base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v = v + digit</a:t>
            </a:r>
            <a:r>
              <a:rPr lang="en" baseline="-25000" dirty="0"/>
              <a:t>10</a:t>
            </a:r>
            <a:r>
              <a:rPr lang="en" dirty="0"/>
              <a:t>; # Add the next digit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emit v</a:t>
            </a:r>
            <a:br>
              <a:rPr lang="en" dirty="0"/>
            </a:b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Consider:  16# </a:t>
            </a:r>
            <a:r>
              <a:rPr lang="en" dirty="0">
                <a:solidFill>
                  <a:schemeClr val="dk1"/>
                </a:solidFill>
              </a:rPr>
              <a:t>5a2 == 1442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62" name="Google Shape;62;p14"/>
          <p:cNvSpPr txBox="1"/>
          <p:nvPr/>
        </p:nvSpPr>
        <p:spPr>
          <a:xfrm>
            <a:off x="5727525" y="988000"/>
            <a:ext cx="2070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 dirty="0">
                <a:solidFill>
                  <a:schemeClr val="dk1"/>
                </a:solidFill>
              </a:rPr>
              <a:t>16# 5a2</a:t>
            </a:r>
            <a:endParaRPr sz="1700" dirty="0"/>
          </a:p>
        </p:txBody>
      </p:sp>
      <p:graphicFrame>
        <p:nvGraphicFramePr>
          <p:cNvPr id="64" name="Google Shape;64;p14"/>
          <p:cNvGraphicFramePr/>
          <p:nvPr>
            <p:extLst>
              <p:ext uri="{D42A27DB-BD31-4B8C-83A1-F6EECF244321}">
                <p14:modId xmlns:p14="http://schemas.microsoft.com/office/powerpoint/2010/main" val="2463145634"/>
              </p:ext>
            </p:extLst>
          </p:nvPr>
        </p:nvGraphicFramePr>
        <p:xfrm>
          <a:off x="4483900" y="1779725"/>
          <a:ext cx="4557850" cy="3169680"/>
        </p:xfrm>
        <a:graphic>
          <a:graphicData uri="http://schemas.openxmlformats.org/drawingml/2006/table">
            <a:tbl>
              <a:tblPr>
                <a:noFill/>
                <a:tableStyleId>{D9783DC4-A9D2-433C-85FA-F0FB6AE63859}</a:tableStyleId>
              </a:tblPr>
              <a:tblGrid>
                <a:gridCol w="35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0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5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4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4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v:</a:t>
                      </a:r>
                      <a:endParaRPr dirty="0"/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 16 +</a:t>
                      </a:r>
                      <a:endParaRPr/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v: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 16 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v: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1442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90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* 16 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65" name="Google Shape;65;p14"/>
          <p:cNvGrpSpPr/>
          <p:nvPr/>
        </p:nvGrpSpPr>
        <p:grpSpPr>
          <a:xfrm>
            <a:off x="1016825" y="4035325"/>
            <a:ext cx="1712028" cy="829875"/>
            <a:chOff x="3836225" y="453925"/>
            <a:chExt cx="1712028" cy="829875"/>
          </a:xfrm>
        </p:grpSpPr>
        <p:sp>
          <p:nvSpPr>
            <p:cNvPr id="66" name="Google Shape;66;p14"/>
            <p:cNvSpPr/>
            <p:nvPr/>
          </p:nvSpPr>
          <p:spPr>
            <a:xfrm>
              <a:off x="3836225" y="453925"/>
              <a:ext cx="295800" cy="295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4431271" y="453925"/>
              <a:ext cx="295800" cy="295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4813254" y="453925"/>
              <a:ext cx="3345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i="1"/>
                <a:t>N</a:t>
              </a:r>
              <a:endParaRPr sz="1000" i="1"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5252453" y="453925"/>
              <a:ext cx="295800" cy="295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4133742" y="453925"/>
              <a:ext cx="2958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=</a:t>
              </a:r>
              <a:endParaRPr sz="1000"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4954936" y="453925"/>
              <a:ext cx="2958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+</a:t>
              </a:r>
              <a:endParaRPr sz="1000"/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4728775" y="453925"/>
              <a:ext cx="2958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*</a:t>
              </a:r>
              <a:endParaRPr sz="1000"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4431271" y="988000"/>
              <a:ext cx="295800" cy="295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cxnSp>
          <p:nvCxnSpPr>
            <p:cNvPr id="74" name="Google Shape;74;p14"/>
            <p:cNvCxnSpPr>
              <a:endCxn id="73" idx="0"/>
            </p:cNvCxnSpPr>
            <p:nvPr/>
          </p:nvCxnSpPr>
          <p:spPr>
            <a:xfrm>
              <a:off x="3984271" y="749800"/>
              <a:ext cx="594900" cy="238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Base </a:t>
            </a:r>
            <a:r>
              <a:rPr lang="en" i="1" dirty="0"/>
              <a:t>N</a:t>
            </a:r>
            <a:r>
              <a:rPr lang="en" dirty="0"/>
              <a:t> to Base 10</a:t>
            </a:r>
            <a:endParaRPr sz="2133"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Algorithm: multiply, add, and shift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set v = 0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For each digit (from left to right)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v = v * base;   # Multiple by the base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v = v + digit</a:t>
            </a:r>
            <a:r>
              <a:rPr lang="en" baseline="-25000" dirty="0"/>
              <a:t>10</a:t>
            </a:r>
            <a:r>
              <a:rPr lang="en" dirty="0"/>
              <a:t>; # Add the next digit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print v</a:t>
            </a:r>
            <a:br>
              <a:rPr lang="en" dirty="0"/>
            </a:b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Consider:  2# 10110101</a:t>
            </a:r>
            <a:r>
              <a:rPr lang="en" dirty="0">
                <a:solidFill>
                  <a:schemeClr val="dk1"/>
                </a:solidFill>
              </a:rPr>
              <a:t> == 181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81" name="Google Shape;81;p15"/>
          <p:cNvSpPr txBox="1"/>
          <p:nvPr/>
        </p:nvSpPr>
        <p:spPr>
          <a:xfrm>
            <a:off x="5727525" y="988000"/>
            <a:ext cx="2070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2# 10110101</a:t>
            </a:r>
            <a:endParaRPr sz="1700"/>
          </a:p>
        </p:txBody>
      </p:sp>
      <p:graphicFrame>
        <p:nvGraphicFramePr>
          <p:cNvPr id="83" name="Google Shape;83;p15"/>
          <p:cNvGraphicFramePr/>
          <p:nvPr>
            <p:extLst>
              <p:ext uri="{D42A27DB-BD31-4B8C-83A1-F6EECF244321}">
                <p14:modId xmlns:p14="http://schemas.microsoft.com/office/powerpoint/2010/main" val="1298936348"/>
              </p:ext>
            </p:extLst>
          </p:nvPr>
        </p:nvGraphicFramePr>
        <p:xfrm>
          <a:off x="4483900" y="1779725"/>
          <a:ext cx="4557850" cy="3169680"/>
        </p:xfrm>
        <a:graphic>
          <a:graphicData uri="http://schemas.openxmlformats.org/drawingml/2006/table">
            <a:tbl>
              <a:tblPr>
                <a:noFill/>
                <a:tableStyleId>{D9783DC4-A9D2-433C-85FA-F0FB6AE63859}</a:tableStyleId>
              </a:tblPr>
              <a:tblGrid>
                <a:gridCol w="35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0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5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4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4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v: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 2 +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v: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 2 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v: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* 2 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11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 2 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22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11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 2 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45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22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 2 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90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45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 2 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181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90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* 2 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84" name="Google Shape;84;p15"/>
          <p:cNvGrpSpPr/>
          <p:nvPr/>
        </p:nvGrpSpPr>
        <p:grpSpPr>
          <a:xfrm>
            <a:off x="1016825" y="4035325"/>
            <a:ext cx="1712028" cy="829875"/>
            <a:chOff x="3836225" y="453925"/>
            <a:chExt cx="1712028" cy="829875"/>
          </a:xfrm>
        </p:grpSpPr>
        <p:sp>
          <p:nvSpPr>
            <p:cNvPr id="85" name="Google Shape;85;p15"/>
            <p:cNvSpPr/>
            <p:nvPr/>
          </p:nvSpPr>
          <p:spPr>
            <a:xfrm>
              <a:off x="3836225" y="453925"/>
              <a:ext cx="295800" cy="295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4431271" y="453925"/>
              <a:ext cx="295800" cy="295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4813254" y="453925"/>
              <a:ext cx="3345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i="1"/>
                <a:t>N</a:t>
              </a:r>
              <a:endParaRPr sz="1000" i="1"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5252453" y="453925"/>
              <a:ext cx="295800" cy="295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4133742" y="453925"/>
              <a:ext cx="2958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=</a:t>
              </a:r>
              <a:endParaRPr sz="1000"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4954936" y="453925"/>
              <a:ext cx="2958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+</a:t>
              </a:r>
              <a:endParaRPr sz="1000"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4728775" y="453925"/>
              <a:ext cx="2958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*</a:t>
              </a:r>
              <a:endParaRPr sz="1000"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4431271" y="988000"/>
              <a:ext cx="295800" cy="295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cxnSp>
          <p:nvCxnSpPr>
            <p:cNvPr id="93" name="Google Shape;93;p15"/>
            <p:cNvCxnSpPr>
              <a:endCxn id="92" idx="0"/>
            </p:cNvCxnSpPr>
            <p:nvPr/>
          </p:nvCxnSpPr>
          <p:spPr>
            <a:xfrm>
              <a:off x="3984271" y="749800"/>
              <a:ext cx="594900" cy="238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</a:t>
            </a:r>
            <a:r>
              <a:rPr lang="en" i="1"/>
              <a:t>N</a:t>
            </a:r>
            <a:r>
              <a:rPr lang="en"/>
              <a:t> to Base 10</a:t>
            </a:r>
            <a:endParaRPr sz="2133"/>
          </a:p>
        </p:txBody>
      </p:sp>
      <p:sp>
        <p:nvSpPr>
          <p:cNvPr id="99" name="Google Shape;9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Algorithm: multiply, add, and shift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set v = 0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For each digit (from left to right)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v = v * base;   # Multiple by the base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v = v + digit</a:t>
            </a:r>
            <a:r>
              <a:rPr lang="en" baseline="-25000" dirty="0"/>
              <a:t>10</a:t>
            </a:r>
            <a:r>
              <a:rPr lang="en" dirty="0"/>
              <a:t>; # Add the next digit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print v</a:t>
            </a:r>
            <a:br>
              <a:rPr lang="en" dirty="0"/>
            </a:b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Consider:  8# </a:t>
            </a:r>
            <a:r>
              <a:rPr lang="en" dirty="0">
                <a:solidFill>
                  <a:schemeClr val="dk1"/>
                </a:solidFill>
              </a:rPr>
              <a:t>== ?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00" name="Google Shape;100;p16"/>
          <p:cNvSpPr txBox="1"/>
          <p:nvPr/>
        </p:nvSpPr>
        <p:spPr>
          <a:xfrm>
            <a:off x="5727525" y="668324"/>
            <a:ext cx="2070600" cy="639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 dirty="0">
                <a:solidFill>
                  <a:schemeClr val="dk1"/>
                </a:solidFill>
              </a:rPr>
              <a:t>8#  453</a:t>
            </a:r>
            <a:endParaRPr sz="1700" dirty="0"/>
          </a:p>
        </p:txBody>
      </p:sp>
      <p:graphicFrame>
        <p:nvGraphicFramePr>
          <p:cNvPr id="102" name="Google Shape;102;p16"/>
          <p:cNvGraphicFramePr/>
          <p:nvPr>
            <p:extLst>
              <p:ext uri="{D42A27DB-BD31-4B8C-83A1-F6EECF244321}">
                <p14:modId xmlns:p14="http://schemas.microsoft.com/office/powerpoint/2010/main" val="3518153478"/>
              </p:ext>
            </p:extLst>
          </p:nvPr>
        </p:nvGraphicFramePr>
        <p:xfrm>
          <a:off x="4483900" y="1442450"/>
          <a:ext cx="4557850" cy="3169680"/>
        </p:xfrm>
        <a:graphic>
          <a:graphicData uri="http://schemas.openxmlformats.org/drawingml/2006/table">
            <a:tbl>
              <a:tblPr>
                <a:noFill/>
                <a:tableStyleId>{D9783DC4-A9D2-433C-85FA-F0FB6AE63859}</a:tableStyleId>
              </a:tblPr>
              <a:tblGrid>
                <a:gridCol w="35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0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5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4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4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v: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 8 +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v: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* 8 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v: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* 8 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03" name="Google Shape;103;p16"/>
          <p:cNvGrpSpPr/>
          <p:nvPr/>
        </p:nvGrpSpPr>
        <p:grpSpPr>
          <a:xfrm>
            <a:off x="1016825" y="4035325"/>
            <a:ext cx="1712028" cy="829875"/>
            <a:chOff x="3836225" y="453925"/>
            <a:chExt cx="1712028" cy="829875"/>
          </a:xfrm>
        </p:grpSpPr>
        <p:sp>
          <p:nvSpPr>
            <p:cNvPr id="104" name="Google Shape;104;p16"/>
            <p:cNvSpPr/>
            <p:nvPr/>
          </p:nvSpPr>
          <p:spPr>
            <a:xfrm>
              <a:off x="3836225" y="453925"/>
              <a:ext cx="295800" cy="295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4431271" y="453925"/>
              <a:ext cx="295800" cy="295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4813254" y="453925"/>
              <a:ext cx="3345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i="1"/>
                <a:t>N</a:t>
              </a:r>
              <a:endParaRPr sz="1000" i="1"/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5252453" y="453925"/>
              <a:ext cx="295800" cy="295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4133742" y="453925"/>
              <a:ext cx="2958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=</a:t>
              </a:r>
              <a:endParaRPr sz="1000"/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4954936" y="453925"/>
              <a:ext cx="2958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+</a:t>
              </a:r>
              <a:endParaRPr sz="1000"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4728775" y="453925"/>
              <a:ext cx="2958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*</a:t>
              </a:r>
              <a:endParaRPr sz="1000"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4431271" y="988000"/>
              <a:ext cx="295800" cy="295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cxnSp>
          <p:nvCxnSpPr>
            <p:cNvPr id="112" name="Google Shape;112;p16"/>
            <p:cNvCxnSpPr>
              <a:endCxn id="111" idx="0"/>
            </p:cNvCxnSpPr>
            <p:nvPr/>
          </p:nvCxnSpPr>
          <p:spPr>
            <a:xfrm>
              <a:off x="3984271" y="749800"/>
              <a:ext cx="594900" cy="238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Conversion of Real Numbers</a:t>
            </a:r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Base 10 to Base </a:t>
            </a:r>
            <a:r>
              <a:rPr lang="en" i="1" dirty="0"/>
              <a:t>N</a:t>
            </a:r>
            <a:endParaRPr i="1" dirty="0"/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/>
              <a:t>The whole portion is divided by the new base, repeatedly</a:t>
            </a:r>
            <a:endParaRPr sz="1700" dirty="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 dirty="0">
                <a:solidFill>
                  <a:schemeClr val="dk1"/>
                </a:solidFill>
              </a:rPr>
              <a:t>Dividend / Divisor = (Quotient, Remainder)</a:t>
            </a:r>
            <a:endParaRPr sz="1700" dirty="0">
              <a:solidFill>
                <a:schemeClr val="dk1"/>
              </a:solidFill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 dirty="0">
                <a:solidFill>
                  <a:schemeClr val="dk1"/>
                </a:solidFill>
              </a:rPr>
              <a:t>The concatenation of the Remainders provide you with the final digits</a:t>
            </a:r>
            <a:endParaRPr sz="1700" dirty="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/>
              <a:t>The fraction portion is multiplied by the new base, repeatedly</a:t>
            </a:r>
            <a:endParaRPr sz="1700" dirty="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 dirty="0">
                <a:solidFill>
                  <a:schemeClr val="dk1"/>
                </a:solidFill>
                <a:highlight>
                  <a:srgbClr val="FFFFFF"/>
                </a:highlight>
              </a:rPr>
              <a:t>Multiplier * </a:t>
            </a:r>
            <a:r>
              <a:rPr lang="en" sz="1700" dirty="0" err="1">
                <a:solidFill>
                  <a:schemeClr val="dk1"/>
                </a:solidFill>
                <a:highlight>
                  <a:srgbClr val="FFFFFF"/>
                </a:highlight>
              </a:rPr>
              <a:t>Multiplicant</a:t>
            </a:r>
            <a:r>
              <a:rPr lang="en" sz="1700" dirty="0">
                <a:solidFill>
                  <a:schemeClr val="dk1"/>
                </a:solidFill>
                <a:highlight>
                  <a:srgbClr val="FFFFFF"/>
                </a:highlight>
              </a:rPr>
              <a:t> = (Overflow, Product)</a:t>
            </a:r>
            <a:endParaRPr sz="17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 dirty="0">
                <a:solidFill>
                  <a:schemeClr val="dk1"/>
                </a:solidFill>
                <a:highlight>
                  <a:srgbClr val="FFFFFF"/>
                </a:highlight>
              </a:rPr>
              <a:t>The concatenation of the Overflows provide you with the final digits</a:t>
            </a:r>
            <a:endParaRPr sz="17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800" dirty="0"/>
              <a:t>Consider the examp</a:t>
            </a:r>
            <a:r>
              <a:rPr lang="en" dirty="0"/>
              <a:t>les via the </a:t>
            </a:r>
            <a:r>
              <a:rPr lang="en" sz="1800" dirty="0"/>
              <a:t>spreadsheet: </a:t>
            </a:r>
            <a:r>
              <a:rPr lang="en" sz="1800" u="sng" dirty="0">
                <a:solidFill>
                  <a:schemeClr val="hlink"/>
                </a:solidFill>
                <a:hlinkClick r:id="rId3"/>
              </a:rPr>
              <a:t>Base Conversion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179525" y="1218550"/>
            <a:ext cx="8323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Split the number at the radix point:  </a:t>
            </a:r>
            <a:r>
              <a:rPr lang="en" i="1"/>
              <a:t>whole . fractional</a:t>
            </a: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AutoNum type="arabicPeriod" startAt="4"/>
            </a:pPr>
            <a:r>
              <a:rPr lang="en"/>
              <a:t>Put the two pieces together</a:t>
            </a:r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body" idx="1"/>
          </p:nvPr>
        </p:nvSpPr>
        <p:spPr>
          <a:xfrm>
            <a:off x="311700" y="1693525"/>
            <a:ext cx="3999900" cy="27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 startAt="2"/>
            </a:pPr>
            <a:r>
              <a:rPr lang="en" dirty="0"/>
              <a:t>With the whole part, 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number = whole;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while (number != 0 ){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   number = number / 2;  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   push ( number % 2 );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pop_all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();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Decimal Real to Binary Real </a:t>
            </a:r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body" idx="2"/>
          </p:nvPr>
        </p:nvSpPr>
        <p:spPr>
          <a:xfrm>
            <a:off x="4375200" y="1693525"/>
            <a:ext cx="4649700" cy="27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 startAt="3"/>
            </a:pPr>
            <a:r>
              <a:rPr lang="en" dirty="0"/>
              <a:t>With the fractional part</a:t>
            </a:r>
            <a:endParaRPr dirty="0"/>
          </a:p>
          <a:p>
            <a:pPr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max = </a:t>
            </a:r>
            <a:r>
              <a:rPr lang="en-US" i="1" dirty="0">
                <a:latin typeface="Source Code Pro"/>
                <a:ea typeface="Source Code Pro"/>
                <a:cs typeface="Source Code Pro"/>
                <a:sym typeface="Source Code Pro"/>
              </a:rPr>
              <a:t>10 </a:t>
            </a: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** </a:t>
            </a:r>
            <a:r>
              <a:rPr lang="en-US" dirty="0" err="1">
                <a:latin typeface="Source Code Pro"/>
                <a:ea typeface="Source Code Pro"/>
                <a:cs typeface="Source Code Pro"/>
                <a:sym typeface="Source Code Pro"/>
              </a:rPr>
              <a:t>stringlength</a:t>
            </a: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(fractional);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number = fractional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while (number != 0 ) {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number = number * 2 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if ( number &gt; max ) {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   emit 1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   number = number - max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} else {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   emit 0  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Real:  Decimal to Binary</a:t>
            </a:r>
            <a:endParaRPr sz="1800"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14"/>
            <a:ext cx="9143998" cy="4230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19"/>
          <p:cNvCxnSpPr/>
          <p:nvPr/>
        </p:nvCxnSpPr>
        <p:spPr>
          <a:xfrm>
            <a:off x="5529775" y="1421600"/>
            <a:ext cx="0" cy="37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23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Convert the base 10 number into base 2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Split the number at the radix point:  - </a:t>
            </a:r>
            <a:r>
              <a:rPr lang="en" i="1" dirty="0"/>
              <a:t>39 . fractional</a:t>
            </a:r>
            <a:endParaRPr i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 dirty="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AutoNum type="arabicPeriod" startAt="4"/>
            </a:pPr>
            <a:r>
              <a:rPr lang="en" dirty="0"/>
              <a:t>Put the two pieces together</a:t>
            </a:r>
            <a:endParaRPr dirty="0"/>
          </a:p>
        </p:txBody>
      </p:sp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Example: - 39.234 				        Whole Part</a:t>
            </a:r>
            <a:endParaRPr dirty="0"/>
          </a:p>
        </p:txBody>
      </p:sp>
      <p:sp>
        <p:nvSpPr>
          <p:cNvPr id="140" name="Google Shape;140;p20"/>
          <p:cNvSpPr txBox="1">
            <a:spLocks noGrp="1"/>
          </p:cNvSpPr>
          <p:nvPr>
            <p:ph type="body" idx="2"/>
          </p:nvPr>
        </p:nvSpPr>
        <p:spPr>
          <a:xfrm>
            <a:off x="4375199" y="1693525"/>
            <a:ext cx="3090019" cy="27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number: 39</a:t>
            </a:r>
            <a:b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number = 39 / 2	→ 19, 1</a:t>
            </a:r>
            <a:b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push ( 39 % 2 ) 	→ 1</a:t>
            </a:r>
            <a:b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b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number = 19 / 2	→ 9, 1</a:t>
            </a:r>
            <a:b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push( 19 % 2)	→ 1</a:t>
            </a:r>
            <a:b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b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number = 9 / 2	→ 4, 1</a:t>
            </a:r>
            <a:b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push( 9 % 2)	→ 1</a:t>
            </a:r>
            <a:b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b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number = 4 /2	→ 2, 0</a:t>
            </a:r>
            <a:b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push( 4 % 2)	→ 0</a:t>
            </a:r>
            <a:b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b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number = 2 / 2	→ 1, 0</a:t>
            </a:r>
            <a:b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push ( 2 % 2 )	→ 0</a:t>
            </a:r>
            <a:endParaRPr sz="1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number = 1 / 2	→ 0, 1</a:t>
            </a:r>
            <a:b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push ( 1 % 2 )	→ 1</a:t>
            </a:r>
            <a:endParaRPr sz="1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311700" y="1693525"/>
            <a:ext cx="3999900" cy="27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 startAt="2"/>
            </a:pPr>
            <a:r>
              <a:rPr lang="en"/>
              <a:t>With the whole part, 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number = whole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while (number != 0 ){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number = number / 2  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push ( number % 2 )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pop_all();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42" name="Google Shape;142;p20"/>
          <p:cNvSpPr txBox="1"/>
          <p:nvPr/>
        </p:nvSpPr>
        <p:spPr>
          <a:xfrm>
            <a:off x="7564275" y="2129050"/>
            <a:ext cx="303000" cy="2489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100111</a:t>
            </a:r>
            <a:endParaRPr/>
          </a:p>
        </p:txBody>
      </p:sp>
      <p:cxnSp>
        <p:nvCxnSpPr>
          <p:cNvPr id="143" name="Google Shape;143;p20"/>
          <p:cNvCxnSpPr/>
          <p:nvPr/>
        </p:nvCxnSpPr>
        <p:spPr>
          <a:xfrm rot="10800000">
            <a:off x="7343925" y="4613113"/>
            <a:ext cx="7437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Google Shape;144;p20"/>
          <p:cNvSpPr txBox="1"/>
          <p:nvPr/>
        </p:nvSpPr>
        <p:spPr>
          <a:xfrm>
            <a:off x="826975" y="4345200"/>
            <a:ext cx="27864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100111</a:t>
            </a:r>
            <a:endParaRPr/>
          </a:p>
        </p:txBody>
      </p:sp>
      <p:sp>
        <p:nvSpPr>
          <p:cNvPr id="145" name="Google Shape;145;p20"/>
          <p:cNvSpPr txBox="1"/>
          <p:nvPr/>
        </p:nvSpPr>
        <p:spPr>
          <a:xfrm>
            <a:off x="3648163" y="4345200"/>
            <a:ext cx="2700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  <p:sp>
        <p:nvSpPr>
          <p:cNvPr id="146" name="Google Shape;146;p20"/>
          <p:cNvSpPr txBox="1"/>
          <p:nvPr/>
        </p:nvSpPr>
        <p:spPr>
          <a:xfrm>
            <a:off x="820375" y="4345200"/>
            <a:ext cx="3876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23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>
              <a:buFont typeface="Arial"/>
              <a:buAutoNum type="arabicPeriod"/>
            </a:pPr>
            <a:r>
              <a:rPr lang="en" dirty="0"/>
              <a:t>Convert the base 10 number into base 2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Split the number at the radix point:  </a:t>
            </a:r>
            <a:r>
              <a:rPr lang="en" i="1" dirty="0"/>
              <a:t>whole . 234</a:t>
            </a:r>
            <a:endParaRPr i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 dirty="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AutoNum type="arabicPeriod" startAt="4"/>
            </a:pPr>
            <a:r>
              <a:rPr lang="en" dirty="0"/>
              <a:t>Put the two pieces together</a:t>
            </a:r>
            <a:endParaRPr dirty="0"/>
          </a:p>
        </p:txBody>
      </p:sp>
      <p:sp>
        <p:nvSpPr>
          <p:cNvPr id="152" name="Google Shape;15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Example: - 39.234     			   Fractional Part </a:t>
            </a:r>
            <a:endParaRPr dirty="0"/>
          </a:p>
        </p:txBody>
      </p:sp>
      <p:sp>
        <p:nvSpPr>
          <p:cNvPr id="153" name="Google Shape;153;p21"/>
          <p:cNvSpPr txBox="1">
            <a:spLocks noGrp="1"/>
          </p:cNvSpPr>
          <p:nvPr>
            <p:ph type="body" idx="2"/>
          </p:nvPr>
        </p:nvSpPr>
        <p:spPr>
          <a:xfrm>
            <a:off x="564225" y="1631050"/>
            <a:ext cx="3999900" cy="27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max = 10 ** |234| == 1,000</a:t>
            </a:r>
            <a:br>
              <a:rPr lang="en" dirty="0"/>
            </a:br>
            <a:r>
              <a:rPr lang="en" dirty="0"/>
              <a:t>number = 234</a:t>
            </a:r>
            <a:br>
              <a:rPr lang="en" dirty="0"/>
            </a:br>
            <a:r>
              <a:rPr lang="en" dirty="0"/>
              <a:t>    number = 234 * 2 = 0,468</a:t>
            </a:r>
            <a:br>
              <a:rPr lang="en" dirty="0"/>
            </a:br>
            <a:r>
              <a:rPr lang="en" dirty="0"/>
              <a:t>    number = 468 * 2 = 0,936</a:t>
            </a:r>
            <a:br>
              <a:rPr lang="en" dirty="0"/>
            </a:br>
            <a:r>
              <a:rPr lang="en" dirty="0"/>
              <a:t>    number = 936 * 2 = 1,872 - 1000 = 872</a:t>
            </a:r>
            <a:br>
              <a:rPr lang="en" dirty="0"/>
            </a:br>
            <a:r>
              <a:rPr lang="en" dirty="0"/>
              <a:t>    number = 872 * 2 = 1,744 - 1000 = 744</a:t>
            </a:r>
            <a:br>
              <a:rPr lang="en" dirty="0"/>
            </a:br>
            <a:r>
              <a:rPr lang="en" dirty="0"/>
              <a:t>    number = 744 * 2 = 1,488 - 1000  = 488</a:t>
            </a:r>
            <a:br>
              <a:rPr lang="en" dirty="0"/>
            </a:br>
            <a:r>
              <a:rPr lang="en" dirty="0"/>
              <a:t>    number = 488 * 2 = 0,976</a:t>
            </a:r>
            <a:br>
              <a:rPr lang="en" dirty="0"/>
            </a:br>
            <a:r>
              <a:rPr lang="en" dirty="0"/>
              <a:t>    number = 976 * 2 = 1,952 - 1000 = 952</a:t>
            </a:r>
            <a:endParaRPr dirty="0"/>
          </a:p>
        </p:txBody>
      </p:sp>
      <p:sp>
        <p:nvSpPr>
          <p:cNvPr id="154" name="Google Shape;154;p21"/>
          <p:cNvSpPr txBox="1"/>
          <p:nvPr/>
        </p:nvSpPr>
        <p:spPr>
          <a:xfrm>
            <a:off x="3953875" y="4345200"/>
            <a:ext cx="27864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0011101</a:t>
            </a:r>
            <a:endParaRPr/>
          </a:p>
        </p:txBody>
      </p:sp>
      <p:sp>
        <p:nvSpPr>
          <p:cNvPr id="155" name="Google Shape;155;p21"/>
          <p:cNvSpPr txBox="1"/>
          <p:nvPr/>
        </p:nvSpPr>
        <p:spPr>
          <a:xfrm>
            <a:off x="3648163" y="4345200"/>
            <a:ext cx="2700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  <p:sp>
        <p:nvSpPr>
          <p:cNvPr id="156" name="Google Shape;156;p21"/>
          <p:cNvSpPr txBox="1">
            <a:spLocks noGrp="1"/>
          </p:cNvSpPr>
          <p:nvPr>
            <p:ph type="body" idx="2"/>
          </p:nvPr>
        </p:nvSpPr>
        <p:spPr>
          <a:xfrm>
            <a:off x="4212236" y="1693525"/>
            <a:ext cx="4812664" cy="27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 startAt="3"/>
            </a:pPr>
            <a:r>
              <a:rPr lang="en" dirty="0"/>
              <a:t>With the fractional part</a:t>
            </a:r>
            <a:endParaRPr dirty="0"/>
          </a:p>
          <a:p>
            <a:pPr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max = </a:t>
            </a:r>
            <a:r>
              <a:rPr lang="en-US" i="1" dirty="0">
                <a:latin typeface="Source Code Pro"/>
                <a:ea typeface="Source Code Pro"/>
                <a:cs typeface="Source Code Pro"/>
                <a:sym typeface="Source Code Pro"/>
              </a:rPr>
              <a:t>10 </a:t>
            </a: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** </a:t>
            </a:r>
            <a:r>
              <a:rPr lang="en-US" dirty="0" err="1">
                <a:latin typeface="Source Code Pro"/>
                <a:ea typeface="Source Code Pro"/>
                <a:cs typeface="Source Code Pro"/>
                <a:sym typeface="Source Code Pro"/>
              </a:rPr>
              <a:t>stringlength</a:t>
            </a: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(fractional);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number = fractional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while (number != 0 ) {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number = number * 2 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if ( number &gt; max ) {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   emit 1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   number = number - max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} else {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   emit 0  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cxnSp>
        <p:nvCxnSpPr>
          <p:cNvPr id="157" name="Google Shape;157;p21"/>
          <p:cNvCxnSpPr/>
          <p:nvPr/>
        </p:nvCxnSpPr>
        <p:spPr>
          <a:xfrm rot="10800000">
            <a:off x="4419750" y="2858375"/>
            <a:ext cx="661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1676</Words>
  <Application>Microsoft Macintosh PowerPoint</Application>
  <PresentationFormat>On-screen Show (16:9)</PresentationFormat>
  <Paragraphs>262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Source Code Pro</vt:lpstr>
      <vt:lpstr>Simple Light</vt:lpstr>
      <vt:lpstr>Base Conversion</vt:lpstr>
      <vt:lpstr>Base N to Base 10</vt:lpstr>
      <vt:lpstr>Base N to Base 10</vt:lpstr>
      <vt:lpstr>Base N to Base 10</vt:lpstr>
      <vt:lpstr>Base Conversion of Real Numbers</vt:lpstr>
      <vt:lpstr>Decimal Real to Binary Real </vt:lpstr>
      <vt:lpstr>Real:  Decimal to Binary</vt:lpstr>
      <vt:lpstr>Example: - 39.234             Whole Part</vt:lpstr>
      <vt:lpstr>Example: - 39.234           Fractional Part </vt:lpstr>
      <vt:lpstr>Example:  - 39.234                   Both Parts</vt:lpstr>
      <vt:lpstr>Example:  45.45                            Whole Part</vt:lpstr>
      <vt:lpstr>Example: 45.45                                 Fractional Part</vt:lpstr>
      <vt:lpstr>Example: 45.45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Conversion</dc:title>
  <cp:lastModifiedBy>Fitzgerald, Steven M</cp:lastModifiedBy>
  <cp:revision>4</cp:revision>
  <dcterms:modified xsi:type="dcterms:W3CDTF">2023-10-16T19:05:31Z</dcterms:modified>
</cp:coreProperties>
</file>