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8" r:id="rId2"/>
    <p:sldId id="260" r:id="rId3"/>
    <p:sldId id="262" r:id="rId4"/>
    <p:sldId id="261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64E7D-FE4F-4541-8213-99132243926A}">
  <a:tblStyle styleId="{0AB64E7D-FE4F-4541-8213-991322439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872"/>
  </p:normalViewPr>
  <p:slideViewPr>
    <p:cSldViewPr snapToGrid="0">
      <p:cViewPr>
        <p:scale>
          <a:sx n="150" d="100"/>
          <a:sy n="150" d="100"/>
        </p:scale>
        <p:origin x="144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24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67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IPv4/IPv6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rot="10800000" flipH="1">
            <a:off x="357300" y="2858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IPv4 Packet Header</a:t>
            </a: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357442"/>
            <a:ext cx="8568075" cy="2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IPv4 Packet Header</a:t>
            </a: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357442"/>
            <a:ext cx="8568075" cy="27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39DAF-BC29-5144-A06B-1D68B3419404}"/>
              </a:ext>
            </a:extLst>
          </p:cNvPr>
          <p:cNvSpPr txBox="1"/>
          <p:nvPr/>
        </p:nvSpPr>
        <p:spPr>
          <a:xfrm>
            <a:off x="1307803" y="1892869"/>
            <a:ext cx="15523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1010 </a:t>
            </a:r>
            <a:r>
              <a:rPr lang="en-US" sz="1200" dirty="0"/>
              <a:t> </a:t>
            </a:r>
            <a:r>
              <a:rPr lang="en-US" sz="1200" spc="300" dirty="0"/>
              <a:t>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0B46D-32A5-1245-ACC7-BE824660370D}"/>
              </a:ext>
            </a:extLst>
          </p:cNvPr>
          <p:cNvSpPr txBox="1"/>
          <p:nvPr/>
        </p:nvSpPr>
        <p:spPr>
          <a:xfrm>
            <a:off x="2870791" y="1892869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1101 </a:t>
            </a:r>
            <a:r>
              <a:rPr lang="en-US" sz="1200" dirty="0"/>
              <a:t> </a:t>
            </a:r>
            <a:r>
              <a:rPr lang="en-US" sz="1200" spc="300" dirty="0"/>
              <a:t>1110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39707-498E-0A4A-B0D3-FE230F3E42D8}"/>
              </a:ext>
            </a:extLst>
          </p:cNvPr>
          <p:cNvSpPr txBox="1"/>
          <p:nvPr/>
        </p:nvSpPr>
        <p:spPr>
          <a:xfrm>
            <a:off x="4816553" y="1892869"/>
            <a:ext cx="20024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0000 </a:t>
            </a:r>
            <a:r>
              <a:rPr lang="en-US" sz="1200" dirty="0"/>
              <a:t> </a:t>
            </a:r>
            <a:r>
              <a:rPr lang="en-US" sz="1200" spc="300" dirty="0"/>
              <a:t>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3689D-E582-4940-97F3-076F5877D67E}"/>
              </a:ext>
            </a:extLst>
          </p:cNvPr>
          <p:cNvSpPr txBox="1"/>
          <p:nvPr/>
        </p:nvSpPr>
        <p:spPr>
          <a:xfrm>
            <a:off x="6829658" y="1892869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1010 </a:t>
            </a:r>
            <a:r>
              <a:rPr lang="en-US" sz="1200" dirty="0"/>
              <a:t> </a:t>
            </a:r>
            <a:r>
              <a:rPr lang="en-US" sz="1200" spc="300" dirty="0"/>
              <a:t>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2AD5F-4982-CE46-AED4-4FC219E00243}"/>
              </a:ext>
            </a:extLst>
          </p:cNvPr>
          <p:cNvSpPr txBox="1"/>
          <p:nvPr/>
        </p:nvSpPr>
        <p:spPr>
          <a:xfrm>
            <a:off x="1321974" y="2183498"/>
            <a:ext cx="15523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1110 </a:t>
            </a:r>
            <a:r>
              <a:rPr lang="en-US" sz="1200" dirty="0"/>
              <a:t> </a:t>
            </a:r>
            <a:r>
              <a:rPr lang="en-US" sz="1200" spc="300" dirty="0"/>
              <a:t>1101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4C8E2-B7CC-1A48-9770-67CB236EC9B6}"/>
              </a:ext>
            </a:extLst>
          </p:cNvPr>
          <p:cNvSpPr txBox="1"/>
          <p:nvPr/>
        </p:nvSpPr>
        <p:spPr>
          <a:xfrm>
            <a:off x="2884962" y="2183498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0001 </a:t>
            </a:r>
            <a:r>
              <a:rPr lang="en-US" sz="1200" dirty="0"/>
              <a:t> </a:t>
            </a:r>
            <a:r>
              <a:rPr lang="en-US" sz="1200" spc="300" dirty="0"/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BE516-3D6F-DA41-9814-0A25CD21AF48}"/>
              </a:ext>
            </a:extLst>
          </p:cNvPr>
          <p:cNvSpPr txBox="1"/>
          <p:nvPr/>
        </p:nvSpPr>
        <p:spPr>
          <a:xfrm>
            <a:off x="4830724" y="2183498"/>
            <a:ext cx="20024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1010 </a:t>
            </a:r>
            <a:r>
              <a:rPr lang="en-US" sz="1200" dirty="0"/>
              <a:t> </a:t>
            </a:r>
            <a:r>
              <a:rPr lang="en-US" sz="1200" spc="300" dirty="0"/>
              <a:t>0011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0B259-AA99-D740-9485-2921E36390EA}"/>
              </a:ext>
            </a:extLst>
          </p:cNvPr>
          <p:cNvSpPr txBox="1"/>
          <p:nvPr/>
        </p:nvSpPr>
        <p:spPr>
          <a:xfrm>
            <a:off x="6843829" y="2183498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0010 </a:t>
            </a:r>
            <a:r>
              <a:rPr lang="en-US" sz="1200" dirty="0"/>
              <a:t> </a:t>
            </a:r>
            <a:r>
              <a:rPr lang="en-US" sz="1200" spc="300" dirty="0"/>
              <a:t>0101</a:t>
            </a:r>
          </a:p>
        </p:txBody>
      </p:sp>
    </p:spTree>
    <p:extLst>
      <p:ext uri="{BB962C8B-B14F-4D97-AF65-F5344CB8AC3E}">
        <p14:creationId xmlns:p14="http://schemas.microsoft.com/office/powerpoint/2010/main" val="275890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Checksum Calc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84FC3C-DBCD-CA4D-BA81-F7D928DF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5767367" cy="3250192"/>
          </a:xfrm>
        </p:spPr>
        <p:txBody>
          <a:bodyPr>
            <a:noAutofit/>
          </a:bodyPr>
          <a:lstStyle/>
          <a:p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1010 1101 1110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43486</a:t>
            </a:r>
          </a:p>
          <a:p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0000 1010 0000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2464</a:t>
            </a:r>
          </a:p>
          <a:p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1110 0001 1000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60696</a:t>
            </a:r>
          </a:p>
          <a:p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1010 0010 0101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41765</a:t>
            </a:r>
          </a:p>
          <a:p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1010 1101 1110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43486</a:t>
            </a:r>
          </a:p>
          <a:p>
            <a:r>
              <a:rPr lang="en-US" sz="1000" spc="300" dirty="0"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1000 0110 1100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   0 </a:t>
            </a:r>
            <a:r>
              <a:rPr lang="en-US" sz="1000" strike="sngStrike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35692</a:t>
            </a:r>
          </a:p>
          <a:p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1110 0001 1000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60696</a:t>
            </a:r>
          </a:p>
          <a:p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1010 0010 0101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41765</a:t>
            </a:r>
          </a:p>
          <a:p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0000 1010 0000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2464</a:t>
            </a:r>
          </a:p>
          <a:p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1110 0001 1000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60696</a:t>
            </a:r>
          </a:p>
          <a:p>
            <a:endParaRPr lang="en-US" sz="10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357518</a:t>
            </a:r>
          </a:p>
          <a:p>
            <a:pPr marL="139700" indent="0">
              <a:buNone/>
            </a:pPr>
            <a:endParaRPr lang="en-US" sz="10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(q / r)  = 357518 / 2^16  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(5 29838)</a:t>
            </a:r>
            <a:b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checksum = </a:t>
            </a:r>
            <a:r>
              <a:rPr lang="en-US" sz="1000" spc="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max_int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 (q + r)  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35692</a:t>
            </a:r>
            <a:b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</a:br>
            <a:endParaRPr lang="en-US" sz="10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0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              2^16 = 65536</a:t>
            </a:r>
          </a:p>
          <a:p>
            <a:pPr marL="139700" indent="0">
              <a:buNone/>
            </a:pP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           </a:t>
            </a:r>
            <a:r>
              <a:rPr lang="en-US" sz="1000" spc="300" dirty="0" err="1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max_int</a:t>
            </a:r>
            <a:r>
              <a:rPr lang="en-US" sz="10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= 65535</a:t>
            </a:r>
            <a:endParaRPr lang="en-US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12145" t="1" r="1577" b="32445"/>
          <a:stretch/>
        </p:blipFill>
        <p:spPr>
          <a:xfrm>
            <a:off x="3566160" y="463371"/>
            <a:ext cx="5577840" cy="1378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FDA89-CDFE-3F49-99BC-FC68901B918E}"/>
              </a:ext>
            </a:extLst>
          </p:cNvPr>
          <p:cNvCxnSpPr/>
          <p:nvPr/>
        </p:nvCxnSpPr>
        <p:spPr>
          <a:xfrm>
            <a:off x="2396062" y="3076428"/>
            <a:ext cx="10058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8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89D6-E585-B44A-A070-CD1D554B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Checksum: using 8-bits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12AF-D8EC-DB4D-AFEE-A8ED0D169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45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16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5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0   156: checksum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55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17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192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  10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354</a:t>
            </a:r>
          </a:p>
          <a:p>
            <a:pPr marL="139700" indent="0">
              <a:buNone/>
            </a:pPr>
            <a:endParaRPr lang="en-US" dirty="0">
              <a:solidFill>
                <a:srgbClr val="000000"/>
              </a:solidFill>
              <a:effectLst/>
              <a:latin typeface="PT Mono" panose="02060509020205020204" pitchFamily="49" charset="77"/>
            </a:endParaRP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9E234-FD16-E24B-9FC6-B0BB96215F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029151" y="1230217"/>
            <a:ext cx="5345315" cy="3416400"/>
          </a:xfrm>
        </p:spPr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(q / r)  = 354 / 2^8 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(1 98)</a:t>
            </a: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checksum = </a:t>
            </a:r>
            <a:r>
              <a:rPr lang="en-US" sz="1400" spc="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max_int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 (q + r) 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156</a:t>
            </a: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</a:b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    2^8 = 256</a:t>
            </a:r>
          </a:p>
          <a:p>
            <a:pPr marL="139700" indent="0">
              <a:buNone/>
            </a:pPr>
            <a:r>
              <a:rPr lang="en-US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</a:t>
            </a:r>
            <a:r>
              <a:rPr lang="en-US" spc="300" dirty="0" err="1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max_int</a:t>
            </a:r>
            <a:r>
              <a:rPr lang="en-US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= 255</a:t>
            </a:r>
            <a:endParaRPr lang="en-US"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B6B245-5FF7-7C49-9090-75EF2F2A59B2}"/>
              </a:ext>
            </a:extLst>
          </p:cNvPr>
          <p:cNvCxnSpPr/>
          <p:nvPr/>
        </p:nvCxnSpPr>
        <p:spPr>
          <a:xfrm flipH="1">
            <a:off x="431797" y="3691467"/>
            <a:ext cx="71966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724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247</Words>
  <Application>Microsoft Macintosh PowerPoint</Application>
  <PresentationFormat>On-screen Show (16:9)</PresentationFormat>
  <Paragraphs>95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PT Mono</vt:lpstr>
      <vt:lpstr>Source Code Pro</vt:lpstr>
      <vt:lpstr>Simple Light</vt:lpstr>
      <vt:lpstr>PowerPoint Presentation</vt:lpstr>
      <vt:lpstr>IPv4 Packet Header</vt:lpstr>
      <vt:lpstr>IPv4 Packet Header</vt:lpstr>
      <vt:lpstr>Checksum Calc</vt:lpstr>
      <vt:lpstr>Checksum: using 8-bits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Computation and Communication</dc:title>
  <cp:lastModifiedBy>Fitzgerald, Steven M</cp:lastModifiedBy>
  <cp:revision>7</cp:revision>
  <dcterms:modified xsi:type="dcterms:W3CDTF">2023-10-04T03:33:15Z</dcterms:modified>
</cp:coreProperties>
</file>