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CC1F"/>
    <a:srgbClr val="DBE19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Office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ES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PLANIFICACIÓN</a:t>
            </a:r>
            <a:endParaRPr lang="en-US" dirty="0"/>
          </a:p>
        </c:rich>
      </c:tx>
      <c:layout>
        <c:manualLayout>
          <c:xMode val="edge"/>
          <c:yMode val="edge"/>
          <c:x val="0.23343405511811025"/>
          <c:y val="4.9353066787911994E-2"/>
        </c:manualLayout>
      </c:layout>
    </c:title>
    <c:plotArea>
      <c:layout/>
      <c:doughnut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Planificación</c:v>
                </c:pt>
              </c:strCache>
            </c:strRef>
          </c:tx>
          <c:explosion val="20"/>
          <c:dLbls>
            <c:showPercent val="1"/>
            <c:showLeaderLines val="1"/>
          </c:dLbls>
          <c:cat>
            <c:strRef>
              <c:f>Hoja1!$A$2:$A$10</c:f>
              <c:strCache>
                <c:ptCount val="9"/>
                <c:pt idx="0">
                  <c:v>Investigación de señales EMG</c:v>
                </c:pt>
                <c:pt idx="1">
                  <c:v>Investigación de señales ECG</c:v>
                </c:pt>
                <c:pt idx="2">
                  <c:v>Documentación de los aparatos</c:v>
                </c:pt>
                <c:pt idx="3">
                  <c:v>Desarroyo del software de arduino</c:v>
                </c:pt>
                <c:pt idx="4">
                  <c:v>Desarroyo del software de MatLab</c:v>
                </c:pt>
                <c:pt idx="5">
                  <c:v>Fabricación del prototipo hardware</c:v>
                </c:pt>
                <c:pt idx="6">
                  <c:v>Desarroyar el protocolo de medición</c:v>
                </c:pt>
                <c:pt idx="7">
                  <c:v>Realización de pruebas</c:v>
                </c:pt>
                <c:pt idx="8">
                  <c:v>Comparación y tratamiento de las señales</c:v>
                </c:pt>
              </c:strCache>
            </c:strRef>
          </c:cat>
          <c:val>
            <c:numRef>
              <c:f>Hoja1!$B$2:$B$10</c:f>
              <c:numCache>
                <c:formatCode>0.00%</c:formatCode>
                <c:ptCount val="9"/>
                <c:pt idx="0">
                  <c:v>0.125</c:v>
                </c:pt>
                <c:pt idx="1">
                  <c:v>0.125</c:v>
                </c:pt>
                <c:pt idx="2">
                  <c:v>0.113</c:v>
                </c:pt>
                <c:pt idx="3">
                  <c:v>9.9000000000000005E-2</c:v>
                </c:pt>
                <c:pt idx="4">
                  <c:v>0.21199999999999999</c:v>
                </c:pt>
                <c:pt idx="5">
                  <c:v>0.113</c:v>
                </c:pt>
                <c:pt idx="6">
                  <c:v>3.4000000000000002E-2</c:v>
                </c:pt>
                <c:pt idx="7">
                  <c:v>8.3000000000000004E-2</c:v>
                </c:pt>
                <c:pt idx="8">
                  <c:v>9.6000000000000002E-2</c:v>
                </c:pt>
              </c:numCache>
            </c:numRef>
          </c:val>
        </c:ser>
        <c:dLbls>
          <c:showPercent val="1"/>
        </c:dLbls>
        <c:firstSliceAng val="0"/>
        <c:holeSize val="50"/>
      </c:doughnutChart>
    </c:plotArea>
    <c:legend>
      <c:legendPos val="r"/>
      <c:layout>
        <c:manualLayout>
          <c:xMode val="edge"/>
          <c:yMode val="edge"/>
          <c:x val="0.63309372265966779"/>
          <c:y val="7.6900874700971469E-2"/>
          <c:w val="0.3349618328958881"/>
          <c:h val="0.89842259190507268"/>
        </c:manualLayout>
      </c:layout>
      <c:spPr>
        <a:noFill/>
      </c:spPr>
    </c:legend>
    <c:plotVisOnly val="1"/>
  </c:chart>
  <c:txPr>
    <a:bodyPr/>
    <a:lstStyle/>
    <a:p>
      <a:pPr>
        <a:defRPr sz="1800"/>
      </a:pPr>
      <a:endParaRPr lang="es-E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00D8C0-6869-476B-9AE9-36BCEB119081}" type="datetimeFigureOut">
              <a:rPr lang="es-ES" smtClean="0"/>
              <a:pPr/>
              <a:t>05/06/2019</a:t>
            </a:fld>
            <a:endParaRPr lang="es-E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D07DA4-E5A7-49D8-9CB9-E2B49434FE67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07DA4-E5A7-49D8-9CB9-E2B49434FE67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B65B5-8BF2-44B3-B1E8-CD62ABFEED2E}" type="datetimeFigureOut">
              <a:rPr lang="es-ES" smtClean="0"/>
              <a:pPr/>
              <a:t>05/06/2019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8CBE-4E97-4C0A-8D4E-061BB7F9DFA4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B65B5-8BF2-44B3-B1E8-CD62ABFEED2E}" type="datetimeFigureOut">
              <a:rPr lang="es-ES" smtClean="0"/>
              <a:pPr/>
              <a:t>05/06/2019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8CBE-4E97-4C0A-8D4E-061BB7F9DFA4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B65B5-8BF2-44B3-B1E8-CD62ABFEED2E}" type="datetimeFigureOut">
              <a:rPr lang="es-ES" smtClean="0"/>
              <a:pPr/>
              <a:t>05/06/2019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8CBE-4E97-4C0A-8D4E-061BB7F9DFA4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B65B5-8BF2-44B3-B1E8-CD62ABFEED2E}" type="datetimeFigureOut">
              <a:rPr lang="es-ES" smtClean="0"/>
              <a:pPr/>
              <a:t>05/06/2019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8CBE-4E97-4C0A-8D4E-061BB7F9DFA4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B65B5-8BF2-44B3-B1E8-CD62ABFEED2E}" type="datetimeFigureOut">
              <a:rPr lang="es-ES" smtClean="0"/>
              <a:pPr/>
              <a:t>05/06/2019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8CBE-4E97-4C0A-8D4E-061BB7F9DFA4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B65B5-8BF2-44B3-B1E8-CD62ABFEED2E}" type="datetimeFigureOut">
              <a:rPr lang="es-ES" smtClean="0"/>
              <a:pPr/>
              <a:t>05/06/2019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8CBE-4E97-4C0A-8D4E-061BB7F9DFA4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B65B5-8BF2-44B3-B1E8-CD62ABFEED2E}" type="datetimeFigureOut">
              <a:rPr lang="es-ES" smtClean="0"/>
              <a:pPr/>
              <a:t>05/06/2019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8CBE-4E97-4C0A-8D4E-061BB7F9DFA4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B65B5-8BF2-44B3-B1E8-CD62ABFEED2E}" type="datetimeFigureOut">
              <a:rPr lang="es-ES" smtClean="0"/>
              <a:pPr/>
              <a:t>05/06/2019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8CBE-4E97-4C0A-8D4E-061BB7F9DFA4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B65B5-8BF2-44B3-B1E8-CD62ABFEED2E}" type="datetimeFigureOut">
              <a:rPr lang="es-ES" smtClean="0"/>
              <a:pPr/>
              <a:t>05/06/2019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8CBE-4E97-4C0A-8D4E-061BB7F9DFA4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B65B5-8BF2-44B3-B1E8-CD62ABFEED2E}" type="datetimeFigureOut">
              <a:rPr lang="es-ES" smtClean="0"/>
              <a:pPr/>
              <a:t>05/06/2019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8CBE-4E97-4C0A-8D4E-061BB7F9DFA4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B65B5-8BF2-44B3-B1E8-CD62ABFEED2E}" type="datetimeFigureOut">
              <a:rPr lang="es-ES" smtClean="0"/>
              <a:pPr/>
              <a:t>05/06/2019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8CBE-4E97-4C0A-8D4E-061BB7F9DFA4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B65B5-8BF2-44B3-B1E8-CD62ABFEED2E}" type="datetimeFigureOut">
              <a:rPr lang="es-ES" smtClean="0"/>
              <a:pPr/>
              <a:t>05/06/2019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28CBE-4E97-4C0A-8D4E-061BB7F9DFA4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image1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692696"/>
            <a:ext cx="5734050" cy="3190875"/>
          </a:xfrm>
          <a:prstGeom prst="rect">
            <a:avLst/>
          </a:prstGeom>
          <a:noFill/>
        </p:spPr>
      </p:pic>
      <p:pic>
        <p:nvPicPr>
          <p:cNvPr id="11266" name="image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5157192"/>
            <a:ext cx="2552700" cy="1304925"/>
          </a:xfrm>
          <a:prstGeom prst="rect">
            <a:avLst/>
          </a:prstGeom>
          <a:noFill/>
        </p:spPr>
      </p:pic>
      <p:pic>
        <p:nvPicPr>
          <p:cNvPr id="11265" name="Imagen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016" y="5229200"/>
            <a:ext cx="2324100" cy="1200150"/>
          </a:xfrm>
          <a:prstGeom prst="rect">
            <a:avLst/>
          </a:prstGeom>
          <a:noFill/>
        </p:spPr>
      </p:pic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1547664" y="260648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Control de señales EMG y ECG</a:t>
            </a:r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1475656" y="4437112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        Manuel Medina Parra</a:t>
            </a:r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I.E.S Javier García Téllez</a:t>
            </a:r>
            <a:r>
              <a:rPr kumimoji="0" lang="es-E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      </a:t>
            </a: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En colaboración con: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0" y="4953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         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0" y="6153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Planificación</a:t>
            </a:r>
            <a:endParaRPr lang="es-ES" dirty="0"/>
          </a:p>
        </p:txBody>
      </p:sp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</p:nvPr>
        </p:nvGraphicFramePr>
        <p:xfrm>
          <a:off x="0" y="1196751"/>
          <a:ext cx="9144000" cy="5661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Presupuesto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s-ES" dirty="0" smtClean="0">
                <a:latin typeface="Arial"/>
                <a:ea typeface="Arial"/>
              </a:rPr>
              <a:t>      El resumen del presupuesto es:</a:t>
            </a: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endParaRPr lang="es-ES" dirty="0">
              <a:latin typeface="Arial"/>
              <a:ea typeface="Arial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s-ES" dirty="0" smtClean="0">
                <a:latin typeface="Arial"/>
                <a:ea typeface="Arial"/>
              </a:rPr>
              <a:t>	</a:t>
            </a: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s-ES" dirty="0" smtClean="0">
                <a:latin typeface="Arial"/>
                <a:ea typeface="Arial"/>
              </a:rPr>
              <a:t>                        Presupuesto de ejecución de materiales                                             80,65 €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s-ES" dirty="0" smtClean="0">
              <a:latin typeface="Arial"/>
              <a:ea typeface="Arial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s-ES" dirty="0" smtClean="0">
                <a:latin typeface="Arial"/>
                <a:ea typeface="Arial"/>
              </a:rPr>
              <a:t>                        6% de gastos generales                                                                         4,84 €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s-ES" dirty="0" smtClean="0">
              <a:latin typeface="Arial"/>
              <a:ea typeface="Arial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s-ES" dirty="0" smtClean="0">
                <a:latin typeface="Arial"/>
                <a:ea typeface="Arial"/>
              </a:rPr>
              <a:t>                       10% de beneficio industrial                                                                      8,07 €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s-ES" dirty="0" smtClean="0">
              <a:latin typeface="Arial"/>
              <a:ea typeface="Arial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s-ES" dirty="0">
                <a:latin typeface="Arial"/>
                <a:ea typeface="Arial"/>
              </a:rPr>
              <a:t> </a:t>
            </a:r>
            <a:r>
              <a:rPr lang="es-ES" dirty="0" smtClean="0">
                <a:latin typeface="Arial"/>
                <a:ea typeface="Arial"/>
              </a:rPr>
              <a:t>                                                                                                       Suma                     93,55 €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s-ES" dirty="0" smtClean="0">
              <a:latin typeface="Arial"/>
              <a:ea typeface="Arial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s-ES" dirty="0" smtClean="0">
                <a:latin typeface="Arial"/>
                <a:ea typeface="Arial"/>
              </a:rPr>
              <a:t>                                                                                                       IVA (21%)               19,65 €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s-ES" dirty="0" smtClean="0">
              <a:latin typeface="Arial"/>
              <a:ea typeface="Arial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s-ES" dirty="0" smtClean="0">
                <a:latin typeface="Arial"/>
                <a:ea typeface="Arial"/>
              </a:rPr>
              <a:t>                                                                                                      </a:t>
            </a:r>
            <a:r>
              <a:rPr lang="es-ES" b="1" dirty="0" smtClean="0">
                <a:latin typeface="Arial"/>
                <a:ea typeface="Arial"/>
              </a:rPr>
              <a:t>TOTAL (€)</a:t>
            </a:r>
            <a:r>
              <a:rPr lang="es-ES" dirty="0" smtClean="0">
                <a:latin typeface="Arial"/>
                <a:ea typeface="Arial"/>
              </a:rPr>
              <a:t>             </a:t>
            </a:r>
            <a:r>
              <a:rPr lang="es-ES" b="1" dirty="0" smtClean="0">
                <a:latin typeface="Arial"/>
                <a:ea typeface="Arial"/>
              </a:rPr>
              <a:t>113,20 €</a:t>
            </a:r>
            <a:endParaRPr lang="es-ES" dirty="0" smtClean="0">
              <a:latin typeface="Arial"/>
              <a:ea typeface="Arial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endParaRPr lang="es-ES" dirty="0" smtClean="0">
              <a:latin typeface="Arial"/>
              <a:ea typeface="Arial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s-ES" dirty="0" smtClean="0">
                <a:latin typeface="Arial"/>
                <a:ea typeface="Arial"/>
              </a:rPr>
              <a:t>   </a:t>
            </a: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s-ES" dirty="0" smtClean="0">
                <a:latin typeface="Arial"/>
                <a:ea typeface="Arial"/>
              </a:rPr>
              <a:t>El coste total del proyecto es de ciento trece euros con veinte céntimos.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 y Alcance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Este proyecto se basa en realizar un </a:t>
            </a:r>
            <a:r>
              <a:rPr lang="es-ES" dirty="0" err="1"/>
              <a:t>electromiograma</a:t>
            </a:r>
            <a:r>
              <a:rPr lang="es-ES" dirty="0"/>
              <a:t> a través del sensor </a:t>
            </a:r>
            <a:r>
              <a:rPr lang="es-ES" dirty="0" err="1"/>
              <a:t>MyoWare</a:t>
            </a:r>
            <a:r>
              <a:rPr lang="es-ES" dirty="0"/>
              <a:t> </a:t>
            </a:r>
            <a:r>
              <a:rPr lang="es-ES" dirty="0" err="1"/>
              <a:t>Muscle</a:t>
            </a:r>
            <a:r>
              <a:rPr lang="es-ES" dirty="0"/>
              <a:t> Sensor conectado a un </a:t>
            </a:r>
            <a:r>
              <a:rPr lang="es-ES" dirty="0" err="1" smtClean="0"/>
              <a:t>arduino</a:t>
            </a:r>
            <a:r>
              <a:rPr lang="es-ES" dirty="0" smtClean="0"/>
              <a:t>, </a:t>
            </a:r>
            <a:r>
              <a:rPr lang="es-ES" dirty="0" err="1" smtClean="0"/>
              <a:t>ademas</a:t>
            </a:r>
            <a:r>
              <a:rPr lang="es-ES" dirty="0" smtClean="0"/>
              <a:t> de la utilización </a:t>
            </a:r>
            <a:r>
              <a:rPr lang="es-ES" dirty="0"/>
              <a:t>de la señal ECG (electrocardiograma</a:t>
            </a:r>
            <a:r>
              <a:rPr lang="es-ES" dirty="0" smtClean="0"/>
              <a:t>) mediante </a:t>
            </a:r>
            <a:r>
              <a:rPr lang="es-ES" dirty="0"/>
              <a:t>la placa AD8232 de </a:t>
            </a:r>
            <a:r>
              <a:rPr lang="es-ES" dirty="0" err="1" smtClean="0"/>
              <a:t>MyoWare</a:t>
            </a:r>
            <a:r>
              <a:rPr lang="es-ES" dirty="0" smtClean="0"/>
              <a:t>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Alternativa Profesional </a:t>
            </a:r>
            <a:endParaRPr lang="es-ES" dirty="0"/>
          </a:p>
        </p:txBody>
      </p:sp>
      <p:pic>
        <p:nvPicPr>
          <p:cNvPr id="14338" name="Picture 2" descr="Resultado de imagen de al software AcqKnowledge 3.9.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348880"/>
            <a:ext cx="3528392" cy="4298224"/>
          </a:xfrm>
          <a:prstGeom prst="rect">
            <a:avLst/>
          </a:prstGeom>
          <a:noFill/>
        </p:spPr>
      </p:pic>
      <p:sp>
        <p:nvSpPr>
          <p:cNvPr id="5" name="4 Rectángulo"/>
          <p:cNvSpPr/>
          <p:nvPr/>
        </p:nvSpPr>
        <p:spPr>
          <a:xfrm>
            <a:off x="827584" y="1916832"/>
            <a:ext cx="250504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2060"/>
                </a:solidFill>
              </a:rPr>
              <a:t>S</a:t>
            </a:r>
            <a:r>
              <a:rPr lang="es-ES" dirty="0" smtClean="0">
                <a:solidFill>
                  <a:srgbClr val="002060"/>
                </a:solidFill>
              </a:rPr>
              <a:t>oftware </a:t>
            </a:r>
            <a:r>
              <a:rPr lang="es-ES" dirty="0" err="1" smtClean="0">
                <a:solidFill>
                  <a:srgbClr val="002060"/>
                </a:solidFill>
              </a:rPr>
              <a:t>AcqKnowledge</a:t>
            </a:r>
            <a:r>
              <a:rPr lang="es-ES" dirty="0" smtClean="0">
                <a:solidFill>
                  <a:srgbClr val="002060"/>
                </a:solidFill>
              </a:rPr>
              <a:t> </a:t>
            </a:r>
            <a:endParaRPr lang="es-ES" dirty="0">
              <a:solidFill>
                <a:srgbClr val="002060"/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5724128" y="1988840"/>
            <a:ext cx="135485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s-ES" dirty="0" err="1" smtClean="0">
                <a:solidFill>
                  <a:srgbClr val="002060"/>
                </a:solidFill>
              </a:rPr>
              <a:t>Biopack</a:t>
            </a:r>
            <a:r>
              <a:rPr lang="es-ES" dirty="0" smtClean="0">
                <a:solidFill>
                  <a:srgbClr val="002060"/>
                </a:solidFill>
              </a:rPr>
              <a:t> INC</a:t>
            </a:r>
            <a:r>
              <a:rPr lang="es-ES" dirty="0" smtClean="0"/>
              <a:t> </a:t>
            </a:r>
            <a:endParaRPr lang="es-ES" dirty="0"/>
          </a:p>
        </p:txBody>
      </p:sp>
      <p:pic>
        <p:nvPicPr>
          <p:cNvPr id="14340" name="Picture 4" descr="Resultado de imagen de Biopac IN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6056" y="2564904"/>
            <a:ext cx="2857500" cy="2533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es-ES" b="1" dirty="0" smtClean="0"/>
              <a:t>Descripción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4525963"/>
          </a:xfrm>
        </p:spPr>
        <p:txBody>
          <a:bodyPr/>
          <a:lstStyle/>
          <a:p>
            <a:r>
              <a:rPr lang="es-ES" b="1" dirty="0"/>
              <a:t>EMG  (Electromiografía)</a:t>
            </a:r>
          </a:p>
          <a:p>
            <a:pPr>
              <a:buNone/>
            </a:pPr>
            <a:r>
              <a:rPr lang="es-ES" dirty="0" smtClean="0"/>
              <a:t>	-</a:t>
            </a:r>
            <a:r>
              <a:rPr lang="es-ES" sz="2400" dirty="0" smtClean="0"/>
              <a:t>LA </a:t>
            </a:r>
            <a:r>
              <a:rPr lang="es-ES" sz="2400" dirty="0"/>
              <a:t>LOCALIZACIÓN IDÓNEA PARA COLOCAR EL ELECTRODO </a:t>
            </a:r>
            <a:endParaRPr lang="es-ES" sz="2400" dirty="0" smtClean="0"/>
          </a:p>
          <a:p>
            <a:pPr>
              <a:buNone/>
            </a:pPr>
            <a:endParaRPr lang="es-ES" sz="2400" dirty="0"/>
          </a:p>
          <a:p>
            <a:pPr>
              <a:buNone/>
            </a:pPr>
            <a:r>
              <a:rPr lang="es-ES" dirty="0" smtClean="0"/>
              <a:t>	</a:t>
            </a:r>
            <a:endParaRPr lang="es-ES" sz="2400" dirty="0" smtClean="0"/>
          </a:p>
          <a:p>
            <a:pPr>
              <a:buNone/>
            </a:pPr>
            <a:r>
              <a:rPr lang="es-ES" sz="2400" dirty="0"/>
              <a:t>	 </a:t>
            </a:r>
            <a:r>
              <a:rPr lang="es-ES" sz="2400" dirty="0" smtClean="0"/>
              <a:t>  </a:t>
            </a:r>
            <a:endParaRPr lang="es-ES" sz="2400" dirty="0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1" y="2420888"/>
            <a:ext cx="8804543" cy="415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Descripción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es-ES" b="1" dirty="0" smtClean="0"/>
              <a:t>EMG  (Electromiografía)</a:t>
            </a:r>
          </a:p>
          <a:p>
            <a:pPr>
              <a:buNone/>
            </a:pPr>
            <a:r>
              <a:rPr lang="es-ES" dirty="0" smtClean="0"/>
              <a:t>	</a:t>
            </a:r>
          </a:p>
          <a:p>
            <a:pPr>
              <a:buNone/>
            </a:pPr>
            <a:r>
              <a:rPr lang="es-ES" dirty="0"/>
              <a:t>	</a:t>
            </a:r>
            <a:r>
              <a:rPr lang="es-ES" dirty="0" smtClean="0"/>
              <a:t>-</a:t>
            </a:r>
            <a:r>
              <a:rPr lang="es-ES" sz="2400" dirty="0" smtClean="0">
                <a:solidFill>
                  <a:prstClr val="black"/>
                </a:solidFill>
              </a:rPr>
              <a:t> </a:t>
            </a:r>
            <a:r>
              <a:rPr lang="es-ES" sz="2400" dirty="0">
                <a:solidFill>
                  <a:prstClr val="black"/>
                </a:solidFill>
              </a:rPr>
              <a:t>MÚSCULOS</a:t>
            </a:r>
            <a:endParaRPr lang="es-ES" dirty="0" smtClean="0"/>
          </a:p>
        </p:txBody>
      </p:sp>
      <p:pic>
        <p:nvPicPr>
          <p:cNvPr id="4" name="image1.png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539552" y="4077072"/>
            <a:ext cx="3129649" cy="1919288"/>
          </a:xfrm>
          <a:prstGeom prst="rect">
            <a:avLst/>
          </a:prstGeom>
          <a:ln/>
        </p:spPr>
      </p:pic>
      <p:sp>
        <p:nvSpPr>
          <p:cNvPr id="5" name="4 Rectángulo"/>
          <p:cNvSpPr/>
          <p:nvPr/>
        </p:nvSpPr>
        <p:spPr>
          <a:xfrm>
            <a:off x="539552" y="3645024"/>
            <a:ext cx="3201389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s-ES" dirty="0">
                <a:solidFill>
                  <a:srgbClr val="002060"/>
                </a:solidFill>
              </a:rPr>
              <a:t>BICEPS–BRACHIUM PLACEMENT</a:t>
            </a:r>
          </a:p>
        </p:txBody>
      </p:sp>
      <p:pic>
        <p:nvPicPr>
          <p:cNvPr id="6" name="image51.png"/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4139952" y="3933056"/>
            <a:ext cx="3014663" cy="2075162"/>
          </a:xfrm>
          <a:prstGeom prst="rect">
            <a:avLst/>
          </a:prstGeom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Descripción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smtClean="0"/>
              <a:t>ECG </a:t>
            </a:r>
            <a:r>
              <a:rPr lang="es-ES" b="1" dirty="0"/>
              <a:t>(Electrocardiografía</a:t>
            </a:r>
            <a:r>
              <a:rPr lang="es-ES" b="1" dirty="0" smtClean="0"/>
              <a:t>)</a:t>
            </a:r>
            <a:endParaRPr lang="es-ES" dirty="0" smtClean="0"/>
          </a:p>
          <a:p>
            <a:pPr>
              <a:buNone/>
            </a:pPr>
            <a:r>
              <a:rPr lang="es-ES" sz="2400" dirty="0" smtClean="0">
                <a:solidFill>
                  <a:prstClr val="black"/>
                </a:solidFill>
              </a:rPr>
              <a:t>	</a:t>
            </a:r>
          </a:p>
          <a:p>
            <a:pPr>
              <a:buNone/>
            </a:pPr>
            <a:r>
              <a:rPr lang="es-ES" sz="2400" dirty="0">
                <a:solidFill>
                  <a:prstClr val="black"/>
                </a:solidFill>
              </a:rPr>
              <a:t>	</a:t>
            </a:r>
            <a:r>
              <a:rPr lang="es-ES" sz="2400" dirty="0" smtClean="0">
                <a:solidFill>
                  <a:prstClr val="black"/>
                </a:solidFill>
              </a:rPr>
              <a:t>-LA </a:t>
            </a:r>
            <a:r>
              <a:rPr lang="es-ES" sz="2400" dirty="0">
                <a:solidFill>
                  <a:prstClr val="black"/>
                </a:solidFill>
              </a:rPr>
              <a:t>LOCALIZACIÓN IDÓNEA PARA COLOCAR EL ELECTRODO</a:t>
            </a:r>
            <a:endParaRPr lang="es-ES" b="1" dirty="0" smtClean="0"/>
          </a:p>
        </p:txBody>
      </p:sp>
      <p:pic>
        <p:nvPicPr>
          <p:cNvPr id="4" name="image42.png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899592" y="4221088"/>
            <a:ext cx="1872208" cy="2445009"/>
          </a:xfrm>
          <a:prstGeom prst="rect">
            <a:avLst/>
          </a:prstGeom>
          <a:ln/>
        </p:spPr>
      </p:pic>
      <p:pic>
        <p:nvPicPr>
          <p:cNvPr id="5" name="image17.png"/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4716016" y="4149080"/>
            <a:ext cx="3384376" cy="2461879"/>
          </a:xfrm>
          <a:prstGeom prst="rect">
            <a:avLst/>
          </a:prstGeom>
          <a:ln/>
        </p:spPr>
      </p:pic>
      <p:sp>
        <p:nvSpPr>
          <p:cNvPr id="6" name="5 Rectángulo"/>
          <p:cNvSpPr/>
          <p:nvPr/>
        </p:nvSpPr>
        <p:spPr>
          <a:xfrm>
            <a:off x="539552" y="3429000"/>
            <a:ext cx="2465611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s-ES" dirty="0" smtClean="0">
                <a:solidFill>
                  <a:srgbClr val="002060"/>
                </a:solidFill>
              </a:rPr>
              <a:t>Derivaciones</a:t>
            </a:r>
            <a:r>
              <a:rPr lang="es-ES" dirty="0" smtClean="0"/>
              <a:t> </a:t>
            </a:r>
            <a:r>
              <a:rPr lang="es-ES" dirty="0" smtClean="0">
                <a:solidFill>
                  <a:srgbClr val="002060"/>
                </a:solidFill>
              </a:rPr>
              <a:t>para</a:t>
            </a:r>
            <a:r>
              <a:rPr lang="es-ES" dirty="0" smtClean="0"/>
              <a:t> </a:t>
            </a:r>
            <a:r>
              <a:rPr lang="es-ES" dirty="0" smtClean="0">
                <a:solidFill>
                  <a:srgbClr val="002060"/>
                </a:solidFill>
              </a:rPr>
              <a:t>medir</a:t>
            </a:r>
          </a:p>
          <a:p>
            <a:pPr algn="ctr"/>
            <a:r>
              <a:rPr lang="es-ES" dirty="0">
                <a:solidFill>
                  <a:srgbClr val="002060"/>
                </a:solidFill>
              </a:rPr>
              <a:t>l</a:t>
            </a:r>
            <a:r>
              <a:rPr lang="es-ES" dirty="0" smtClean="0">
                <a:solidFill>
                  <a:srgbClr val="002060"/>
                </a:solidFill>
              </a:rPr>
              <a:t>a señal ECG</a:t>
            </a:r>
            <a:endParaRPr lang="es-ES" dirty="0">
              <a:solidFill>
                <a:srgbClr val="002060"/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4465379" y="3429000"/>
            <a:ext cx="3686971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s-ES" dirty="0" smtClean="0">
                <a:solidFill>
                  <a:srgbClr val="002060"/>
                </a:solidFill>
              </a:rPr>
              <a:t>Posición de los electrodos</a:t>
            </a:r>
            <a:r>
              <a:rPr lang="es-ES" dirty="0" smtClean="0"/>
              <a:t> </a:t>
            </a:r>
            <a:r>
              <a:rPr lang="es-ES" dirty="0" smtClean="0">
                <a:solidFill>
                  <a:srgbClr val="002060"/>
                </a:solidFill>
              </a:rPr>
              <a:t>para</a:t>
            </a:r>
            <a:r>
              <a:rPr lang="es-ES" dirty="0" smtClean="0"/>
              <a:t> </a:t>
            </a:r>
            <a:r>
              <a:rPr lang="es-ES" dirty="0" smtClean="0">
                <a:solidFill>
                  <a:srgbClr val="002060"/>
                </a:solidFill>
              </a:rPr>
              <a:t>medir</a:t>
            </a:r>
          </a:p>
          <a:p>
            <a:pPr algn="ctr"/>
            <a:r>
              <a:rPr lang="es-ES" dirty="0">
                <a:solidFill>
                  <a:srgbClr val="002060"/>
                </a:solidFill>
              </a:rPr>
              <a:t>l</a:t>
            </a:r>
            <a:r>
              <a:rPr lang="es-ES" dirty="0" smtClean="0">
                <a:solidFill>
                  <a:srgbClr val="002060"/>
                </a:solidFill>
              </a:rPr>
              <a:t>a señal ECG en el prototipo</a:t>
            </a:r>
            <a:endParaRPr lang="es-E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/>
              <a:t>Elementos utilizados</a:t>
            </a:r>
            <a:br>
              <a:rPr lang="es-ES" b="1" dirty="0"/>
            </a:b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es-ES" b="1" dirty="0"/>
              <a:t>Hardware</a:t>
            </a:r>
          </a:p>
          <a:p>
            <a:pPr>
              <a:buNone/>
            </a:pPr>
            <a:endParaRPr lang="es-ES" dirty="0"/>
          </a:p>
        </p:txBody>
      </p:sp>
      <p:pic>
        <p:nvPicPr>
          <p:cNvPr id="4" name="image50.png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251520" y="2060848"/>
            <a:ext cx="2304256" cy="1944216"/>
          </a:xfrm>
          <a:prstGeom prst="rect">
            <a:avLst/>
          </a:prstGeom>
          <a:ln/>
        </p:spPr>
      </p:pic>
      <p:pic>
        <p:nvPicPr>
          <p:cNvPr id="5" name="image22.png"/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323528" y="4149080"/>
            <a:ext cx="1944216" cy="1224136"/>
          </a:xfrm>
          <a:prstGeom prst="rect">
            <a:avLst/>
          </a:prstGeom>
          <a:ln/>
        </p:spPr>
      </p:pic>
      <p:pic>
        <p:nvPicPr>
          <p:cNvPr id="6" name="image28.png"/>
          <p:cNvPicPr/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6156176" y="4221088"/>
            <a:ext cx="2790825" cy="2343150"/>
          </a:xfrm>
          <a:prstGeom prst="rect">
            <a:avLst/>
          </a:prstGeom>
          <a:ln/>
        </p:spPr>
      </p:pic>
      <p:pic>
        <p:nvPicPr>
          <p:cNvPr id="7" name="image44.png"/>
          <p:cNvPicPr/>
          <p:nvPr/>
        </p:nvPicPr>
        <p:blipFill>
          <a:blip r:embed="rId5" cstate="print"/>
          <a:srcRect/>
          <a:stretch>
            <a:fillRect/>
          </a:stretch>
        </p:blipFill>
        <p:spPr>
          <a:xfrm>
            <a:off x="6948264" y="1772816"/>
            <a:ext cx="1824038" cy="2162963"/>
          </a:xfrm>
          <a:prstGeom prst="rect">
            <a:avLst/>
          </a:prstGeom>
          <a:ln/>
        </p:spPr>
      </p:pic>
      <p:sp>
        <p:nvSpPr>
          <p:cNvPr id="8" name="7 Rectángulo"/>
          <p:cNvSpPr/>
          <p:nvPr/>
        </p:nvSpPr>
        <p:spPr>
          <a:xfrm>
            <a:off x="3131840" y="5085184"/>
            <a:ext cx="1702162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rgbClr val="002060"/>
                </a:solidFill>
              </a:rPr>
              <a:t>Cable </a:t>
            </a:r>
            <a:r>
              <a:rPr lang="es-ES" dirty="0" err="1" smtClean="0">
                <a:solidFill>
                  <a:srgbClr val="002060"/>
                </a:solidFill>
              </a:rPr>
              <a:t>Shield</a:t>
            </a:r>
            <a:endParaRPr lang="es-ES" dirty="0" smtClean="0">
              <a:solidFill>
                <a:srgbClr val="002060"/>
              </a:solidFill>
            </a:endParaRPr>
          </a:p>
          <a:p>
            <a:pPr algn="ctr"/>
            <a:r>
              <a:rPr lang="es-ES" dirty="0">
                <a:solidFill>
                  <a:srgbClr val="002060"/>
                </a:solidFill>
              </a:rPr>
              <a:t>y</a:t>
            </a:r>
            <a:endParaRPr lang="es-ES" dirty="0" smtClean="0">
              <a:solidFill>
                <a:srgbClr val="002060"/>
              </a:solidFill>
            </a:endParaRPr>
          </a:p>
          <a:p>
            <a:pPr algn="ctr"/>
            <a:r>
              <a:rPr lang="es-ES" dirty="0" err="1">
                <a:solidFill>
                  <a:srgbClr val="002060"/>
                </a:solidFill>
              </a:rPr>
              <a:t>Electrode</a:t>
            </a:r>
            <a:r>
              <a:rPr lang="es-ES" dirty="0">
                <a:solidFill>
                  <a:srgbClr val="002060"/>
                </a:solidFill>
              </a:rPr>
              <a:t> </a:t>
            </a:r>
            <a:r>
              <a:rPr lang="es-ES" dirty="0" err="1">
                <a:solidFill>
                  <a:srgbClr val="002060"/>
                </a:solidFill>
              </a:rPr>
              <a:t>Pads</a:t>
            </a:r>
            <a:r>
              <a:rPr lang="es-ES" dirty="0">
                <a:solidFill>
                  <a:srgbClr val="002060"/>
                </a:solidFill>
              </a:rPr>
              <a:t> (3 </a:t>
            </a:r>
            <a:r>
              <a:rPr lang="es-ES" dirty="0" err="1">
                <a:solidFill>
                  <a:srgbClr val="002060"/>
                </a:solidFill>
              </a:rPr>
              <a:t>connector</a:t>
            </a:r>
            <a:r>
              <a:rPr lang="es-ES" dirty="0">
                <a:solidFill>
                  <a:srgbClr val="002060"/>
                </a:solidFill>
              </a:rPr>
              <a:t>)</a:t>
            </a:r>
          </a:p>
          <a:p>
            <a:pPr algn="ctr"/>
            <a:endParaRPr lang="es-ES" dirty="0">
              <a:solidFill>
                <a:srgbClr val="002060"/>
              </a:solidFill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3563888" y="4365104"/>
            <a:ext cx="208823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s-ES" dirty="0" err="1">
                <a:solidFill>
                  <a:srgbClr val="002060"/>
                </a:solidFill>
              </a:rPr>
              <a:t>Arduino</a:t>
            </a:r>
            <a:r>
              <a:rPr lang="es-ES" dirty="0">
                <a:solidFill>
                  <a:srgbClr val="002060"/>
                </a:solidFill>
              </a:rPr>
              <a:t> UNO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3203848" y="1772816"/>
            <a:ext cx="1886157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s-ES" dirty="0" err="1">
                <a:solidFill>
                  <a:srgbClr val="002060"/>
                </a:solidFill>
              </a:rPr>
              <a:t>MyoWare</a:t>
            </a:r>
            <a:r>
              <a:rPr lang="es-ES" dirty="0">
                <a:solidFill>
                  <a:srgbClr val="002060"/>
                </a:solidFill>
              </a:rPr>
              <a:t> </a:t>
            </a:r>
            <a:r>
              <a:rPr lang="es-ES" dirty="0" err="1">
                <a:solidFill>
                  <a:srgbClr val="002060"/>
                </a:solidFill>
              </a:rPr>
              <a:t>Muscle</a:t>
            </a:r>
            <a:r>
              <a:rPr lang="es-ES" dirty="0">
                <a:solidFill>
                  <a:srgbClr val="002060"/>
                </a:solidFill>
              </a:rPr>
              <a:t> </a:t>
            </a:r>
            <a:endParaRPr lang="es-ES" dirty="0" smtClean="0">
              <a:solidFill>
                <a:srgbClr val="002060"/>
              </a:solidFill>
            </a:endParaRPr>
          </a:p>
          <a:p>
            <a:pPr algn="ctr"/>
            <a:r>
              <a:rPr lang="es-ES" dirty="0" smtClean="0">
                <a:solidFill>
                  <a:srgbClr val="002060"/>
                </a:solidFill>
              </a:rPr>
              <a:t>Sensor</a:t>
            </a:r>
            <a:endParaRPr lang="es-ES" dirty="0">
              <a:solidFill>
                <a:srgbClr val="002060"/>
              </a:solidFill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3995936" y="2852936"/>
            <a:ext cx="2218876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s-ES" dirty="0" err="1">
                <a:solidFill>
                  <a:srgbClr val="002060"/>
                </a:solidFill>
              </a:rPr>
              <a:t>SparkFun</a:t>
            </a:r>
            <a:r>
              <a:rPr lang="es-ES" dirty="0">
                <a:solidFill>
                  <a:srgbClr val="002060"/>
                </a:solidFill>
              </a:rPr>
              <a:t> Single Lead </a:t>
            </a:r>
            <a:endParaRPr lang="es-ES" dirty="0" smtClean="0">
              <a:solidFill>
                <a:srgbClr val="002060"/>
              </a:solidFill>
            </a:endParaRPr>
          </a:p>
          <a:p>
            <a:pPr algn="ctr"/>
            <a:r>
              <a:rPr lang="es-ES" dirty="0" err="1" smtClean="0">
                <a:solidFill>
                  <a:srgbClr val="002060"/>
                </a:solidFill>
              </a:rPr>
              <a:t>Heart</a:t>
            </a:r>
            <a:r>
              <a:rPr lang="es-ES" dirty="0" smtClean="0">
                <a:solidFill>
                  <a:srgbClr val="002060"/>
                </a:solidFill>
              </a:rPr>
              <a:t> </a:t>
            </a:r>
            <a:r>
              <a:rPr lang="es-ES" dirty="0" err="1" smtClean="0">
                <a:solidFill>
                  <a:srgbClr val="002060"/>
                </a:solidFill>
              </a:rPr>
              <a:t>Rate</a:t>
            </a:r>
            <a:r>
              <a:rPr lang="es-ES" dirty="0" smtClean="0">
                <a:solidFill>
                  <a:srgbClr val="002060"/>
                </a:solidFill>
              </a:rPr>
              <a:t> Monitor</a:t>
            </a:r>
          </a:p>
          <a:p>
            <a:pPr algn="ctr"/>
            <a:r>
              <a:rPr lang="es-ES" dirty="0" smtClean="0">
                <a:solidFill>
                  <a:srgbClr val="002060"/>
                </a:solidFill>
              </a:rPr>
              <a:t> </a:t>
            </a:r>
            <a:r>
              <a:rPr lang="es-ES" dirty="0">
                <a:solidFill>
                  <a:srgbClr val="002060"/>
                </a:solidFill>
              </a:rPr>
              <a:t>- AD8232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3528" y="5229200"/>
            <a:ext cx="1944216" cy="1439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13 Flecha doblada"/>
          <p:cNvSpPr/>
          <p:nvPr/>
        </p:nvSpPr>
        <p:spPr>
          <a:xfrm rot="10800000">
            <a:off x="2771800" y="2420888"/>
            <a:ext cx="792088" cy="93610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5" name="14 Flecha derecha"/>
          <p:cNvSpPr/>
          <p:nvPr/>
        </p:nvSpPr>
        <p:spPr>
          <a:xfrm>
            <a:off x="6300192" y="3140968"/>
            <a:ext cx="57606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Flecha doblada hacia arriba"/>
          <p:cNvSpPr/>
          <p:nvPr/>
        </p:nvSpPr>
        <p:spPr>
          <a:xfrm rot="5400000">
            <a:off x="5022050" y="4923166"/>
            <a:ext cx="1080120" cy="82809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Flecha derecha"/>
          <p:cNvSpPr/>
          <p:nvPr/>
        </p:nvSpPr>
        <p:spPr>
          <a:xfrm rot="10800000">
            <a:off x="2339752" y="5517232"/>
            <a:ext cx="72008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Elementos utilizados</a:t>
            </a:r>
            <a:br>
              <a:rPr lang="es-ES" b="1" dirty="0"/>
            </a:br>
            <a:endParaRPr lang="es-ES" dirty="0"/>
          </a:p>
        </p:txBody>
      </p:sp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es-ES" b="1" dirty="0" smtClean="0"/>
              <a:t>Software</a:t>
            </a:r>
          </a:p>
          <a:p>
            <a:pPr>
              <a:buNone/>
            </a:pPr>
            <a:endParaRPr lang="es-ES" b="1" dirty="0"/>
          </a:p>
          <a:p>
            <a:pPr>
              <a:buNone/>
            </a:pPr>
            <a:endParaRPr lang="es-ES" dirty="0"/>
          </a:p>
        </p:txBody>
      </p:sp>
      <p:pic>
        <p:nvPicPr>
          <p:cNvPr id="18434" name="Picture 2" descr="Resultado de imagen de Arduino softwa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429000"/>
            <a:ext cx="3567337" cy="3140219"/>
          </a:xfrm>
          <a:prstGeom prst="rect">
            <a:avLst/>
          </a:prstGeom>
          <a:noFill/>
        </p:spPr>
      </p:pic>
      <p:pic>
        <p:nvPicPr>
          <p:cNvPr id="18436" name="Picture 4" descr="Resultado de imagen de Matlab softwa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3645024"/>
            <a:ext cx="4389025" cy="2574497"/>
          </a:xfrm>
          <a:prstGeom prst="rect">
            <a:avLst/>
          </a:prstGeom>
          <a:noFill/>
        </p:spPr>
      </p:pic>
      <p:sp>
        <p:nvSpPr>
          <p:cNvPr id="9" name="8 Rectángulo"/>
          <p:cNvSpPr/>
          <p:nvPr/>
        </p:nvSpPr>
        <p:spPr>
          <a:xfrm>
            <a:off x="467544" y="2636912"/>
            <a:ext cx="259228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s-ES" dirty="0" smtClean="0">
                <a:solidFill>
                  <a:srgbClr val="002060"/>
                </a:solidFill>
              </a:rPr>
              <a:t>ARDUINO</a:t>
            </a:r>
            <a:endParaRPr lang="es-ES" dirty="0">
              <a:solidFill>
                <a:srgbClr val="002060"/>
              </a:solidFill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5148064" y="2636912"/>
            <a:ext cx="259228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s-ES" dirty="0" smtClean="0">
                <a:solidFill>
                  <a:srgbClr val="002060"/>
                </a:solidFill>
              </a:rPr>
              <a:t>MATLAB</a:t>
            </a:r>
            <a:endParaRPr lang="es-E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</TotalTime>
  <Words>143</Words>
  <Application>Microsoft Office PowerPoint</Application>
  <PresentationFormat>Presentación en pantalla (4:3)</PresentationFormat>
  <Paragraphs>64</Paragraphs>
  <Slides>17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Tema de Office</vt:lpstr>
      <vt:lpstr>Diapositiva 1</vt:lpstr>
      <vt:lpstr>Objetivo y Alcance</vt:lpstr>
      <vt:lpstr>Alternativa Profesional </vt:lpstr>
      <vt:lpstr>Descripción</vt:lpstr>
      <vt:lpstr>Descripción</vt:lpstr>
      <vt:lpstr>Descripción</vt:lpstr>
      <vt:lpstr>Elementos utilizados </vt:lpstr>
      <vt:lpstr>Elementos utilizados </vt:lpstr>
      <vt:lpstr>Diapositiva 9</vt:lpstr>
      <vt:lpstr>Diapositiva 10</vt:lpstr>
      <vt:lpstr>Diapositiva 11</vt:lpstr>
      <vt:lpstr>Diapositiva 12</vt:lpstr>
      <vt:lpstr>Diapositiva 13</vt:lpstr>
      <vt:lpstr>Diapositiva 14</vt:lpstr>
      <vt:lpstr>Planificación</vt:lpstr>
      <vt:lpstr>Presupuesto</vt:lpstr>
      <vt:lpstr>Diapositiva 17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HP</dc:creator>
  <cp:lastModifiedBy>HP</cp:lastModifiedBy>
  <cp:revision>56</cp:revision>
  <dcterms:created xsi:type="dcterms:W3CDTF">2019-06-04T08:43:15Z</dcterms:created>
  <dcterms:modified xsi:type="dcterms:W3CDTF">2019-06-05T02:02:45Z</dcterms:modified>
</cp:coreProperties>
</file>